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84" r:id="rId10"/>
    <p:sldId id="283" r:id="rId11"/>
    <p:sldId id="263" r:id="rId12"/>
    <p:sldId id="277" r:id="rId13"/>
    <p:sldId id="276" r:id="rId14"/>
    <p:sldId id="279" r:id="rId15"/>
    <p:sldId id="278" r:id="rId16"/>
    <p:sldId id="265" r:id="rId17"/>
    <p:sldId id="272" r:id="rId18"/>
    <p:sldId id="274" r:id="rId19"/>
    <p:sldId id="273" r:id="rId20"/>
    <p:sldId id="266" r:id="rId21"/>
    <p:sldId id="267" r:id="rId22"/>
    <p:sldId id="280" r:id="rId23"/>
    <p:sldId id="281" r:id="rId24"/>
    <p:sldId id="269" r:id="rId25"/>
    <p:sldId id="282" r:id="rId26"/>
    <p:sldId id="270" r:id="rId27"/>
    <p:sldId id="275" r:id="rId28"/>
    <p:sldId id="268" r:id="rId29"/>
    <p:sldId id="27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8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4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84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9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9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5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7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5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28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37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770CA-C7B1-4BED-8310-ADEDF148BF7C}" type="datetimeFigureOut">
              <a:rPr lang="en-US" smtClean="0"/>
              <a:t>11/13/2020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0FE63-8407-4D59-BCA6-A082B9D79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8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5796265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6472" y="246372"/>
            <a:ext cx="11139055" cy="1325563"/>
          </a:xfrm>
        </p:spPr>
        <p:txBody>
          <a:bodyPr/>
          <a:lstStyle/>
          <a:p>
            <a:r>
              <a:rPr lang="en-US" dirty="0" smtClean="0"/>
              <a:t>Hematologic changes during normal pregnancy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40-50% increase in blood volume – mainly during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trimester</a:t>
            </a:r>
          </a:p>
          <a:p>
            <a:r>
              <a:rPr lang="en-US" sz="3200" dirty="0" smtClean="0"/>
              <a:t>EPO levels rise to about 150% of baseline</a:t>
            </a:r>
          </a:p>
          <a:p>
            <a:r>
              <a:rPr lang="en-US" sz="3200" dirty="0" smtClean="0"/>
              <a:t>Increased RBC </a:t>
            </a:r>
            <a:r>
              <a:rPr lang="en-US" sz="3200" dirty="0" smtClean="0"/>
              <a:t>mass but </a:t>
            </a:r>
            <a:r>
              <a:rPr lang="en-US" sz="3200" dirty="0" err="1" smtClean="0"/>
              <a:t>Hct</a:t>
            </a:r>
            <a:r>
              <a:rPr lang="en-US" sz="3200" dirty="0" smtClean="0"/>
              <a:t> ↓due to ↑ plasma volume</a:t>
            </a:r>
            <a:endParaRPr lang="en-US" sz="3200" dirty="0" smtClean="0"/>
          </a:p>
          <a:p>
            <a:r>
              <a:rPr lang="en-US" sz="3200" dirty="0" smtClean="0"/>
              <a:t>Platelet count decreases 10-15% on average</a:t>
            </a:r>
          </a:p>
          <a:p>
            <a:r>
              <a:rPr lang="en-US" sz="3200" dirty="0" smtClean="0"/>
              <a:t>WBC increases with mild left shift</a:t>
            </a:r>
          </a:p>
          <a:p>
            <a:r>
              <a:rPr lang="en-US" sz="3200" dirty="0" smtClean="0"/>
              <a:t>CRP and ESR rise (higher globulins &amp; fibrinogen)</a:t>
            </a:r>
          </a:p>
          <a:p>
            <a:r>
              <a:rPr lang="en-US" sz="3200" dirty="0" smtClean="0"/>
              <a:t>Average 50% increase in spleen volume</a:t>
            </a:r>
          </a:p>
        </p:txBody>
      </p:sp>
    </p:spTree>
    <p:extLst>
      <p:ext uri="{BB962C8B-B14F-4D97-AF65-F5344CB8AC3E}">
        <p14:creationId xmlns:p14="http://schemas.microsoft.com/office/powerpoint/2010/main" val="380689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6472" y="246372"/>
            <a:ext cx="11139055" cy="1325563"/>
          </a:xfrm>
        </p:spPr>
        <p:txBody>
          <a:bodyPr/>
          <a:lstStyle/>
          <a:p>
            <a:r>
              <a:rPr lang="en-US" dirty="0" smtClean="0"/>
              <a:t>Hemostatic balance changes during pregnancy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Increased </a:t>
            </a:r>
            <a:r>
              <a:rPr lang="en-US" sz="3200" dirty="0" err="1" smtClean="0"/>
              <a:t>vWF</a:t>
            </a:r>
            <a:r>
              <a:rPr lang="en-US" sz="3200" dirty="0" smtClean="0"/>
              <a:t>, FVIII, fibrinogen, FVII, FIX, FX</a:t>
            </a:r>
          </a:p>
          <a:p>
            <a:r>
              <a:rPr lang="en-US" sz="3200" dirty="0" smtClean="0"/>
              <a:t>Decrease in total and free protein S</a:t>
            </a:r>
          </a:p>
          <a:p>
            <a:r>
              <a:rPr lang="en-US" sz="3200" dirty="0" smtClean="0"/>
              <a:t>Increased PAI1, PAI2 → impaired clot lysis</a:t>
            </a:r>
          </a:p>
          <a:p>
            <a:r>
              <a:rPr lang="en-US" sz="3200" dirty="0" smtClean="0"/>
              <a:t>High levels of tissue factor expression by trophoblasts, placenta</a:t>
            </a:r>
          </a:p>
          <a:p>
            <a:r>
              <a:rPr lang="en-US" sz="3200" dirty="0" err="1" smtClean="0"/>
              <a:t>Procoagulant</a:t>
            </a:r>
            <a:r>
              <a:rPr lang="en-US" sz="3200" dirty="0" smtClean="0"/>
              <a:t> plasma </a:t>
            </a:r>
            <a:r>
              <a:rPr lang="en-US" sz="3200" dirty="0" err="1" smtClean="0"/>
              <a:t>microparticle</a:t>
            </a:r>
            <a:r>
              <a:rPr lang="en-US" sz="3200" dirty="0" smtClean="0"/>
              <a:t> levels increase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17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140" y="1605227"/>
            <a:ext cx="8348322" cy="364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Pregnancy depletes iron stores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7573387" y="4457258"/>
            <a:ext cx="2637413" cy="576724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3466" tIns="41733" rIns="83466" bIns="41733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97835" y="5237544"/>
            <a:ext cx="5596330" cy="45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466" tIns="41733" rIns="83466" bIns="41733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  <a:latin typeface="+mj-lt"/>
              </a:rPr>
              <a:t>Normal iron stores in women = 200-400 mg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417" y="5894719"/>
            <a:ext cx="11691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  <a:cs typeface="Times New Roman" panose="02020603050405020304" pitchFamily="18" charset="0"/>
              </a:rPr>
              <a:t>Iron deficiency during first two trimesters increases risk of preterm delivery, low birth weight</a:t>
            </a:r>
            <a:endParaRPr lang="en-US" sz="2400" b="1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3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4362 0.11088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8" grpId="1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Folic acid in pregnancy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799685"/>
            <a:ext cx="10515600" cy="4351338"/>
          </a:xfrm>
        </p:spPr>
        <p:txBody>
          <a:bodyPr/>
          <a:lstStyle/>
          <a:p>
            <a:r>
              <a:rPr lang="en-US" dirty="0" smtClean="0"/>
              <a:t>Folate deficiency 2</a:t>
            </a:r>
            <a:r>
              <a:rPr lang="en-US" baseline="30000" dirty="0" smtClean="0"/>
              <a:t>nd</a:t>
            </a:r>
            <a:r>
              <a:rPr lang="en-US" dirty="0" smtClean="0"/>
              <a:t> most common nutritional deficiency in pregnancy</a:t>
            </a:r>
          </a:p>
          <a:p>
            <a:r>
              <a:rPr lang="en-US" dirty="0" smtClean="0"/>
              <a:t>Folate requirements double during pregnancy</a:t>
            </a:r>
          </a:p>
          <a:p>
            <a:r>
              <a:rPr lang="en-US" dirty="0" smtClean="0"/>
              <a:t>Anemia due to folate deficiency uncommon in U.S.</a:t>
            </a:r>
          </a:p>
          <a:p>
            <a:r>
              <a:rPr lang="en-US" dirty="0" smtClean="0"/>
              <a:t>Mild folate deficiency can cause neural tube defects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19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Red cell aplasia in pregnancy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799685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Rare</a:t>
            </a:r>
          </a:p>
          <a:p>
            <a:r>
              <a:rPr lang="en-US" sz="3200" dirty="0" smtClean="0"/>
              <a:t>Begins early in pregnancy, resolves within weeks of delivery</a:t>
            </a:r>
          </a:p>
          <a:p>
            <a:r>
              <a:rPr lang="en-US" sz="3200" dirty="0" smtClean="0"/>
              <a:t>Fetus not affected</a:t>
            </a:r>
          </a:p>
          <a:p>
            <a:r>
              <a:rPr lang="en-US" sz="3200" dirty="0" smtClean="0"/>
              <a:t>Tends to recur in subsequent pregnancies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770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Von </a:t>
            </a:r>
            <a:r>
              <a:rPr lang="en-US" altLang="en-US" dirty="0" err="1" smtClean="0"/>
              <a:t>Willebrand</a:t>
            </a:r>
            <a:r>
              <a:rPr lang="en-US" altLang="en-US" dirty="0" smtClean="0"/>
              <a:t> Disease</a:t>
            </a:r>
            <a:r>
              <a:rPr lang="en-US" altLang="en-US" dirty="0" smtClean="0"/>
              <a:t> </a:t>
            </a:r>
            <a:r>
              <a:rPr lang="en-US" altLang="en-US" dirty="0" smtClean="0"/>
              <a:t>in pregnancy</a:t>
            </a:r>
            <a:endParaRPr lang="en-US" altLang="en-US" dirty="0"/>
          </a:p>
        </p:txBody>
      </p:sp>
      <p:sp>
        <p:nvSpPr>
          <p:cNvPr id="156675" name="Content Placeholder 2"/>
          <p:cNvSpPr>
            <a:spLocks noGrp="1"/>
          </p:cNvSpPr>
          <p:nvPr>
            <p:ph idx="1"/>
          </p:nvPr>
        </p:nvSpPr>
        <p:spPr>
          <a:xfrm>
            <a:off x="718632" y="1500683"/>
            <a:ext cx="9463844" cy="5131686"/>
          </a:xfrm>
        </p:spPr>
        <p:txBody>
          <a:bodyPr>
            <a:noAutofit/>
          </a:bodyPr>
          <a:lstStyle/>
          <a:p>
            <a:r>
              <a:rPr lang="en-US" altLang="en-US" dirty="0"/>
              <a:t>VWF plasma levels rise during pregnancy from 2</a:t>
            </a:r>
            <a:r>
              <a:rPr lang="en-US" altLang="en-US" baseline="30000" dirty="0"/>
              <a:t>nd</a:t>
            </a:r>
            <a:r>
              <a:rPr lang="en-US" altLang="en-US" dirty="0"/>
              <a:t> trimester </a:t>
            </a:r>
            <a:r>
              <a:rPr lang="en-US" altLang="en-US" dirty="0" smtClean="0"/>
              <a:t>on in type I VWD – may mask presence of disease</a:t>
            </a:r>
            <a:endParaRPr lang="en-US" altLang="en-US" dirty="0"/>
          </a:p>
          <a:p>
            <a:r>
              <a:rPr lang="en-US" altLang="en-US" dirty="0" smtClean="0"/>
              <a:t>VWF </a:t>
            </a:r>
            <a:r>
              <a:rPr lang="en-US" altLang="en-US" dirty="0"/>
              <a:t>activity does not increase during pregnancy in most women with type 2 or type 3 </a:t>
            </a:r>
            <a:r>
              <a:rPr lang="en-US" altLang="en-US" dirty="0" smtClean="0"/>
              <a:t>VWD</a:t>
            </a:r>
          </a:p>
          <a:p>
            <a:r>
              <a:rPr lang="en-US" altLang="en-US" dirty="0" smtClean="0"/>
              <a:t>Moderate to severe thrombocytopenia may occur in type 2B </a:t>
            </a:r>
            <a:r>
              <a:rPr lang="en-US" altLang="en-US" dirty="0" smtClean="0"/>
              <a:t>or platelet-type VWD </a:t>
            </a:r>
            <a:r>
              <a:rPr lang="en-US" altLang="en-US" dirty="0" smtClean="0"/>
              <a:t>due to enhanced release of large, unfolded VWF </a:t>
            </a:r>
            <a:r>
              <a:rPr lang="en-US" altLang="en-US" dirty="0" err="1" smtClean="0"/>
              <a:t>multimers</a:t>
            </a:r>
            <a:endParaRPr lang="en-US" altLang="en-US" dirty="0"/>
          </a:p>
          <a:p>
            <a:r>
              <a:rPr lang="en-US" altLang="en-US" dirty="0"/>
              <a:t>VWF levels </a:t>
            </a:r>
            <a:r>
              <a:rPr lang="en-US" altLang="en-US" dirty="0" smtClean="0"/>
              <a:t>often drop </a:t>
            </a:r>
            <a:r>
              <a:rPr lang="en-US" altLang="en-US" dirty="0"/>
              <a:t>sharply </a:t>
            </a:r>
            <a:r>
              <a:rPr lang="en-US" altLang="en-US" dirty="0" smtClean="0"/>
              <a:t>within 24 hours after </a:t>
            </a:r>
            <a:r>
              <a:rPr lang="en-US" altLang="en-US" dirty="0"/>
              <a:t>delivery in type I </a:t>
            </a:r>
            <a:r>
              <a:rPr lang="en-US" altLang="en-US" dirty="0" smtClean="0"/>
              <a:t>VWD</a:t>
            </a:r>
            <a:endParaRPr lang="en-US" altLang="en-US" dirty="0"/>
          </a:p>
          <a:p>
            <a:r>
              <a:rPr lang="en-US" altLang="en-US" dirty="0"/>
              <a:t>VWF and factor VIII levels should be monitored closely during pregnancy and in postpartum period</a:t>
            </a:r>
          </a:p>
        </p:txBody>
      </p:sp>
    </p:spTree>
    <p:extLst>
      <p:ext uri="{BB962C8B-B14F-4D97-AF65-F5344CB8AC3E}">
        <p14:creationId xmlns:p14="http://schemas.microsoft.com/office/powerpoint/2010/main" val="83221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7837"/>
          </a:xfrm>
        </p:spPr>
        <p:txBody>
          <a:bodyPr/>
          <a:lstStyle/>
          <a:p>
            <a:r>
              <a:rPr lang="en-US" altLang="en-US" dirty="0" smtClean="0"/>
              <a:t>Bleeding in pregnant women with VWD</a:t>
            </a:r>
            <a:endParaRPr lang="en-US" altLang="en-US" dirty="0"/>
          </a:p>
        </p:txBody>
      </p:sp>
      <p:sp>
        <p:nvSpPr>
          <p:cNvPr id="156675" name="Content Placeholder 2"/>
          <p:cNvSpPr>
            <a:spLocks noGrp="1"/>
          </p:cNvSpPr>
          <p:nvPr>
            <p:ph idx="1"/>
          </p:nvPr>
        </p:nvSpPr>
        <p:spPr>
          <a:xfrm>
            <a:off x="897324" y="1322962"/>
            <a:ext cx="9871516" cy="503447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en-US" sz="2600" dirty="0"/>
              <a:t>Vaginal bleeding may occur in 1</a:t>
            </a:r>
            <a:r>
              <a:rPr lang="en-US" altLang="en-US" sz="2600" baseline="30000" dirty="0"/>
              <a:t>st</a:t>
            </a:r>
            <a:r>
              <a:rPr lang="en-US" altLang="en-US" sz="2600" dirty="0"/>
              <a:t> trimester, but major hemorrhage unusual during pregnancy</a:t>
            </a:r>
          </a:p>
          <a:p>
            <a:pPr lvl="1">
              <a:lnSpc>
                <a:spcPct val="120000"/>
              </a:lnSpc>
            </a:pPr>
            <a:r>
              <a:rPr lang="en-US" altLang="en-US" sz="2600" dirty="0"/>
              <a:t>Exceptions: after spontaneous abortion or elective termination</a:t>
            </a:r>
          </a:p>
          <a:p>
            <a:pPr>
              <a:lnSpc>
                <a:spcPct val="120000"/>
              </a:lnSpc>
            </a:pPr>
            <a:r>
              <a:rPr lang="en-US" altLang="en-US" sz="2600" dirty="0"/>
              <a:t>Excessive postpartum bleeding is common (30-50%) in absence of prophylaxis</a:t>
            </a:r>
          </a:p>
          <a:p>
            <a:pPr lvl="1">
              <a:lnSpc>
                <a:spcPct val="120000"/>
              </a:lnSpc>
            </a:pPr>
            <a:r>
              <a:rPr lang="en-US" altLang="en-US" sz="2600" dirty="0"/>
              <a:t>Bleeding more common in type </a:t>
            </a:r>
            <a:r>
              <a:rPr lang="en-US" altLang="en-US" sz="2600" dirty="0" smtClean="0"/>
              <a:t>2 </a:t>
            </a:r>
            <a:r>
              <a:rPr lang="en-US" altLang="en-US" sz="2600" dirty="0"/>
              <a:t>VWD or if VWF activity &lt;50% at term</a:t>
            </a:r>
          </a:p>
          <a:p>
            <a:pPr lvl="1">
              <a:lnSpc>
                <a:spcPct val="120000"/>
              </a:lnSpc>
            </a:pPr>
            <a:r>
              <a:rPr lang="en-US" altLang="en-US" sz="2600" dirty="0"/>
              <a:t>Bleeding may be delayed by 24 hours or more</a:t>
            </a:r>
          </a:p>
          <a:p>
            <a:pPr>
              <a:lnSpc>
                <a:spcPct val="120000"/>
              </a:lnSpc>
            </a:pPr>
            <a:r>
              <a:rPr lang="en-US" altLang="en-US" sz="2600" dirty="0"/>
              <a:t>Complete uterine evacuation and contraction are essential to limit bleeding</a:t>
            </a:r>
          </a:p>
          <a:p>
            <a:pPr marL="0" indent="0">
              <a:buNone/>
            </a:pP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403321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Bleeding in pregnant women with VWD (2)</a:t>
            </a:r>
            <a:endParaRPr lang="en-US" altLang="en-US" dirty="0"/>
          </a:p>
        </p:txBody>
      </p:sp>
      <p:sp>
        <p:nvSpPr>
          <p:cNvPr id="156675" name="Content Placeholder 2"/>
          <p:cNvSpPr>
            <a:spLocks noGrp="1"/>
          </p:cNvSpPr>
          <p:nvPr>
            <p:ph idx="1"/>
          </p:nvPr>
        </p:nvSpPr>
        <p:spPr>
          <a:xfrm>
            <a:off x="680794" y="1690688"/>
            <a:ext cx="10472215" cy="4616670"/>
          </a:xfrm>
        </p:spPr>
        <p:txBody>
          <a:bodyPr/>
          <a:lstStyle/>
          <a:p>
            <a:r>
              <a:rPr lang="en-US" altLang="en-US" dirty="0"/>
              <a:t>Epidural anesthesia appears safe if VWF activity levels are maintained at normal (&gt; 50%) levels </a:t>
            </a:r>
          </a:p>
          <a:p>
            <a:pPr lvl="1"/>
            <a:r>
              <a:rPr lang="en-US" altLang="en-US" sz="2800" dirty="0"/>
              <a:t>Prompt catheter removal recommended due to potential for sharp drop in VWF levels postpartum</a:t>
            </a:r>
          </a:p>
          <a:p>
            <a:endParaRPr lang="en-US" altLang="en-US" dirty="0"/>
          </a:p>
          <a:p>
            <a:r>
              <a:rPr lang="en-US" altLang="en-US" dirty="0"/>
              <a:t>Infants with VWD at risk for intracranial bleeding or scalp hematomas </a:t>
            </a:r>
          </a:p>
          <a:p>
            <a:pPr lvl="1"/>
            <a:r>
              <a:rPr lang="en-US" altLang="en-US" sz="2800" dirty="0"/>
              <a:t>Risk higher with invasive monitoring, use of forceps or other instrumentation</a:t>
            </a:r>
          </a:p>
          <a:p>
            <a:pPr marL="0" indent="0">
              <a:buNone/>
            </a:pPr>
            <a:endParaRPr lang="en-US" altLang="en-US" sz="2494" dirty="0"/>
          </a:p>
        </p:txBody>
      </p:sp>
    </p:spTree>
    <p:extLst>
      <p:ext uri="{BB962C8B-B14F-4D97-AF65-F5344CB8AC3E}">
        <p14:creationId xmlns:p14="http://schemas.microsoft.com/office/powerpoint/2010/main" val="244137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Management of VWD </a:t>
            </a:r>
            <a:r>
              <a:rPr lang="en-US" altLang="en-US" dirty="0" smtClean="0"/>
              <a:t>in </a:t>
            </a:r>
            <a:r>
              <a:rPr lang="en-US" altLang="en-US" dirty="0" smtClean="0"/>
              <a:t>pregnancy</a:t>
            </a:r>
            <a:endParaRPr lang="en-US" altLang="en-US" dirty="0"/>
          </a:p>
        </p:txBody>
      </p:sp>
      <p:sp>
        <p:nvSpPr>
          <p:cNvPr id="156675" name="Content Placeholder 2"/>
          <p:cNvSpPr>
            <a:spLocks noGrp="1"/>
          </p:cNvSpPr>
          <p:nvPr>
            <p:ph idx="1"/>
          </p:nvPr>
        </p:nvSpPr>
        <p:spPr>
          <a:xfrm>
            <a:off x="680794" y="1690688"/>
            <a:ext cx="10472215" cy="4616670"/>
          </a:xfrm>
        </p:spPr>
        <p:txBody>
          <a:bodyPr/>
          <a:lstStyle/>
          <a:p>
            <a:r>
              <a:rPr lang="en-US" altLang="en-US" dirty="0" smtClean="0"/>
              <a:t>Monitor VWF activity and F VIII in later stages of pregnancy and during/after delivery</a:t>
            </a:r>
          </a:p>
          <a:p>
            <a:r>
              <a:rPr lang="en-US" altLang="en-US" dirty="0" smtClean="0"/>
              <a:t>Maintain VWF activity ≥ 50% in </a:t>
            </a:r>
            <a:r>
              <a:rPr lang="en-US" altLang="en-US" dirty="0" err="1" smtClean="0"/>
              <a:t>peripartum</a:t>
            </a:r>
            <a:r>
              <a:rPr lang="en-US" altLang="en-US" dirty="0" smtClean="0"/>
              <a:t> period</a:t>
            </a:r>
          </a:p>
          <a:p>
            <a:pPr lvl="1"/>
            <a:r>
              <a:rPr lang="en-US" altLang="en-US" sz="2800" dirty="0" smtClean="0"/>
              <a:t>Factor replacement (VWF concentrate preferred vs </a:t>
            </a:r>
            <a:r>
              <a:rPr lang="en-US" altLang="en-US" sz="2800" dirty="0" err="1" smtClean="0"/>
              <a:t>cryoppt</a:t>
            </a:r>
            <a:r>
              <a:rPr lang="en-US" altLang="en-US" sz="2800" dirty="0" smtClean="0"/>
              <a:t>)</a:t>
            </a:r>
          </a:p>
          <a:p>
            <a:pPr lvl="1"/>
            <a:r>
              <a:rPr lang="en-US" altLang="en-US" sz="2800" dirty="0" smtClean="0"/>
              <a:t>DDAVP in type I VWD only (if patient known to respond); monitor for </a:t>
            </a:r>
            <a:r>
              <a:rPr lang="en-US" altLang="en-US" sz="2800" dirty="0" err="1" smtClean="0"/>
              <a:t>hypnatremia</a:t>
            </a:r>
            <a:endParaRPr lang="en-US" altLang="en-US" sz="2800" dirty="0"/>
          </a:p>
          <a:p>
            <a:r>
              <a:rPr lang="en-US" altLang="en-US" dirty="0" err="1" smtClean="0"/>
              <a:t>Antifibrinolytic</a:t>
            </a:r>
            <a:r>
              <a:rPr lang="en-US" altLang="en-US" dirty="0" smtClean="0"/>
              <a:t> Rx (TXA or </a:t>
            </a:r>
            <a:r>
              <a:rPr lang="en-US" altLang="en-US" dirty="0" err="1" smtClean="0"/>
              <a:t>Amicar</a:t>
            </a:r>
            <a:r>
              <a:rPr lang="en-US" altLang="en-US" dirty="0" smtClean="0"/>
              <a:t>)</a:t>
            </a: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672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Pregnancy in hemophilia carriers</a:t>
            </a:r>
            <a:endParaRPr lang="en-US" altLang="en-US" dirty="0"/>
          </a:p>
        </p:txBody>
      </p:sp>
      <p:sp>
        <p:nvSpPr>
          <p:cNvPr id="156675" name="Content Placeholder 2"/>
          <p:cNvSpPr>
            <a:spLocks noGrp="1"/>
          </p:cNvSpPr>
          <p:nvPr>
            <p:ph idx="1"/>
          </p:nvPr>
        </p:nvSpPr>
        <p:spPr>
          <a:xfrm>
            <a:off x="680794" y="1690688"/>
            <a:ext cx="10472215" cy="4616670"/>
          </a:xfrm>
        </p:spPr>
        <p:txBody>
          <a:bodyPr/>
          <a:lstStyle/>
          <a:p>
            <a:r>
              <a:rPr lang="en-US" altLang="en-US" sz="2494" dirty="0" smtClean="0"/>
              <a:t>Factor VIII or IX levels in carriers vary widely due to skewed inactivation of X chromosome during embryogenesis</a:t>
            </a:r>
          </a:p>
          <a:p>
            <a:r>
              <a:rPr lang="en-US" altLang="en-US" sz="2494" dirty="0" smtClean="0"/>
              <a:t>In hemophilia A carriers factor VIII levels rise in latter stages of pregnancy so bleeding risk at delivery lower</a:t>
            </a:r>
            <a:endParaRPr lang="en-US" altLang="en-US" sz="2494" dirty="0"/>
          </a:p>
          <a:p>
            <a:r>
              <a:rPr lang="en-US" altLang="en-US" sz="2494" dirty="0" smtClean="0"/>
              <a:t> </a:t>
            </a:r>
            <a:r>
              <a:rPr lang="en-US" altLang="en-US" sz="2494" dirty="0" smtClean="0"/>
              <a:t>Carriers with factor levels &lt; 40% </a:t>
            </a:r>
            <a:r>
              <a:rPr lang="en-US" altLang="en-US" sz="2494" dirty="0" smtClean="0"/>
              <a:t>(particularly those who carry hemophilia B) </a:t>
            </a:r>
            <a:r>
              <a:rPr lang="en-US" altLang="en-US" sz="2494" dirty="0" smtClean="0"/>
              <a:t>should be monitored during pregnancy and postpartum period, may benefit from factor replacement at the time of delivery </a:t>
            </a:r>
          </a:p>
          <a:p>
            <a:r>
              <a:rPr lang="en-US" altLang="en-US" sz="2494" dirty="0" smtClean="0"/>
              <a:t>DDAVP an option for hemophilia A carriers only</a:t>
            </a:r>
          </a:p>
          <a:p>
            <a:r>
              <a:rPr lang="en-US" altLang="en-US" sz="2494" dirty="0" smtClean="0"/>
              <a:t>50% likelihood of hemophilia in male child</a:t>
            </a:r>
            <a:endParaRPr lang="en-US" altLang="en-US" sz="2494" dirty="0"/>
          </a:p>
        </p:txBody>
      </p:sp>
    </p:spTree>
    <p:extLst>
      <p:ext uri="{BB962C8B-B14F-4D97-AF65-F5344CB8AC3E}">
        <p14:creationId xmlns:p14="http://schemas.microsoft.com/office/powerpoint/2010/main" val="115734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Acquired bleeding disorders &amp; thrombocytopenia in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Gestational thrombocytopenia</a:t>
            </a:r>
          </a:p>
          <a:p>
            <a:r>
              <a:rPr lang="en-US" dirty="0" smtClean="0"/>
              <a:t>ITP</a:t>
            </a:r>
          </a:p>
          <a:p>
            <a:r>
              <a:rPr lang="en-US" dirty="0" smtClean="0"/>
              <a:t>DIC</a:t>
            </a:r>
          </a:p>
          <a:p>
            <a:r>
              <a:rPr lang="en-US" dirty="0" smtClean="0"/>
              <a:t>Thrombotic </a:t>
            </a:r>
            <a:r>
              <a:rPr lang="en-US" dirty="0" err="1" smtClean="0"/>
              <a:t>microangiopathies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TTP (most common cause in early pregnancy)</a:t>
            </a:r>
          </a:p>
          <a:p>
            <a:pPr lvl="1"/>
            <a:r>
              <a:rPr lang="en-US" dirty="0" err="1" smtClean="0"/>
              <a:t>aHUS</a:t>
            </a:r>
            <a:endParaRPr lang="en-US" dirty="0" smtClean="0"/>
          </a:p>
          <a:p>
            <a:pPr lvl="1"/>
            <a:r>
              <a:rPr lang="en-US" dirty="0" smtClean="0"/>
              <a:t>HELLP/preeclampsia (most common cause in late pregnancy)</a:t>
            </a:r>
          </a:p>
          <a:p>
            <a:pPr lvl="1"/>
            <a:r>
              <a:rPr lang="en-US" dirty="0" smtClean="0"/>
              <a:t>Acute fatty liver of pregnancy</a:t>
            </a:r>
          </a:p>
        </p:txBody>
      </p:sp>
    </p:spTree>
    <p:extLst>
      <p:ext uri="{BB962C8B-B14F-4D97-AF65-F5344CB8AC3E}">
        <p14:creationId xmlns:p14="http://schemas.microsoft.com/office/powerpoint/2010/main" val="82203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49" y="322056"/>
            <a:ext cx="11344275" cy="1190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097" y="6427148"/>
            <a:ext cx="1933575" cy="28575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25879" y="1825625"/>
            <a:ext cx="10740242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Reviewed 7351 deliveries at single institution between 2011-2014</a:t>
            </a:r>
          </a:p>
          <a:p>
            <a:r>
              <a:rPr lang="en-US" dirty="0" smtClean="0"/>
              <a:t>During uncomplicated pregnancy (n=4568):</a:t>
            </a:r>
          </a:p>
          <a:p>
            <a:pPr lvl="1"/>
            <a:r>
              <a:rPr lang="en-US" dirty="0" smtClean="0"/>
              <a:t>10% of women had </a:t>
            </a:r>
            <a:r>
              <a:rPr lang="en-US" dirty="0" err="1" smtClean="0"/>
              <a:t>plts</a:t>
            </a:r>
            <a:r>
              <a:rPr lang="en-US" dirty="0" smtClean="0"/>
              <a:t> &lt; 150K</a:t>
            </a:r>
          </a:p>
          <a:p>
            <a:pPr lvl="1"/>
            <a:r>
              <a:rPr lang="en-US" dirty="0" smtClean="0"/>
              <a:t>1% had </a:t>
            </a:r>
            <a:r>
              <a:rPr lang="en-US" dirty="0" err="1" smtClean="0"/>
              <a:t>plts</a:t>
            </a:r>
            <a:r>
              <a:rPr lang="en-US" dirty="0" smtClean="0"/>
              <a:t> &lt; 100K</a:t>
            </a:r>
          </a:p>
          <a:p>
            <a:pPr lvl="1"/>
            <a:r>
              <a:rPr lang="en-US" dirty="0" smtClean="0"/>
              <a:t>0.3% had </a:t>
            </a:r>
            <a:r>
              <a:rPr lang="en-US" dirty="0" err="1" smtClean="0"/>
              <a:t>plts</a:t>
            </a:r>
            <a:r>
              <a:rPr lang="en-US" dirty="0" smtClean="0"/>
              <a:t> &lt; 80K, most of whom had alternative explanations for low </a:t>
            </a:r>
            <a:r>
              <a:rPr lang="en-US" dirty="0" err="1" smtClean="0"/>
              <a:t>plts</a:t>
            </a:r>
            <a:endParaRPr lang="en-US" dirty="0" smtClean="0"/>
          </a:p>
          <a:p>
            <a:r>
              <a:rPr lang="en-US" dirty="0" smtClean="0"/>
              <a:t>During complicated pregnancy (n=2586)</a:t>
            </a:r>
          </a:p>
          <a:p>
            <a:pPr lvl="1"/>
            <a:r>
              <a:rPr lang="en-US" dirty="0" smtClean="0"/>
              <a:t>2.3% of women had </a:t>
            </a:r>
            <a:r>
              <a:rPr lang="en-US" dirty="0" err="1" smtClean="0"/>
              <a:t>plts</a:t>
            </a:r>
            <a:r>
              <a:rPr lang="en-US" dirty="0" smtClean="0"/>
              <a:t> &lt; 100K</a:t>
            </a:r>
          </a:p>
          <a:p>
            <a:pPr lvl="1"/>
            <a:r>
              <a:rPr lang="en-US" dirty="0" smtClean="0"/>
              <a:t>1.2% had </a:t>
            </a:r>
            <a:r>
              <a:rPr lang="en-US" dirty="0" err="1" smtClean="0"/>
              <a:t>plts</a:t>
            </a:r>
            <a:r>
              <a:rPr lang="en-US" dirty="0" smtClean="0"/>
              <a:t> &lt; 80K</a:t>
            </a:r>
          </a:p>
          <a:p>
            <a:r>
              <a:rPr lang="en-US" dirty="0" smtClean="0"/>
              <a:t>In women with pre-existing thrombocytopenia (n=197: ITP, SLE, HIV, liver </a:t>
            </a:r>
            <a:r>
              <a:rPr lang="en-US" dirty="0" err="1" smtClean="0"/>
              <a:t>dz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Rate of decrease in platelets similar to that in normal pregnancy</a:t>
            </a:r>
          </a:p>
          <a:p>
            <a:pPr lvl="1"/>
            <a:r>
              <a:rPr lang="en-US" dirty="0" smtClean="0"/>
              <a:t>20% had </a:t>
            </a:r>
            <a:r>
              <a:rPr lang="en-US" dirty="0" err="1" smtClean="0"/>
              <a:t>plts</a:t>
            </a:r>
            <a:r>
              <a:rPr lang="en-US" dirty="0" smtClean="0"/>
              <a:t> &lt; 150K at delivery</a:t>
            </a:r>
          </a:p>
          <a:p>
            <a:pPr lvl="1"/>
            <a:r>
              <a:rPr lang="en-US" dirty="0" smtClean="0"/>
              <a:t>9% had </a:t>
            </a:r>
            <a:r>
              <a:rPr lang="en-US" dirty="0" err="1" smtClean="0"/>
              <a:t>plts</a:t>
            </a:r>
            <a:r>
              <a:rPr lang="en-US" dirty="0" smtClean="0"/>
              <a:t> &lt; 80K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9635" y="2578905"/>
            <a:ext cx="9727313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Moderate or severe thrombocytopenia during pregnancy is usually caused by an underlying condition rather than pregnancy itself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9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Gestational thrombocytopenia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799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Affects 6-10% of pregnancies</a:t>
            </a:r>
          </a:p>
          <a:p>
            <a:r>
              <a:rPr lang="en-US" dirty="0" smtClean="0"/>
              <a:t>Most common cause of thrombocytopenia in pregnancy</a:t>
            </a:r>
          </a:p>
          <a:p>
            <a:r>
              <a:rPr lang="en-US" dirty="0" smtClean="0"/>
              <a:t>Mild thrombocytopenia (platelets usually ≥ 100K) in late 2</a:t>
            </a:r>
            <a:r>
              <a:rPr lang="en-US" baseline="30000" dirty="0" smtClean="0"/>
              <a:t>nd</a:t>
            </a:r>
            <a:r>
              <a:rPr lang="en-US" dirty="0" smtClean="0"/>
              <a:t> or 3</a:t>
            </a:r>
            <a:r>
              <a:rPr lang="en-US" baseline="30000" dirty="0" smtClean="0"/>
              <a:t>rd</a:t>
            </a:r>
            <a:r>
              <a:rPr lang="en-US" dirty="0" smtClean="0"/>
              <a:t> trimester</a:t>
            </a:r>
          </a:p>
          <a:p>
            <a:r>
              <a:rPr lang="en-US" dirty="0" smtClean="0"/>
              <a:t>Unlikely to cause </a:t>
            </a:r>
            <a:r>
              <a:rPr lang="en-US" dirty="0" err="1" smtClean="0"/>
              <a:t>plts</a:t>
            </a:r>
            <a:r>
              <a:rPr lang="en-US" dirty="0" smtClean="0"/>
              <a:t> &lt; 70K</a:t>
            </a:r>
          </a:p>
          <a:p>
            <a:r>
              <a:rPr lang="en-US" dirty="0" smtClean="0"/>
              <a:t>Cause uncertain – </a:t>
            </a:r>
            <a:r>
              <a:rPr lang="en-US" dirty="0" err="1" smtClean="0"/>
              <a:t>hemodilution</a:t>
            </a:r>
            <a:r>
              <a:rPr lang="en-US" dirty="0" smtClean="0"/>
              <a:t> vs sequestration in placental circulation or spleen vs?</a:t>
            </a:r>
          </a:p>
          <a:p>
            <a:r>
              <a:rPr lang="en-US" dirty="0" smtClean="0"/>
              <a:t>Low end of the spectrum of “physiologic” thrombocytopenia in pregnancy?</a:t>
            </a:r>
          </a:p>
          <a:p>
            <a:r>
              <a:rPr lang="en-US" dirty="0" smtClean="0"/>
              <a:t>Benign, resolves after delivery (mean time to recovery ~ 7 weeks) but often recurs in subsequent pregnancies</a:t>
            </a:r>
          </a:p>
          <a:p>
            <a:r>
              <a:rPr lang="en-US" dirty="0" smtClean="0"/>
              <a:t>Occasionally progresses to more severe thrombocytopenia and coagulopathy, suggesting a different pathogenesis related to HELLP and/or AFLP</a:t>
            </a:r>
          </a:p>
          <a:p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78590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ITP in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3127"/>
            <a:ext cx="10515600" cy="498487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Incidence: &lt; 0.1% of pregnancies, </a:t>
            </a:r>
            <a:r>
              <a:rPr lang="en-US" sz="3200" dirty="0"/>
              <a:t>a</a:t>
            </a:r>
            <a:r>
              <a:rPr lang="en-US" sz="3200" dirty="0" smtClean="0"/>
              <a:t>ccounts for 3-5% of pregnancy-associated thrombocytopenia</a:t>
            </a:r>
          </a:p>
          <a:p>
            <a:r>
              <a:rPr lang="en-US" sz="3200" dirty="0" smtClean="0"/>
              <a:t>Most common cause of isolated thrombocytopenia in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trimester</a:t>
            </a:r>
          </a:p>
          <a:p>
            <a:r>
              <a:rPr lang="en-US" sz="3200" dirty="0" smtClean="0"/>
              <a:t>Antiplatelet antibodies may cross placenta → fetal thrombocytopenia</a:t>
            </a:r>
          </a:p>
          <a:p>
            <a:pPr lvl="1"/>
            <a:r>
              <a:rPr lang="en-US" sz="2800" dirty="0" smtClean="0"/>
              <a:t>10% of newborns have </a:t>
            </a:r>
            <a:r>
              <a:rPr lang="en-US" sz="2800" dirty="0" err="1" smtClean="0"/>
              <a:t>plts</a:t>
            </a:r>
            <a:r>
              <a:rPr lang="en-US" sz="2800" dirty="0" smtClean="0"/>
              <a:t> &lt; 50K</a:t>
            </a:r>
          </a:p>
          <a:p>
            <a:pPr lvl="1"/>
            <a:r>
              <a:rPr lang="en-US" sz="2800" dirty="0" smtClean="0"/>
              <a:t>1-5% have </a:t>
            </a:r>
            <a:r>
              <a:rPr lang="en-US" sz="2800" dirty="0" err="1" smtClean="0"/>
              <a:t>plts</a:t>
            </a:r>
            <a:r>
              <a:rPr lang="en-US" sz="2800" dirty="0" smtClean="0"/>
              <a:t> &lt; 20K</a:t>
            </a:r>
          </a:p>
          <a:p>
            <a:pPr lvl="1"/>
            <a:r>
              <a:rPr lang="en-US" sz="2800" dirty="0" smtClean="0"/>
              <a:t>Count may drop further during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week postpartum</a:t>
            </a:r>
          </a:p>
        </p:txBody>
      </p:sp>
    </p:spTree>
    <p:extLst>
      <p:ext uri="{BB962C8B-B14F-4D97-AF65-F5344CB8AC3E}">
        <p14:creationId xmlns:p14="http://schemas.microsoft.com/office/powerpoint/2010/main" val="354759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ITP in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1552"/>
            <a:ext cx="10515600" cy="49848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not bleeding, treat if </a:t>
            </a:r>
            <a:r>
              <a:rPr lang="en-US" dirty="0" err="1" smtClean="0"/>
              <a:t>plts</a:t>
            </a:r>
            <a:r>
              <a:rPr lang="en-US" dirty="0" smtClean="0"/>
              <a:t> &lt; 20-30K in 1</a:t>
            </a:r>
            <a:r>
              <a:rPr lang="en-US" baseline="30000" dirty="0" smtClean="0"/>
              <a:t>st</a:t>
            </a:r>
            <a:r>
              <a:rPr lang="en-US" dirty="0" smtClean="0"/>
              <a:t> and 2</a:t>
            </a:r>
            <a:r>
              <a:rPr lang="en-US" baseline="30000" dirty="0" smtClean="0"/>
              <a:t>nd</a:t>
            </a:r>
            <a:r>
              <a:rPr lang="en-US" dirty="0" smtClean="0"/>
              <a:t> trimester or &lt; 50K in 3</a:t>
            </a:r>
            <a:r>
              <a:rPr lang="en-US" baseline="30000" dirty="0" smtClean="0"/>
              <a:t>rd</a:t>
            </a:r>
            <a:r>
              <a:rPr lang="en-US" dirty="0" smtClean="0"/>
              <a:t> trimester (or &lt; 75K for epidural)</a:t>
            </a:r>
          </a:p>
          <a:p>
            <a:r>
              <a:rPr lang="en-US" dirty="0" smtClean="0"/>
              <a:t>IVIG and judicious corticosteroid treatment 1</a:t>
            </a:r>
            <a:r>
              <a:rPr lang="en-US" baseline="30000" dirty="0" smtClean="0"/>
              <a:t>st</a:t>
            </a:r>
            <a:r>
              <a:rPr lang="en-US" dirty="0" smtClean="0"/>
              <a:t> line</a:t>
            </a:r>
          </a:p>
          <a:p>
            <a:r>
              <a:rPr lang="en-US" dirty="0" smtClean="0"/>
              <a:t>Splenectomy is feasible if above treatments fail</a:t>
            </a:r>
          </a:p>
          <a:p>
            <a:r>
              <a:rPr lang="en-US" dirty="0" err="1" smtClean="0"/>
              <a:t>WinRho</a:t>
            </a:r>
            <a:r>
              <a:rPr lang="en-US" dirty="0" smtClean="0"/>
              <a:t> may be considered if Rh+</a:t>
            </a:r>
          </a:p>
          <a:p>
            <a:r>
              <a:rPr lang="en-US" dirty="0" smtClean="0"/>
              <a:t>Rituximab often effective but delays neonatal B-cell development</a:t>
            </a:r>
          </a:p>
          <a:p>
            <a:r>
              <a:rPr lang="en-US" dirty="0" smtClean="0"/>
              <a:t>Azathioprine can be given to pregnant women – little data in ITP</a:t>
            </a:r>
          </a:p>
          <a:p>
            <a:r>
              <a:rPr lang="en-US" dirty="0" smtClean="0"/>
              <a:t>TRAs, </a:t>
            </a:r>
            <a:r>
              <a:rPr lang="en-US" dirty="0" err="1" smtClean="0"/>
              <a:t>calcineurin</a:t>
            </a:r>
            <a:r>
              <a:rPr lang="en-US" dirty="0" smtClean="0"/>
              <a:t> inhibitors not recommended</a:t>
            </a:r>
          </a:p>
          <a:p>
            <a:r>
              <a:rPr lang="en-US" dirty="0" smtClean="0"/>
              <a:t>Percutaneous umbilical cord blood sampling risky, not routinely recommended</a:t>
            </a:r>
          </a:p>
          <a:p>
            <a:r>
              <a:rPr lang="en-US" dirty="0" smtClean="0"/>
              <a:t>Caesarian section not routinely indicated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124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dirty="0" smtClean="0"/>
              <a:t>Preeclampsia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726"/>
            <a:ext cx="10515600" cy="498612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Gestational hypertension, proteinuria, edema, liver injury</a:t>
            </a:r>
          </a:p>
          <a:p>
            <a:r>
              <a:rPr lang="en-US" sz="3200" dirty="0" smtClean="0"/>
              <a:t>3-4% of pregnancies; occurs after 20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week of pregnancy</a:t>
            </a:r>
          </a:p>
          <a:p>
            <a:r>
              <a:rPr lang="en-US" sz="3200" dirty="0" smtClean="0"/>
              <a:t>More common in first pregnancy (4-10% incidence)</a:t>
            </a:r>
          </a:p>
          <a:p>
            <a:r>
              <a:rPr lang="en-US" sz="3200" dirty="0" smtClean="0"/>
              <a:t>Evidence of platelet activation, thrombocytopenia, MAHA</a:t>
            </a:r>
          </a:p>
          <a:p>
            <a:r>
              <a:rPr lang="en-US" sz="3200" dirty="0" smtClean="0"/>
              <a:t>Activation of clotting cascade with intravascular fibrin deposition</a:t>
            </a:r>
          </a:p>
          <a:p>
            <a:r>
              <a:rPr lang="en-US" sz="3200" dirty="0" smtClean="0"/>
              <a:t>May recur in subsequent pregnancies</a:t>
            </a:r>
          </a:p>
          <a:p>
            <a:r>
              <a:rPr lang="en-US" sz="3200" dirty="0" smtClean="0"/>
              <a:t>Eclampsia = preeclampsia + seizure or coma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Rx: deliver fetus (typically resolves in 3-5 days)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6114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408" y="1341753"/>
            <a:ext cx="8447183" cy="497591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2816" y="163246"/>
            <a:ext cx="11901118" cy="8758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Preeclampsia: Placental </a:t>
            </a:r>
            <a:r>
              <a:rPr lang="en-US" dirty="0" smtClean="0"/>
              <a:t>insufficiency </a:t>
            </a:r>
            <a:r>
              <a:rPr lang="en-US" dirty="0" smtClean="0"/>
              <a:t>→ endothelial injury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137651" y="6435667"/>
            <a:ext cx="1876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Phipps et al, 2016</a:t>
            </a:r>
            <a:endParaRPr lang="en-US" b="1" i="1" dirty="0"/>
          </a:p>
        </p:txBody>
      </p:sp>
      <p:sp>
        <p:nvSpPr>
          <p:cNvPr id="5" name="Rectangle 4"/>
          <p:cNvSpPr/>
          <p:nvPr/>
        </p:nvSpPr>
        <p:spPr>
          <a:xfrm>
            <a:off x="2796596" y="2636409"/>
            <a:ext cx="1748706" cy="19289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5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41003 0.00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008" y="1"/>
            <a:ext cx="11703132" cy="16752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Placenta causes endothelial dysfunction in preeclampsia by secreting soluble </a:t>
            </a:r>
            <a:r>
              <a:rPr lang="en-US" sz="3200" dirty="0" err="1" smtClean="0"/>
              <a:t>endoglin</a:t>
            </a:r>
            <a:r>
              <a:rPr lang="en-US" sz="3200" dirty="0" smtClean="0"/>
              <a:t> and </a:t>
            </a:r>
            <a:r>
              <a:rPr lang="en-US" sz="3200" dirty="0" err="1" smtClean="0"/>
              <a:t>fms</a:t>
            </a:r>
            <a:r>
              <a:rPr lang="en-US" sz="3200" dirty="0" smtClean="0"/>
              <a:t>-like kinase that impair TGF and VEGF signaling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024" y="1802102"/>
            <a:ext cx="8681952" cy="48820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52310" y="6345597"/>
            <a:ext cx="156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Rana et al, 2019</a:t>
            </a:r>
            <a:endParaRPr lang="en-US" sz="1600" b="1" i="1" dirty="0"/>
          </a:p>
        </p:txBody>
      </p:sp>
    </p:spTree>
    <p:extLst>
      <p:ext uri="{BB962C8B-B14F-4D97-AF65-F5344CB8AC3E}">
        <p14:creationId xmlns:p14="http://schemas.microsoft.com/office/powerpoint/2010/main" val="8001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92006" y="6467545"/>
            <a:ext cx="156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Rana et al, 2019</a:t>
            </a:r>
            <a:endParaRPr lang="en-US" sz="16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560" y="1224206"/>
            <a:ext cx="3495675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3174"/>
          <a:stretch/>
        </p:blipFill>
        <p:spPr>
          <a:xfrm>
            <a:off x="4101416" y="1224206"/>
            <a:ext cx="3895725" cy="43439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275" y="1224206"/>
            <a:ext cx="3533775" cy="130492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03560" y="98147"/>
            <a:ext cx="10515600" cy="909695"/>
          </a:xfrm>
        </p:spPr>
        <p:txBody>
          <a:bodyPr/>
          <a:lstStyle/>
          <a:p>
            <a:r>
              <a:rPr lang="en-US" dirty="0" smtClean="0"/>
              <a:t>Risk factors for preeclampsia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34390" y="3889169"/>
            <a:ext cx="3206337" cy="3206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225369" y="1624940"/>
            <a:ext cx="3481717" cy="3206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dirty="0" smtClean="0"/>
              <a:t>HELLP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/>
          </a:bodyPr>
          <a:lstStyle/>
          <a:p>
            <a:r>
              <a:rPr lang="en-US" u="sng" dirty="0" smtClean="0"/>
              <a:t>H</a:t>
            </a:r>
            <a:r>
              <a:rPr lang="en-US" dirty="0" smtClean="0"/>
              <a:t>emolysis, </a:t>
            </a:r>
            <a:r>
              <a:rPr lang="en-US" u="sng" dirty="0" smtClean="0"/>
              <a:t>E</a:t>
            </a:r>
            <a:r>
              <a:rPr lang="en-US" dirty="0" smtClean="0"/>
              <a:t>levated liver enzymes, </a:t>
            </a:r>
            <a:r>
              <a:rPr lang="en-US" u="sng" dirty="0" smtClean="0"/>
              <a:t>L</a:t>
            </a:r>
            <a:r>
              <a:rPr lang="en-US" dirty="0" smtClean="0"/>
              <a:t>ow </a:t>
            </a:r>
            <a:r>
              <a:rPr lang="en-US" u="sng" dirty="0" smtClean="0"/>
              <a:t>P</a:t>
            </a:r>
            <a:r>
              <a:rPr lang="en-US" dirty="0" smtClean="0"/>
              <a:t>latelets</a:t>
            </a:r>
          </a:p>
          <a:p>
            <a:r>
              <a:rPr lang="en-US" dirty="0" smtClean="0"/>
              <a:t>Most patients have preeclampsia</a:t>
            </a:r>
          </a:p>
          <a:p>
            <a:r>
              <a:rPr lang="en-US" dirty="0" smtClean="0"/>
              <a:t>Incidence: 0.8% of pregnancies, 25% of severe pre-eclampsia cases</a:t>
            </a:r>
          </a:p>
          <a:p>
            <a:r>
              <a:rPr lang="en-US" dirty="0" smtClean="0"/>
              <a:t>Usually late 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r>
              <a:rPr lang="en-US" dirty="0" smtClean="0"/>
              <a:t>trimester</a:t>
            </a:r>
          </a:p>
          <a:p>
            <a:r>
              <a:rPr lang="en-US" dirty="0" smtClean="0"/>
              <a:t>30</a:t>
            </a:r>
            <a:r>
              <a:rPr lang="en-US" dirty="0" smtClean="0"/>
              <a:t>% of cases </a:t>
            </a:r>
            <a:r>
              <a:rPr lang="en-US" dirty="0" err="1" smtClean="0"/>
              <a:t>Dx’d</a:t>
            </a:r>
            <a:r>
              <a:rPr lang="en-US" dirty="0" smtClean="0"/>
              <a:t> soon after delivery</a:t>
            </a:r>
          </a:p>
          <a:p>
            <a:r>
              <a:rPr lang="en-US" dirty="0" smtClean="0"/>
              <a:t>MAHA (</a:t>
            </a:r>
            <a:r>
              <a:rPr lang="en-US" dirty="0" err="1" smtClean="0"/>
              <a:t>schistocytes</a:t>
            </a:r>
            <a:r>
              <a:rPr lang="en-US" dirty="0" smtClean="0"/>
              <a:t> &amp; high LDH), elevated AST, platelets &lt; 100K</a:t>
            </a:r>
          </a:p>
          <a:p>
            <a:r>
              <a:rPr lang="en-US" dirty="0" smtClean="0"/>
              <a:t>Overt DIC in 5-10%</a:t>
            </a:r>
          </a:p>
          <a:p>
            <a:r>
              <a:rPr lang="en-US" dirty="0" smtClean="0"/>
              <a:t>Partial syndromes without all 3 features can occur</a:t>
            </a:r>
          </a:p>
          <a:p>
            <a:r>
              <a:rPr lang="en-US" dirty="0" smtClean="0"/>
              <a:t>Malaise, N/V, abdominal pain most common symptoms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536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dirty="0" smtClean="0"/>
              <a:t>HELLP Syndrome - </a:t>
            </a:r>
            <a:r>
              <a:rPr lang="en-US" dirty="0" err="1" smtClean="0"/>
              <a:t>DDx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Viral </a:t>
            </a:r>
            <a:r>
              <a:rPr lang="en-US" dirty="0" smtClean="0"/>
              <a:t>hepatitis</a:t>
            </a:r>
          </a:p>
          <a:p>
            <a:r>
              <a:rPr lang="en-US" dirty="0" err="1" smtClean="0"/>
              <a:t>Cholecystitis</a:t>
            </a:r>
            <a:endParaRPr lang="en-US" dirty="0" smtClean="0"/>
          </a:p>
          <a:p>
            <a:r>
              <a:rPr lang="en-US" dirty="0" smtClean="0"/>
              <a:t>Appendicitis</a:t>
            </a:r>
          </a:p>
          <a:p>
            <a:r>
              <a:rPr lang="en-US" dirty="0" smtClean="0"/>
              <a:t>Pancreatitis</a:t>
            </a:r>
          </a:p>
          <a:p>
            <a:r>
              <a:rPr lang="en-US" dirty="0" smtClean="0"/>
              <a:t>Nephrolithiasis</a:t>
            </a:r>
          </a:p>
          <a:p>
            <a:r>
              <a:rPr lang="en-US" dirty="0" smtClean="0"/>
              <a:t>ITP</a:t>
            </a:r>
          </a:p>
          <a:p>
            <a:r>
              <a:rPr lang="en-US" dirty="0" smtClean="0"/>
              <a:t>Acute fatty liver of pregnancy (if prominent DIC/coagulopathy)</a:t>
            </a:r>
          </a:p>
          <a:p>
            <a:r>
              <a:rPr lang="en-US" dirty="0" smtClean="0"/>
              <a:t>Systemic </a:t>
            </a:r>
            <a:r>
              <a:rPr lang="en-US" dirty="0" smtClean="0"/>
              <a:t>lupus erythematosus</a:t>
            </a:r>
          </a:p>
          <a:p>
            <a:r>
              <a:rPr lang="en-US" dirty="0" smtClean="0"/>
              <a:t>Antiphospholipid syndrome </a:t>
            </a:r>
          </a:p>
          <a:p>
            <a:r>
              <a:rPr lang="en-US" dirty="0" smtClean="0"/>
              <a:t>TTP </a:t>
            </a:r>
            <a:r>
              <a:rPr lang="en-US" dirty="0" smtClean="0"/>
              <a:t>(especially in early pregnancy)</a:t>
            </a:r>
          </a:p>
          <a:p>
            <a:r>
              <a:rPr lang="en-US" dirty="0" err="1" smtClean="0"/>
              <a:t>aHUS</a:t>
            </a:r>
            <a:r>
              <a:rPr lang="en-US" dirty="0" smtClean="0"/>
              <a:t> (if prominent kidney injury)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5213269" y="4228074"/>
            <a:ext cx="4124943" cy="855024"/>
            <a:chOff x="5231081" y="3580410"/>
            <a:chExt cx="4124943" cy="855024"/>
          </a:xfrm>
        </p:grpSpPr>
        <p:sp>
          <p:nvSpPr>
            <p:cNvPr id="7" name="Right Brace 6"/>
            <p:cNvSpPr/>
            <p:nvPr/>
          </p:nvSpPr>
          <p:spPr>
            <a:xfrm>
              <a:off x="5231081" y="3580410"/>
              <a:ext cx="118753" cy="855024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32962" y="3815845"/>
              <a:ext cx="39230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Both predispose to </a:t>
              </a:r>
              <a:r>
                <a:rPr lang="en-US" dirty="0" smtClean="0"/>
                <a:t>preeclampsia/HELLP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22868" y="5083098"/>
            <a:ext cx="3526894" cy="855024"/>
            <a:chOff x="5231081" y="3580410"/>
            <a:chExt cx="3526894" cy="855024"/>
          </a:xfrm>
        </p:grpSpPr>
        <p:sp>
          <p:nvSpPr>
            <p:cNvPr id="11" name="Right Brace 10"/>
            <p:cNvSpPr/>
            <p:nvPr/>
          </p:nvSpPr>
          <p:spPr>
            <a:xfrm>
              <a:off x="5231081" y="3580410"/>
              <a:ext cx="118753" cy="855024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32962" y="3815845"/>
              <a:ext cx="33250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Both more common in pregnancy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118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dirty="0" smtClean="0"/>
              <a:t>HELLP Syndrome - 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Maternal complications:</a:t>
            </a:r>
          </a:p>
          <a:p>
            <a:pPr lvl="1"/>
            <a:r>
              <a:rPr lang="en-US" dirty="0" smtClean="0"/>
              <a:t>Cerebral hemorrhage</a:t>
            </a:r>
          </a:p>
          <a:p>
            <a:pPr lvl="1"/>
            <a:r>
              <a:rPr lang="en-US" dirty="0" smtClean="0"/>
              <a:t>Acute renal failure</a:t>
            </a:r>
          </a:p>
          <a:p>
            <a:pPr lvl="1"/>
            <a:r>
              <a:rPr lang="en-US" dirty="0" smtClean="0"/>
              <a:t>Hepatic necrosis</a:t>
            </a:r>
          </a:p>
          <a:p>
            <a:pPr lvl="1"/>
            <a:r>
              <a:rPr lang="en-US" dirty="0" smtClean="0"/>
              <a:t>Pulmonary edema</a:t>
            </a:r>
          </a:p>
          <a:p>
            <a:pPr lvl="1"/>
            <a:r>
              <a:rPr lang="en-US" dirty="0" smtClean="0"/>
              <a:t>Retinal detachment</a:t>
            </a:r>
          </a:p>
          <a:p>
            <a:pPr lvl="1"/>
            <a:r>
              <a:rPr lang="en-US" dirty="0" smtClean="0"/>
              <a:t>Placental abruption</a:t>
            </a:r>
          </a:p>
          <a:p>
            <a:pPr marL="0" indent="0">
              <a:buNone/>
            </a:pPr>
            <a:r>
              <a:rPr lang="en-US" dirty="0" smtClean="0"/>
              <a:t>Fetal complications:</a:t>
            </a:r>
          </a:p>
          <a:p>
            <a:pPr lvl="1"/>
            <a:r>
              <a:rPr lang="en-US" dirty="0" smtClean="0"/>
              <a:t>Intrauterine growth retardation</a:t>
            </a:r>
          </a:p>
          <a:p>
            <a:pPr lvl="1"/>
            <a:r>
              <a:rPr lang="en-US" dirty="0" smtClean="0"/>
              <a:t>Premature delivery</a:t>
            </a:r>
          </a:p>
          <a:p>
            <a:pPr lvl="1"/>
            <a:r>
              <a:rPr lang="en-US" dirty="0" smtClean="0"/>
              <a:t>Thrombocytopenia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67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dirty="0" smtClean="0"/>
              <a:t>HELLP Syndrome -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4722236"/>
          </a:xfrm>
        </p:spPr>
        <p:txBody>
          <a:bodyPr>
            <a:normAutofit/>
          </a:bodyPr>
          <a:lstStyle/>
          <a:p>
            <a:r>
              <a:rPr lang="en-US" dirty="0" smtClean="0"/>
              <a:t>Stabilize patient</a:t>
            </a:r>
          </a:p>
          <a:p>
            <a:pPr lvl="1"/>
            <a:r>
              <a:rPr lang="en-US" dirty="0" smtClean="0"/>
              <a:t>IV magnesium sulfate (prevents seizures)</a:t>
            </a:r>
          </a:p>
          <a:p>
            <a:pPr lvl="1"/>
            <a:r>
              <a:rPr lang="en-US" dirty="0" smtClean="0"/>
              <a:t>Aggressive antihypertensive therapy</a:t>
            </a:r>
          </a:p>
          <a:p>
            <a:pPr lvl="1"/>
            <a:r>
              <a:rPr lang="en-US" dirty="0" smtClean="0"/>
              <a:t>Transfuse platelets if count &lt; 50K</a:t>
            </a:r>
          </a:p>
          <a:p>
            <a:r>
              <a:rPr lang="en-US" dirty="0" smtClean="0"/>
              <a:t>Deliver fetus as soon as possible</a:t>
            </a:r>
          </a:p>
          <a:p>
            <a:pPr lvl="1"/>
            <a:r>
              <a:rPr lang="en-US" dirty="0" smtClean="0"/>
              <a:t>If fetal lung maturity inadequate give betamethasone, deliver within 48h</a:t>
            </a:r>
          </a:p>
          <a:p>
            <a:r>
              <a:rPr lang="en-US" dirty="0" smtClean="0"/>
              <a:t>Platelets typically normalize within 10-14 days</a:t>
            </a:r>
          </a:p>
          <a:p>
            <a:r>
              <a:rPr lang="en-US" dirty="0" smtClean="0"/>
              <a:t>If patient worsens after delivery consider</a:t>
            </a:r>
          </a:p>
          <a:p>
            <a:pPr lvl="1"/>
            <a:r>
              <a:rPr lang="en-US" dirty="0" smtClean="0"/>
              <a:t>Corticosteroids</a:t>
            </a:r>
          </a:p>
          <a:p>
            <a:pPr lvl="1"/>
            <a:r>
              <a:rPr lang="en-US" dirty="0" smtClean="0"/>
              <a:t>Plasma exchange</a:t>
            </a:r>
          </a:p>
        </p:txBody>
      </p:sp>
    </p:spTree>
    <p:extLst>
      <p:ext uri="{BB962C8B-B14F-4D97-AF65-F5344CB8AC3E}">
        <p14:creationId xmlns:p14="http://schemas.microsoft.com/office/powerpoint/2010/main" val="13858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US" dirty="0" smtClean="0"/>
              <a:t>Acute fatty liver of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4727"/>
            <a:ext cx="10515600" cy="524295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Incidence ~5/100,000 deliveries</a:t>
            </a:r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trimester presentation most common, </a:t>
            </a:r>
            <a:r>
              <a:rPr lang="en-US" dirty="0" err="1" smtClean="0"/>
              <a:t>primagravid</a:t>
            </a:r>
            <a:r>
              <a:rPr lang="en-US" dirty="0" smtClean="0"/>
              <a:t> women at highest risk</a:t>
            </a:r>
          </a:p>
          <a:p>
            <a:r>
              <a:rPr lang="en-US" dirty="0" smtClean="0"/>
              <a:t>Flu-like symptoms and RUQ pain</a:t>
            </a:r>
          </a:p>
          <a:p>
            <a:r>
              <a:rPr lang="en-US" dirty="0" smtClean="0"/>
              <a:t>Rapid progression with coagulopathy (DIC), bleeding, hypoglycemia, pancreatitis, kidney injury (if severe consider </a:t>
            </a:r>
            <a:r>
              <a:rPr lang="en-US" dirty="0" err="1" smtClean="0"/>
              <a:t>aHUS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Less hypertension, more coagulopathy than HELLP</a:t>
            </a:r>
          </a:p>
          <a:p>
            <a:r>
              <a:rPr lang="en-US" dirty="0" smtClean="0"/>
              <a:t>Liver </a:t>
            </a:r>
            <a:r>
              <a:rPr lang="en-US" dirty="0" err="1" smtClean="0"/>
              <a:t>bx</a:t>
            </a:r>
            <a:r>
              <a:rPr lang="en-US" dirty="0" smtClean="0"/>
              <a:t> = </a:t>
            </a:r>
            <a:r>
              <a:rPr lang="en-US" dirty="0" err="1" smtClean="0"/>
              <a:t>microvesicular</a:t>
            </a:r>
            <a:r>
              <a:rPr lang="en-US" dirty="0" smtClean="0"/>
              <a:t> steatosis (not required for </a:t>
            </a:r>
            <a:r>
              <a:rPr lang="en-US" dirty="0" err="1" smtClean="0"/>
              <a:t>Dx</a:t>
            </a:r>
            <a:r>
              <a:rPr lang="en-US" dirty="0" smtClean="0"/>
              <a:t>)</a:t>
            </a:r>
          </a:p>
          <a:p>
            <a:r>
              <a:rPr lang="en-US" dirty="0" smtClean="0"/>
              <a:t>Pathophysiology: fetal hepatic mitochondrial dysfunction (often due to inherited enzyme deficiency) with altered fatty acid metabolism; long-chain FAs enter maternal circulation, damage liver</a:t>
            </a:r>
          </a:p>
          <a:p>
            <a:r>
              <a:rPr lang="en-US" dirty="0" smtClean="0"/>
              <a:t>Management: supportive care, urgent delivery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664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270" y="1692233"/>
            <a:ext cx="8513627" cy="443209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468403" y="6254729"/>
            <a:ext cx="2755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hlinkClick r:id="rId3"/>
              </a:rPr>
              <a:t>Int</a:t>
            </a:r>
            <a:r>
              <a:rPr lang="en-US" i="1" dirty="0">
                <a:hlinkClick r:id="rId3"/>
              </a:rPr>
              <a:t> J </a:t>
            </a:r>
            <a:r>
              <a:rPr lang="en-US" i="1" dirty="0" err="1">
                <a:hlinkClick r:id="rId3"/>
              </a:rPr>
              <a:t>Mol</a:t>
            </a:r>
            <a:r>
              <a:rPr lang="en-US" i="1" dirty="0">
                <a:hlinkClick r:id="rId3"/>
              </a:rPr>
              <a:t> Sci</a:t>
            </a:r>
            <a:r>
              <a:rPr lang="en-US" i="1" dirty="0"/>
              <a:t>. </a:t>
            </a:r>
            <a:r>
              <a:rPr lang="en-US" i="1" dirty="0" smtClean="0"/>
              <a:t>2018; 19: </a:t>
            </a:r>
            <a:r>
              <a:rPr lang="en-US" i="1" dirty="0"/>
              <a:t>322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117" y="62305"/>
            <a:ext cx="11369634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Defective fetal fatty acid metabolism in AFLP causes release of toxic metabolites into maternal blood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6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68" y="154380"/>
            <a:ext cx="6781665" cy="625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 in pregnancy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HELLP</a:t>
            </a:r>
          </a:p>
          <a:p>
            <a:r>
              <a:rPr lang="en-US" dirty="0" smtClean="0"/>
              <a:t>Acute fatty liver of pregnancy</a:t>
            </a:r>
          </a:p>
          <a:p>
            <a:r>
              <a:rPr lang="en-US" dirty="0" smtClean="0"/>
              <a:t>Placental abruption</a:t>
            </a:r>
          </a:p>
          <a:p>
            <a:r>
              <a:rPr lang="en-US" dirty="0" smtClean="0"/>
              <a:t>Amniotic fluid embolism (+ lung injury, atonic uterine bleeding)</a:t>
            </a:r>
          </a:p>
          <a:p>
            <a:r>
              <a:rPr lang="en-US" dirty="0" smtClean="0"/>
              <a:t>Sepsis/septic abortion</a:t>
            </a:r>
          </a:p>
          <a:p>
            <a:r>
              <a:rPr lang="en-US" dirty="0" smtClean="0"/>
              <a:t>Postpartum hemorrhage</a:t>
            </a:r>
          </a:p>
          <a:p>
            <a:r>
              <a:rPr lang="en-US" smtClean="0"/>
              <a:t>Retained </a:t>
            </a:r>
            <a:r>
              <a:rPr lang="en-US" dirty="0" smtClean="0"/>
              <a:t>dead fetus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488" y="-47501"/>
            <a:ext cx="8334375" cy="1571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027" y="6382988"/>
            <a:ext cx="2416412" cy="39782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524124"/>
            <a:ext cx="10515600" cy="507855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Describes 47 women with pregnancy-associated TTP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Most presented at &gt; 30 weeks gestation, some post-partum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Early presentations associated with high rates of fetal demise due to placental insufficiency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23 (66% of first TTP cases) had </a:t>
            </a:r>
            <a:r>
              <a:rPr lang="en-US" u="sng" dirty="0" smtClean="0"/>
              <a:t>inherited ADAMTS13 deficiency</a:t>
            </a:r>
            <a:r>
              <a:rPr lang="en-US" dirty="0" smtClean="0"/>
              <a:t> </a:t>
            </a:r>
            <a:r>
              <a:rPr lang="en-US" dirty="0" smtClean="0"/>
              <a:t>recognized </a:t>
            </a:r>
            <a:r>
              <a:rPr lang="en-US" dirty="0" smtClean="0"/>
              <a:t>for the first time in pregnancy; many had </a:t>
            </a:r>
            <a:r>
              <a:rPr lang="en-US" dirty="0" err="1" smtClean="0"/>
              <a:t>hx</a:t>
            </a:r>
            <a:r>
              <a:rPr lang="en-US" dirty="0" smtClean="0"/>
              <a:t> of prior unsuccessful pregnancies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12 had antibody-associated TTP (first episode)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12 had prior episodes of antibody-associated TTP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Plasma exchange (+ steroids for antibody-associated TTP) allowed most women with later presentations to achieve successful pregnancy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Clinical presentations similar to TTP in general, not easy to distinguish from HELLP and other pregnancy-associated TMAs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Several women with acquired TTP had relapses during subsequent pregnancies; low ADAMTS13 activity at pregnancy onset predicted this</a:t>
            </a:r>
          </a:p>
        </p:txBody>
      </p:sp>
    </p:spTree>
    <p:extLst>
      <p:ext uri="{BB962C8B-B14F-4D97-AF65-F5344CB8AC3E}">
        <p14:creationId xmlns:p14="http://schemas.microsoft.com/office/powerpoint/2010/main" val="349209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666875"/>
            <a:ext cx="11410950" cy="3524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6526" y="6234546"/>
            <a:ext cx="21549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Thomas et al, BJH 2016</a:t>
            </a:r>
            <a:endParaRPr lang="en-US" sz="1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38447" y="5343503"/>
            <a:ext cx="11463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Hidden or unrecognized pregnancy should always be considered in a woman of childbearing  age with MAHA or DIC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6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2247</TotalTime>
  <Words>1617</Words>
  <Application>Microsoft Office PowerPoint</Application>
  <PresentationFormat>Widescreen</PresentationFormat>
  <Paragraphs>198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</vt:lpstr>
      <vt:lpstr>Office Theme</vt:lpstr>
      <vt:lpstr>Hematologic changes during normal pregnancy</vt:lpstr>
      <vt:lpstr>Hemostatic balance changes during pregnancy</vt:lpstr>
      <vt:lpstr>Pregnancy depletes iron stores</vt:lpstr>
      <vt:lpstr>Folic acid in pregnancy</vt:lpstr>
      <vt:lpstr>Red cell aplasia in pregnancy</vt:lpstr>
      <vt:lpstr>Von Willebrand Disease in pregnancy</vt:lpstr>
      <vt:lpstr>Bleeding in pregnant women with VWD</vt:lpstr>
      <vt:lpstr>Bleeding in pregnant women with VWD (2)</vt:lpstr>
      <vt:lpstr>Management of VWD in pregnancy</vt:lpstr>
      <vt:lpstr>Pregnancy in hemophilia carriers</vt:lpstr>
      <vt:lpstr>Acquired bleeding disorders &amp; thrombocytopenia in pregnancy</vt:lpstr>
      <vt:lpstr>PowerPoint Presentation</vt:lpstr>
      <vt:lpstr>Gestational thrombocytopenia</vt:lpstr>
      <vt:lpstr>ITP in pregnancy</vt:lpstr>
      <vt:lpstr>Management of ITP in pregnancy</vt:lpstr>
      <vt:lpstr>Preeclampsia</vt:lpstr>
      <vt:lpstr>Preeclampsia: Placental insufficiency → endothelial injury </vt:lpstr>
      <vt:lpstr>Placenta causes endothelial dysfunction in preeclampsia by secreting soluble endoglin and fms-like kinase that impair TGF and VEGF signaling</vt:lpstr>
      <vt:lpstr>Risk factors for preeclampsia</vt:lpstr>
      <vt:lpstr>HELLP Syndrome</vt:lpstr>
      <vt:lpstr>HELLP Syndrome - DDx</vt:lpstr>
      <vt:lpstr>HELLP Syndrome - complications</vt:lpstr>
      <vt:lpstr>HELLP Syndrome - management</vt:lpstr>
      <vt:lpstr>Acute fatty liver of pregnancy</vt:lpstr>
      <vt:lpstr>Defective fetal fatty acid metabolism in AFLP causes release of toxic metabolites into maternal blood</vt:lpstr>
      <vt:lpstr>PowerPoint Presentation</vt:lpstr>
      <vt:lpstr>DIC in pregnancy</vt:lpstr>
      <vt:lpstr>PowerPoint Presentation</vt:lpstr>
      <vt:lpstr>PowerPoint Presentation</vt:lpstr>
    </vt:vector>
  </TitlesOfParts>
  <Company>Dept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Hematologic changes during normal pregnancy</dc:title>
  <dc:creator>Eliot Williams</dc:creator>
  <cp:lastModifiedBy>Eliot Williams</cp:lastModifiedBy>
  <cp:revision>68</cp:revision>
  <dcterms:created xsi:type="dcterms:W3CDTF">2020-10-29T18:46:40Z</dcterms:created>
  <dcterms:modified xsi:type="dcterms:W3CDTF">2020-11-13T17:30:21Z</dcterms:modified>
</cp:coreProperties>
</file>