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7" r:id="rId2"/>
    <p:sldId id="296" r:id="rId3"/>
    <p:sldId id="262" r:id="rId4"/>
    <p:sldId id="263" r:id="rId5"/>
    <p:sldId id="264" r:id="rId6"/>
    <p:sldId id="265" r:id="rId7"/>
    <p:sldId id="266" r:id="rId8"/>
    <p:sldId id="267" r:id="rId9"/>
    <p:sldId id="302"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300" r:id="rId23"/>
    <p:sldId id="280" r:id="rId24"/>
    <p:sldId id="281" r:id="rId25"/>
    <p:sldId id="282" r:id="rId26"/>
    <p:sldId id="283" r:id="rId27"/>
    <p:sldId id="284" r:id="rId28"/>
    <p:sldId id="301" r:id="rId29"/>
    <p:sldId id="285" r:id="rId30"/>
    <p:sldId id="286" r:id="rId31"/>
    <p:sldId id="287" r:id="rId32"/>
    <p:sldId id="288" r:id="rId33"/>
    <p:sldId id="297" r:id="rId34"/>
    <p:sldId id="298" r:id="rId35"/>
    <p:sldId id="299" r:id="rId36"/>
    <p:sldId id="289" r:id="rId37"/>
    <p:sldId id="290" r:id="rId38"/>
    <p:sldId id="291" r:id="rId39"/>
    <p:sldId id="292" r:id="rId40"/>
    <p:sldId id="293" r:id="rId41"/>
    <p:sldId id="294" r:id="rId42"/>
    <p:sldId id="295"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100"/>
    <a:srgbClr val="B70000"/>
    <a:srgbClr val="D2BB8D"/>
    <a:srgbClr val="9B8054"/>
    <a:srgbClr val="5B2500"/>
    <a:srgbClr val="95743E"/>
    <a:srgbClr val="6B1F00"/>
    <a:srgbClr val="6F0000"/>
    <a:srgbClr val="D2C59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23" autoAdjust="0"/>
    <p:restoredTop sz="94694" autoAdjust="0"/>
  </p:normalViewPr>
  <p:slideViewPr>
    <p:cSldViewPr snapToGrid="0" snapToObjects="1" showGuides="1">
      <p:cViewPr varScale="1">
        <p:scale>
          <a:sx n="155" d="100"/>
          <a:sy n="155" d="100"/>
        </p:scale>
        <p:origin x="1896" y="156"/>
      </p:cViewPr>
      <p:guideLst>
        <p:guide orient="horz"/>
        <p:guide/>
      </p:guideLst>
    </p:cSldViewPr>
  </p:slideViewPr>
  <p:outlineViewPr>
    <p:cViewPr>
      <p:scale>
        <a:sx n="33" d="100"/>
        <a:sy n="33" d="100"/>
      </p:scale>
      <p:origin x="0" y="-9612"/>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CDAB1D-D7A7-4B34-81DD-112C3EE3895F}" type="datetimeFigureOut">
              <a:rPr lang="en-US" smtClean="0"/>
              <a:t>9/1/2021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5EA678-5AE9-4C2F-8C0D-577F3F7D5A60}" type="slidenum">
              <a:rPr lang="en-US" smtClean="0"/>
              <a:t>‹#›</a:t>
            </a:fld>
            <a:endParaRPr lang="en-US"/>
          </a:p>
        </p:txBody>
      </p:sp>
    </p:spTree>
    <p:extLst>
      <p:ext uri="{BB962C8B-B14F-4D97-AF65-F5344CB8AC3E}">
        <p14:creationId xmlns:p14="http://schemas.microsoft.com/office/powerpoint/2010/main" val="3537468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the time you can determine</a:t>
            </a:r>
            <a:r>
              <a:rPr lang="en-US" baseline="0" dirty="0" smtClean="0"/>
              <a:t> what’s going on with respect to iron stores and availability using iron, TIBC, ferritin. We almost never do marrow biopsies solely to determine if someone is iron deficient.  If we’re not sure based on blood test results a trial of iron will usually resolve the issue.</a:t>
            </a:r>
            <a:endParaRPr lang="en-US" dirty="0"/>
          </a:p>
        </p:txBody>
      </p:sp>
      <p:sp>
        <p:nvSpPr>
          <p:cNvPr id="4" name="Slide Number Placeholder 3"/>
          <p:cNvSpPr>
            <a:spLocks noGrp="1"/>
          </p:cNvSpPr>
          <p:nvPr>
            <p:ph type="sldNum" sz="quarter" idx="10"/>
          </p:nvPr>
        </p:nvSpPr>
        <p:spPr/>
        <p:txBody>
          <a:bodyPr/>
          <a:lstStyle/>
          <a:p>
            <a:fld id="{865EA678-5AE9-4C2F-8C0D-577F3F7D5A60}" type="slidenum">
              <a:rPr lang="en-US" smtClean="0"/>
              <a:t>8</a:t>
            </a:fld>
            <a:endParaRPr lang="en-US"/>
          </a:p>
        </p:txBody>
      </p:sp>
    </p:spTree>
    <p:extLst>
      <p:ext uri="{BB962C8B-B14F-4D97-AF65-F5344CB8AC3E}">
        <p14:creationId xmlns:p14="http://schemas.microsoft.com/office/powerpoint/2010/main" val="1914788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when we do a marrow biopsy we do test it to see if there is any iron stored there.  Iron incorporated into </a:t>
            </a:r>
            <a:r>
              <a:rPr lang="en-US" dirty="0" err="1" smtClean="0"/>
              <a:t>heme</a:t>
            </a:r>
            <a:r>
              <a:rPr lang="en-US" dirty="0" smtClean="0"/>
              <a:t> does not stain – so</a:t>
            </a:r>
            <a:r>
              <a:rPr lang="en-US" baseline="0" dirty="0" smtClean="0"/>
              <a:t> the blue color indicates stored iron in macrophages that has not yet been put into </a:t>
            </a:r>
            <a:r>
              <a:rPr lang="en-US" baseline="0" dirty="0" err="1" smtClean="0"/>
              <a:t>heme</a:t>
            </a:r>
            <a:endParaRPr lang="en-US" dirty="0"/>
          </a:p>
        </p:txBody>
      </p:sp>
      <p:sp>
        <p:nvSpPr>
          <p:cNvPr id="4" name="Slide Number Placeholder 3"/>
          <p:cNvSpPr>
            <a:spLocks noGrp="1"/>
          </p:cNvSpPr>
          <p:nvPr>
            <p:ph type="sldNum" sz="quarter" idx="10"/>
          </p:nvPr>
        </p:nvSpPr>
        <p:spPr/>
        <p:txBody>
          <a:bodyPr/>
          <a:lstStyle/>
          <a:p>
            <a:fld id="{865EA678-5AE9-4C2F-8C0D-577F3F7D5A60}" type="slidenum">
              <a:rPr lang="en-US" smtClean="0"/>
              <a:t>10</a:t>
            </a:fld>
            <a:endParaRPr lang="en-US"/>
          </a:p>
        </p:txBody>
      </p:sp>
    </p:spTree>
    <p:extLst>
      <p:ext uri="{BB962C8B-B14F-4D97-AF65-F5344CB8AC3E}">
        <p14:creationId xmlns:p14="http://schemas.microsoft.com/office/powerpoint/2010/main" val="7120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Sideroblasts</a:t>
            </a:r>
            <a:r>
              <a:rPr lang="en-US" dirty="0" smtClean="0"/>
              <a:t> are red</a:t>
            </a:r>
            <a:r>
              <a:rPr lang="en-US" baseline="0" dirty="0" smtClean="0"/>
              <a:t> cell precursors with stainable iron.  Since iron that goes into a RBC precursor is normally inserted into </a:t>
            </a:r>
            <a:r>
              <a:rPr lang="en-US" baseline="0" dirty="0" err="1" smtClean="0"/>
              <a:t>heme</a:t>
            </a:r>
            <a:r>
              <a:rPr lang="en-US" baseline="0" dirty="0" smtClean="0"/>
              <a:t> so that it does not stain, this indicates that something is holding up this process – a defect in </a:t>
            </a:r>
            <a:r>
              <a:rPr lang="en-US" baseline="0" dirty="0" err="1" smtClean="0"/>
              <a:t>heme</a:t>
            </a:r>
            <a:r>
              <a:rPr lang="en-US" baseline="0" dirty="0" smtClean="0"/>
              <a:t> synthesis.  The iron is retained in mitochondria, giving it this granular appearance.</a:t>
            </a:r>
            <a:endParaRPr lang="en-US" dirty="0"/>
          </a:p>
        </p:txBody>
      </p:sp>
      <p:sp>
        <p:nvSpPr>
          <p:cNvPr id="4" name="Slide Number Placeholder 3"/>
          <p:cNvSpPr>
            <a:spLocks noGrp="1"/>
          </p:cNvSpPr>
          <p:nvPr>
            <p:ph type="sldNum" sz="quarter" idx="10"/>
          </p:nvPr>
        </p:nvSpPr>
        <p:spPr/>
        <p:txBody>
          <a:bodyPr/>
          <a:lstStyle/>
          <a:p>
            <a:fld id="{865EA678-5AE9-4C2F-8C0D-577F3F7D5A60}" type="slidenum">
              <a:rPr lang="en-US" smtClean="0"/>
              <a:t>26</a:t>
            </a:fld>
            <a:endParaRPr lang="en-US"/>
          </a:p>
        </p:txBody>
      </p:sp>
    </p:spTree>
    <p:extLst>
      <p:ext uri="{BB962C8B-B14F-4D97-AF65-F5344CB8AC3E}">
        <p14:creationId xmlns:p14="http://schemas.microsoft.com/office/powerpoint/2010/main" val="625096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very common mistake that physicians make is to assume all microcytic anemias are due to iron deficiency.  We would like you not to make this mistake.  Adding</a:t>
            </a:r>
            <a:r>
              <a:rPr lang="en-US" baseline="0" dirty="0" smtClean="0"/>
              <a:t> to this potential confusion is that both inflammation and iron deficiency cause </a:t>
            </a:r>
            <a:r>
              <a:rPr lang="en-US" baseline="0" dirty="0" err="1" smtClean="0"/>
              <a:t>microcytosis</a:t>
            </a:r>
            <a:r>
              <a:rPr lang="en-US" baseline="0" dirty="0" smtClean="0"/>
              <a:t> with low serum iron.  To tell the difference you have to look at the TIBC and ferritin as well as the serum iron.</a:t>
            </a:r>
            <a:endParaRPr lang="en-US" dirty="0"/>
          </a:p>
        </p:txBody>
      </p:sp>
      <p:sp>
        <p:nvSpPr>
          <p:cNvPr id="4" name="Slide Number Placeholder 3"/>
          <p:cNvSpPr>
            <a:spLocks noGrp="1"/>
          </p:cNvSpPr>
          <p:nvPr>
            <p:ph type="sldNum" sz="quarter" idx="10"/>
          </p:nvPr>
        </p:nvSpPr>
        <p:spPr/>
        <p:txBody>
          <a:bodyPr/>
          <a:lstStyle/>
          <a:p>
            <a:fld id="{865EA678-5AE9-4C2F-8C0D-577F3F7D5A60}" type="slidenum">
              <a:rPr lang="en-US" smtClean="0"/>
              <a:t>27</a:t>
            </a:fld>
            <a:endParaRPr lang="en-US"/>
          </a:p>
        </p:txBody>
      </p:sp>
    </p:spTree>
    <p:extLst>
      <p:ext uri="{BB962C8B-B14F-4D97-AF65-F5344CB8AC3E}">
        <p14:creationId xmlns:p14="http://schemas.microsoft.com/office/powerpoint/2010/main" val="38394282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jpg"/><Relationship Id="rId5" Type="http://schemas.openxmlformats.org/officeDocument/2006/relationships/image" Target="../media/image10.jpg"/><Relationship Id="rId4" Type="http://schemas.openxmlformats.org/officeDocument/2006/relationships/image" Target="../media/image9.jp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13" name="Rectangle 12"/>
          <p:cNvSpPr/>
          <p:nvPr userDrawn="1"/>
        </p:nvSpPr>
        <p:spPr>
          <a:xfrm>
            <a:off x="0" y="0"/>
            <a:ext cx="9144000" cy="6858000"/>
          </a:xfrm>
          <a:prstGeom prst="rect">
            <a:avLst/>
          </a:prstGeom>
          <a:solidFill>
            <a:srgbClr val="B51100"/>
          </a:solidFill>
          <a:ln w="635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41882" y="5066361"/>
            <a:ext cx="5571439" cy="1763878"/>
          </a:xfrm>
          <a:prstGeom prst="rect">
            <a:avLst/>
          </a:prstGeom>
          <a:ln w="63500">
            <a:solidFill>
              <a:schemeClr val="tx1"/>
            </a:solidFill>
          </a:ln>
        </p:spPr>
      </p:pic>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99745" y="3411712"/>
            <a:ext cx="4224528" cy="1308324"/>
          </a:xfrm>
          <a:prstGeom prst="rect">
            <a:avLst/>
          </a:prstGeom>
        </p:spPr>
      </p:pic>
      <p:pic>
        <p:nvPicPr>
          <p:cNvPr id="27" name="Picture 2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606" y="2046281"/>
            <a:ext cx="3727826" cy="4783958"/>
          </a:xfrm>
          <a:prstGeom prst="rect">
            <a:avLst/>
          </a:prstGeom>
          <a:ln w="63500">
            <a:solidFill>
              <a:schemeClr val="tx1"/>
            </a:solidFill>
          </a:ln>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606" y="39075"/>
            <a:ext cx="4663440" cy="3045405"/>
          </a:xfrm>
          <a:prstGeom prst="rect">
            <a:avLst/>
          </a:prstGeom>
          <a:ln w="63500">
            <a:solidFill>
              <a:schemeClr val="tx1"/>
            </a:solidFill>
          </a:ln>
        </p:spPr>
      </p:pic>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534394" y="36480"/>
            <a:ext cx="4572000" cy="3048000"/>
          </a:xfrm>
          <a:prstGeom prst="rect">
            <a:avLst/>
          </a:prstGeom>
          <a:ln w="63500">
            <a:solidFill>
              <a:schemeClr val="tx1"/>
            </a:solidFill>
          </a:ln>
        </p:spPr>
      </p:pic>
    </p:spTree>
    <p:extLst>
      <p:ext uri="{BB962C8B-B14F-4D97-AF65-F5344CB8AC3E}">
        <p14:creationId xmlns:p14="http://schemas.microsoft.com/office/powerpoint/2010/main" val="401837518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13" name="Rectangle 12"/>
          <p:cNvSpPr/>
          <p:nvPr userDrawn="1"/>
        </p:nvSpPr>
        <p:spPr>
          <a:xfrm>
            <a:off x="0" y="0"/>
            <a:ext cx="9144000" cy="6858000"/>
          </a:xfrm>
          <a:prstGeom prst="rect">
            <a:avLst/>
          </a:prstGeom>
          <a:solidFill>
            <a:srgbClr val="B51100"/>
          </a:solidFill>
          <a:ln w="635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41882" y="5066361"/>
            <a:ext cx="5571439" cy="1763878"/>
          </a:xfrm>
          <a:prstGeom prst="rect">
            <a:avLst/>
          </a:prstGeom>
          <a:ln w="63500">
            <a:solidFill>
              <a:schemeClr val="tx1"/>
            </a:solidFill>
          </a:ln>
        </p:spPr>
      </p:pic>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99745" y="3411712"/>
            <a:ext cx="4224528" cy="1308324"/>
          </a:xfrm>
          <a:prstGeom prst="rect">
            <a:avLst/>
          </a:prstGeom>
        </p:spPr>
      </p:pic>
      <p:pic>
        <p:nvPicPr>
          <p:cNvPr id="27" name="Picture 2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7606" y="2046281"/>
            <a:ext cx="3727826" cy="4783958"/>
          </a:xfrm>
          <a:prstGeom prst="rect">
            <a:avLst/>
          </a:prstGeom>
          <a:ln w="63500">
            <a:solidFill>
              <a:schemeClr val="tx1"/>
            </a:solidFill>
          </a:ln>
        </p:spPr>
      </p:pic>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41321" y="19664"/>
            <a:ext cx="4572000" cy="3048000"/>
          </a:xfrm>
          <a:prstGeom prst="rect">
            <a:avLst/>
          </a:prstGeom>
          <a:ln w="63500">
            <a:solidFill>
              <a:schemeClr val="tx1"/>
            </a:solidFill>
          </a:ln>
        </p:spPr>
      </p:pic>
      <p:pic>
        <p:nvPicPr>
          <p:cNvPr id="15" name="Picture 1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7074" y="32082"/>
            <a:ext cx="4453568" cy="3033306"/>
          </a:xfrm>
          <a:prstGeom prst="rect">
            <a:avLst/>
          </a:prstGeom>
          <a:ln w="63500">
            <a:solidFill>
              <a:schemeClr val="tx1"/>
            </a:solidFill>
          </a:ln>
        </p:spPr>
      </p:pic>
    </p:spTree>
    <p:extLst>
      <p:ext uri="{BB962C8B-B14F-4D97-AF65-F5344CB8AC3E}">
        <p14:creationId xmlns:p14="http://schemas.microsoft.com/office/powerpoint/2010/main" val="19141992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13" name="Rectangle 12"/>
          <p:cNvSpPr/>
          <p:nvPr userDrawn="1"/>
        </p:nvSpPr>
        <p:spPr>
          <a:xfrm>
            <a:off x="0" y="0"/>
            <a:ext cx="9144000" cy="6858000"/>
          </a:xfrm>
          <a:prstGeom prst="rect">
            <a:avLst/>
          </a:prstGeom>
          <a:solidFill>
            <a:srgbClr val="B51100"/>
          </a:solidFill>
          <a:ln w="635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99745" y="3285100"/>
            <a:ext cx="4224528" cy="1308324"/>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41321" y="76968"/>
            <a:ext cx="4572000" cy="2962560"/>
          </a:xfrm>
          <a:prstGeom prst="rect">
            <a:avLst/>
          </a:prstGeom>
          <a:ln w="63500">
            <a:solidFill>
              <a:schemeClr val="tx1"/>
            </a:solidFill>
          </a:ln>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03038" y="4833799"/>
            <a:ext cx="5303356" cy="1996440"/>
          </a:xfrm>
          <a:prstGeom prst="rect">
            <a:avLst/>
          </a:prstGeom>
          <a:ln w="63500">
            <a:solidFill>
              <a:schemeClr val="tx1"/>
            </a:solidFill>
          </a:ln>
        </p:spPr>
      </p:pic>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747" y="3097470"/>
            <a:ext cx="3826630" cy="3732769"/>
          </a:xfrm>
          <a:prstGeom prst="rect">
            <a:avLst/>
          </a:prstGeom>
          <a:ln w="63500">
            <a:solidFill>
              <a:schemeClr val="tx1"/>
            </a:solidFill>
          </a:ln>
        </p:spPr>
      </p:pic>
      <p:pic>
        <p:nvPicPr>
          <p:cNvPr id="15" name="Picture 1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005" y="76968"/>
            <a:ext cx="4453568" cy="2962966"/>
          </a:xfrm>
          <a:prstGeom prst="rect">
            <a:avLst/>
          </a:prstGeom>
          <a:ln w="63500">
            <a:solidFill>
              <a:schemeClr val="tx1"/>
            </a:solidFill>
          </a:ln>
        </p:spPr>
      </p:pic>
    </p:spTree>
    <p:extLst>
      <p:ext uri="{BB962C8B-B14F-4D97-AF65-F5344CB8AC3E}">
        <p14:creationId xmlns:p14="http://schemas.microsoft.com/office/powerpoint/2010/main" val="94393061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26" name="Rectangle 25"/>
          <p:cNvSpPr/>
          <p:nvPr userDrawn="1"/>
        </p:nvSpPr>
        <p:spPr>
          <a:xfrm>
            <a:off x="0" y="3306763"/>
            <a:ext cx="6845300" cy="1836738"/>
          </a:xfrm>
          <a:prstGeom prst="rect">
            <a:avLst/>
          </a:prstGeom>
          <a:gradFill flip="none" rotWithShape="1">
            <a:gsLst>
              <a:gs pos="0">
                <a:srgbClr val="D2C594"/>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0" y="3588385"/>
            <a:ext cx="6845300" cy="1547655"/>
          </a:xfrm>
        </p:spPr>
        <p:txBody>
          <a:bodyPr>
            <a:normAutofit/>
          </a:bodyPr>
          <a:lstStyle>
            <a:lvl1pPr algn="ctr">
              <a:defRPr sz="4000">
                <a:solidFill>
                  <a:srgbClr val="B70000"/>
                </a:solidFill>
              </a:defRPr>
            </a:lvl1pPr>
          </a:lstStyle>
          <a:p>
            <a:r>
              <a:rPr lang="en-US" dirty="0" smtClean="0"/>
              <a:t>Click to edit Master </a:t>
            </a:r>
            <a:br>
              <a:rPr lang="en-US" dirty="0" smtClean="0"/>
            </a:br>
            <a:r>
              <a:rPr lang="en-US" dirty="0" smtClean="0"/>
              <a:t>title style</a:t>
            </a:r>
            <a:endParaRPr lang="en-US" dirty="0"/>
          </a:p>
        </p:txBody>
      </p:sp>
      <p:pic>
        <p:nvPicPr>
          <p:cNvPr id="9" name="Picture 8" descr="uwcrest_web_lrg_noshad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8275" y="187727"/>
            <a:ext cx="520700" cy="812800"/>
          </a:xfrm>
          <a:prstGeom prst="rect">
            <a:avLst/>
          </a:prstGeom>
        </p:spPr>
      </p:pic>
    </p:spTree>
    <p:extLst>
      <p:ext uri="{BB962C8B-B14F-4D97-AF65-F5344CB8AC3E}">
        <p14:creationId xmlns:p14="http://schemas.microsoft.com/office/powerpoint/2010/main" val="220012392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0" y="489428"/>
            <a:ext cx="9144000" cy="6368572"/>
          </a:xfrm>
          <a:prstGeom prst="rect">
            <a:avLst/>
          </a:prstGeom>
          <a:solidFill>
            <a:srgbClr val="B7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pic>
        <p:nvPicPr>
          <p:cNvPr id="7" name="Picture 6"/>
          <p:cNvPicPr>
            <a:picLocks noChangeAspect="1"/>
          </p:cNvPicPr>
          <p:nvPr userDrawn="1"/>
        </p:nvPicPr>
        <p:blipFill>
          <a:blip r:embed="rId2">
            <a:alphaModFix amt="40000"/>
            <a:extLst>
              <a:ext uri="{28A0092B-C50C-407E-A947-70E740481C1C}">
                <a14:useLocalDpi xmlns:a14="http://schemas.microsoft.com/office/drawing/2010/main" val="0"/>
              </a:ext>
            </a:extLst>
          </a:blip>
          <a:stretch>
            <a:fillRect/>
          </a:stretch>
        </p:blipFill>
        <p:spPr>
          <a:xfrm>
            <a:off x="0" y="503238"/>
            <a:ext cx="9144000" cy="6022495"/>
          </a:xfrm>
          <a:prstGeom prst="rect">
            <a:avLst/>
          </a:prstGeom>
        </p:spPr>
      </p:pic>
      <p:sp>
        <p:nvSpPr>
          <p:cNvPr id="8" name="Rectangle 7"/>
          <p:cNvSpPr/>
          <p:nvPr userDrawn="1"/>
        </p:nvSpPr>
        <p:spPr>
          <a:xfrm>
            <a:off x="0" y="0"/>
            <a:ext cx="9144000" cy="503238"/>
          </a:xfrm>
          <a:prstGeom prst="rect">
            <a:avLst/>
          </a:prstGeom>
          <a:gradFill flip="none" rotWithShape="1">
            <a:gsLst>
              <a:gs pos="29000">
                <a:srgbClr val="B70000"/>
              </a:gs>
              <a:gs pos="100000">
                <a:srgbClr val="800000"/>
              </a:gs>
            </a:gsLst>
            <a:lin ang="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userDrawn="1"/>
        </p:nvSpPr>
        <p:spPr>
          <a:xfrm>
            <a:off x="0" y="6511924"/>
            <a:ext cx="9144000" cy="346075"/>
          </a:xfrm>
          <a:prstGeom prst="rect">
            <a:avLst/>
          </a:prstGeom>
          <a:gradFill flip="none" rotWithShape="1">
            <a:gsLst>
              <a:gs pos="0">
                <a:srgbClr val="800000"/>
              </a:gs>
              <a:gs pos="79000">
                <a:srgbClr val="B7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169988" y="3593805"/>
            <a:ext cx="5088953" cy="1620127"/>
          </a:xfrm>
        </p:spPr>
        <p:txBody>
          <a:bodyPr>
            <a:normAutofit/>
          </a:bodyPr>
          <a:lstStyle>
            <a:lvl1pPr algn="l">
              <a:defRPr sz="400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88285012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A492D0-4821-0C43-8A35-80E34CFA8A82}" type="datetimeFigureOut">
              <a:rPr lang="en-US" smtClean="0"/>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9D3CE-2D82-3F49-AAEB-DF8054AF2450}" type="slidenum">
              <a:rPr lang="en-US" smtClean="0"/>
              <a:t>‹#›</a:t>
            </a:fld>
            <a:endParaRPr lang="en-US"/>
          </a:p>
        </p:txBody>
      </p:sp>
      <p:sp>
        <p:nvSpPr>
          <p:cNvPr id="5" name="Rectangle 4"/>
          <p:cNvSpPr/>
          <p:nvPr userDrawn="1"/>
        </p:nvSpPr>
        <p:spPr>
          <a:xfrm>
            <a:off x="0" y="0"/>
            <a:ext cx="9144000" cy="6858000"/>
          </a:xfrm>
          <a:prstGeom prst="rect">
            <a:avLst/>
          </a:prstGeom>
          <a:gradFill flip="none" rotWithShape="1">
            <a:gsLst>
              <a:gs pos="0">
                <a:srgbClr val="B70000"/>
              </a:gs>
              <a:gs pos="46000">
                <a:srgbClr val="B70000"/>
              </a:gs>
              <a:gs pos="100000">
                <a:srgbClr val="B51100"/>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0" y="0"/>
            <a:ext cx="9144000" cy="503238"/>
          </a:xfrm>
          <a:prstGeom prst="rect">
            <a:avLst/>
          </a:prstGeom>
          <a:gradFill flip="none" rotWithShape="1">
            <a:gsLst>
              <a:gs pos="29000">
                <a:srgbClr val="B70000"/>
              </a:gs>
              <a:gs pos="100000">
                <a:srgbClr val="80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0" y="6511924"/>
            <a:ext cx="9144000" cy="346075"/>
          </a:xfrm>
          <a:prstGeom prst="rect">
            <a:avLst/>
          </a:prstGeom>
          <a:gradFill flip="none" rotWithShape="1">
            <a:gsLst>
              <a:gs pos="0">
                <a:srgbClr val="800000"/>
              </a:gs>
              <a:gs pos="79000">
                <a:srgbClr val="B7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0100" y="912114"/>
            <a:ext cx="7543800" cy="5033772"/>
          </a:xfrm>
          <a:prstGeom prst="rect">
            <a:avLst/>
          </a:prstGeom>
        </p:spPr>
      </p:pic>
    </p:spTree>
    <p:extLst>
      <p:ext uri="{BB962C8B-B14F-4D97-AF65-F5344CB8AC3E}">
        <p14:creationId xmlns:p14="http://schemas.microsoft.com/office/powerpoint/2010/main" val="12131744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0" i="0" spc="10">
                <a:solidFill>
                  <a:srgbClr val="95743E"/>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marL="0" indent="0">
              <a:buClr>
                <a:srgbClr val="B70000"/>
              </a:buClr>
              <a:buSzPct val="90000"/>
              <a:buFont typeface="Wingdings" charset="2"/>
              <a:buNone/>
              <a:defRPr sz="2400">
                <a:solidFill>
                  <a:schemeClr val="tx1">
                    <a:lumMod val="75000"/>
                    <a:lumOff val="25000"/>
                  </a:schemeClr>
                </a:solidFill>
              </a:defRPr>
            </a:lvl1pPr>
            <a:lvl2pPr marL="640080" indent="-256032">
              <a:spcBef>
                <a:spcPts val="1176"/>
              </a:spcBef>
              <a:buClr>
                <a:srgbClr val="B70000"/>
              </a:buClr>
              <a:buSzPct val="90000"/>
              <a:buFont typeface="Wingdings" charset="2"/>
              <a:buChar char="§"/>
              <a:defRPr sz="2600" baseline="0">
                <a:solidFill>
                  <a:schemeClr val="tx1">
                    <a:lumMod val="75000"/>
                    <a:lumOff val="25000"/>
                  </a:schemeClr>
                </a:solidFill>
              </a:defRPr>
            </a:lvl2pPr>
            <a:lvl3pPr marL="1005840" indent="-182880">
              <a:spcBef>
                <a:spcPts val="1128"/>
              </a:spcBef>
              <a:buClr>
                <a:srgbClr val="B70000"/>
              </a:buClr>
              <a:defRPr sz="2200">
                <a:solidFill>
                  <a:schemeClr val="tx1">
                    <a:lumMod val="75000"/>
                    <a:lumOff val="25000"/>
                  </a:schemeClr>
                </a:solidFill>
              </a:defRPr>
            </a:lvl3pPr>
            <a:lvl4pPr marL="1371600" indent="-182880">
              <a:spcBef>
                <a:spcPts val="1080"/>
              </a:spcBef>
              <a:buClr>
                <a:srgbClr val="B70000"/>
              </a:buClr>
              <a:buFont typeface="Arial"/>
              <a:buChar char="•"/>
              <a:defRPr>
                <a:solidFill>
                  <a:schemeClr val="tx1">
                    <a:lumMod val="75000"/>
                    <a:lumOff val="25000"/>
                  </a:schemeClr>
                </a:solidFill>
              </a:defRPr>
            </a:lvl4pPr>
            <a:lvl5pPr>
              <a:defRPr>
                <a:solidFill>
                  <a:schemeClr val="tx1">
                    <a:lumMod val="75000"/>
                    <a:lumOff val="2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408651800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79691"/>
            <a:ext cx="8229600" cy="730250"/>
          </a:xfrm>
        </p:spPr>
        <p:txBody>
          <a:bodyPr>
            <a:normAutofit/>
          </a:bodyPr>
          <a:lstStyle>
            <a:lvl1pPr>
              <a:defRPr sz="3600" b="0" i="0" spc="10">
                <a:solidFill>
                  <a:srgbClr val="95743E"/>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274320" indent="-274320">
              <a:spcBef>
                <a:spcPts val="0"/>
              </a:spcBef>
              <a:buClr>
                <a:srgbClr val="B70000"/>
              </a:buClr>
              <a:buSzPct val="90000"/>
              <a:buFont typeface="Wingdings" charset="2"/>
              <a:buChar char="§"/>
              <a:defRPr sz="2400">
                <a:solidFill>
                  <a:schemeClr val="tx1">
                    <a:lumMod val="75000"/>
                    <a:lumOff val="25000"/>
                  </a:schemeClr>
                </a:solidFill>
              </a:defRPr>
            </a:lvl1pPr>
            <a:lvl2pPr marL="548640" indent="-256032">
              <a:spcBef>
                <a:spcPts val="0"/>
              </a:spcBef>
              <a:buClr>
                <a:srgbClr val="B70000"/>
              </a:buClr>
              <a:buSzPct val="90000"/>
              <a:buFont typeface="Wingdings" charset="2"/>
              <a:buChar char="§"/>
              <a:defRPr sz="2100" baseline="0">
                <a:solidFill>
                  <a:schemeClr val="tx1">
                    <a:lumMod val="75000"/>
                    <a:lumOff val="25000"/>
                  </a:schemeClr>
                </a:solidFill>
              </a:defRPr>
            </a:lvl2pPr>
            <a:lvl3pPr marL="731520" indent="-182880">
              <a:spcBef>
                <a:spcPts val="0"/>
              </a:spcBef>
              <a:buClr>
                <a:srgbClr val="B70000"/>
              </a:buClr>
              <a:defRPr sz="1900">
                <a:solidFill>
                  <a:schemeClr val="tx1">
                    <a:lumMod val="75000"/>
                    <a:lumOff val="25000"/>
                  </a:schemeClr>
                </a:solidFill>
              </a:defRPr>
            </a:lvl3pPr>
            <a:lvl4pPr marL="914400" indent="-182880">
              <a:spcBef>
                <a:spcPts val="0"/>
              </a:spcBef>
              <a:buClr>
                <a:srgbClr val="B70000"/>
              </a:buClr>
              <a:buFont typeface="Arial"/>
              <a:buChar char="•"/>
              <a:defRPr sz="1600">
                <a:solidFill>
                  <a:schemeClr val="tx1">
                    <a:lumMod val="75000"/>
                    <a:lumOff val="25000"/>
                  </a:schemeClr>
                </a:solidFill>
              </a:defRPr>
            </a:lvl4pPr>
            <a:lvl5pPr>
              <a:spcBef>
                <a:spcPts val="0"/>
              </a:spcBef>
              <a:defRPr baseline="0">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69217977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79691"/>
            <a:ext cx="8229600" cy="73025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577109"/>
            <a:ext cx="4038600" cy="4525963"/>
          </a:xfrm>
        </p:spPr>
        <p:txBody>
          <a:bodyPr/>
          <a:lstStyle>
            <a:lvl1pPr marL="0" indent="-228600">
              <a:spcAft>
                <a:spcPts val="600"/>
              </a:spcAft>
              <a:defRPr sz="2100"/>
            </a:lvl1pPr>
            <a:lvl2pPr marL="365760" indent="-182880">
              <a:spcAft>
                <a:spcPts val="600"/>
              </a:spcAft>
              <a:defRPr sz="1900"/>
            </a:lvl2pPr>
            <a:lvl3pPr marL="502920" indent="-155448">
              <a:spcAft>
                <a:spcPts val="600"/>
              </a:spcAft>
              <a:defRPr sz="1600"/>
            </a:lvl3pPr>
            <a:lvl4pPr marL="822960" indent="-137160">
              <a:spcAft>
                <a:spcPts val="600"/>
              </a:spcAft>
              <a:defRPr sz="1600"/>
            </a:lvl4pPr>
            <a:lvl5pPr marL="1005840">
              <a:spcAft>
                <a:spcPts val="600"/>
              </a:spcAft>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4648200" y="1577109"/>
            <a:ext cx="4038600" cy="4525963"/>
          </a:xfrm>
        </p:spPr>
        <p:txBody>
          <a:bodyPr/>
          <a:lstStyle>
            <a:lvl1pPr marL="0" indent="-228600">
              <a:spcAft>
                <a:spcPts val="600"/>
              </a:spcAft>
              <a:defRPr sz="2100"/>
            </a:lvl1pPr>
            <a:lvl2pPr marL="365760" indent="-182880">
              <a:spcAft>
                <a:spcPts val="600"/>
              </a:spcAft>
              <a:defRPr sz="1900"/>
            </a:lvl2pPr>
            <a:lvl3pPr marL="502920" indent="-155448">
              <a:spcAft>
                <a:spcPts val="600"/>
              </a:spcAft>
              <a:defRPr sz="1600"/>
            </a:lvl3pPr>
            <a:lvl4pPr marL="822960" indent="-137160">
              <a:spcAft>
                <a:spcPts val="600"/>
              </a:spcAft>
              <a:defRPr sz="1600"/>
            </a:lvl4pPr>
            <a:lvl5pPr marL="1005840" indent="-137160">
              <a:spcAft>
                <a:spcPts val="600"/>
              </a:spcAft>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5" name="Date Placeholder 4"/>
          <p:cNvSpPr>
            <a:spLocks noGrp="1"/>
          </p:cNvSpPr>
          <p:nvPr>
            <p:ph type="dt" sz="half" idx="10"/>
          </p:nvPr>
        </p:nvSpPr>
        <p:spPr/>
        <p:txBody>
          <a:bodyPr/>
          <a:lstStyle/>
          <a:p>
            <a:fld id="{14A492D0-4821-0C43-8A35-80E34CFA8A82}"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537776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73598"/>
            <a:ext cx="4040188" cy="473796"/>
          </a:xfrm>
        </p:spPr>
        <p:txBody>
          <a:bodyPr anchor="t">
            <a:normAutofit/>
          </a:bodyPr>
          <a:lstStyle>
            <a:lvl1pPr marL="0" indent="0">
              <a:buNone/>
              <a:defRPr sz="2000" b="1">
                <a:solidFill>
                  <a:srgbClr val="B7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008909"/>
            <a:ext cx="4040188" cy="4117254"/>
          </a:xfrm>
        </p:spPr>
        <p:txBody>
          <a:bodyPr/>
          <a:lstStyle>
            <a:lvl1pPr marL="0" indent="-228600">
              <a:spcBef>
                <a:spcPts val="0"/>
              </a:spcBef>
              <a:spcAft>
                <a:spcPts val="600"/>
              </a:spcAft>
              <a:defRPr sz="2100"/>
            </a:lvl1pPr>
            <a:lvl2pPr marL="365760" indent="-182880">
              <a:spcBef>
                <a:spcPts val="0"/>
              </a:spcBef>
              <a:spcAft>
                <a:spcPts val="600"/>
              </a:spcAft>
              <a:defRPr sz="1900"/>
            </a:lvl2pPr>
            <a:lvl3pPr marL="502920" indent="-137160">
              <a:spcBef>
                <a:spcPts val="0"/>
              </a:spcBef>
              <a:spcAft>
                <a:spcPts val="600"/>
              </a:spcAft>
              <a:defRPr sz="1600" baseline="0"/>
            </a:lvl3pPr>
            <a:lvl4pPr marL="914400" indent="-137160">
              <a:spcBef>
                <a:spcPts val="0"/>
              </a:spcBef>
              <a:spcAft>
                <a:spcPts val="600"/>
              </a:spcAft>
              <a:defRPr sz="1600"/>
            </a:lvl4pPr>
            <a:lvl5pPr marL="1143000" indent="-137160">
              <a:spcBef>
                <a:spcPts val="0"/>
              </a:spcBef>
              <a:spcAft>
                <a:spcPts val="600"/>
              </a:spcAft>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25" y="1573598"/>
            <a:ext cx="4041775" cy="473796"/>
          </a:xfrm>
        </p:spPr>
        <p:txBody>
          <a:bodyPr anchor="t">
            <a:normAutofit/>
          </a:bodyPr>
          <a:lstStyle>
            <a:lvl1pPr marL="0" indent="0">
              <a:buNone/>
              <a:defRPr sz="2000" b="1">
                <a:solidFill>
                  <a:srgbClr val="B7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008909"/>
            <a:ext cx="4041775" cy="4117254"/>
          </a:xfrm>
        </p:spPr>
        <p:txBody>
          <a:bodyPr/>
          <a:lstStyle>
            <a:lvl1pPr marL="0" indent="-228600">
              <a:spcBef>
                <a:spcPts val="0"/>
              </a:spcBef>
              <a:spcAft>
                <a:spcPts val="600"/>
              </a:spcAft>
              <a:defRPr sz="2100"/>
            </a:lvl1pPr>
            <a:lvl2pPr marL="365760" indent="-182880">
              <a:spcBef>
                <a:spcPts val="0"/>
              </a:spcBef>
              <a:spcAft>
                <a:spcPts val="600"/>
              </a:spcAft>
              <a:defRPr sz="1900"/>
            </a:lvl2pPr>
            <a:lvl3pPr marL="502920" indent="-137160">
              <a:spcBef>
                <a:spcPts val="0"/>
              </a:spcBef>
              <a:spcAft>
                <a:spcPts val="600"/>
              </a:spcAft>
              <a:defRPr sz="1600" baseline="0"/>
            </a:lvl3pPr>
            <a:lvl4pPr marL="914400" indent="-137160">
              <a:spcBef>
                <a:spcPts val="0"/>
              </a:spcBef>
              <a:spcAft>
                <a:spcPts val="600"/>
              </a:spcAft>
              <a:defRPr sz="1600"/>
            </a:lvl4pPr>
            <a:lvl5pPr marL="1143000">
              <a:spcBef>
                <a:spcPts val="0"/>
              </a:spcBef>
              <a:spcAft>
                <a:spcPts val="600"/>
              </a:spcAft>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7" name="Date Placeholder 6"/>
          <p:cNvSpPr>
            <a:spLocks noGrp="1"/>
          </p:cNvSpPr>
          <p:nvPr>
            <p:ph type="dt" sz="half" idx="10"/>
          </p:nvPr>
        </p:nvSpPr>
        <p:spPr/>
        <p:txBody>
          <a:bodyPr/>
          <a:lstStyle/>
          <a:p>
            <a:fld id="{14A492D0-4821-0C43-8A35-80E34CFA8A82}" type="datetimeFigureOut">
              <a:rPr lang="en-US" smtClean="0"/>
              <a:t>9/1/2021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6712548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39849" y="4215385"/>
            <a:ext cx="7154863" cy="1362075"/>
          </a:xfrm>
        </p:spPr>
        <p:txBody>
          <a:bodyPr anchor="t">
            <a:normAutofit/>
          </a:bodyPr>
          <a:lstStyle>
            <a:lvl1pPr algn="l">
              <a:defRPr sz="3000" b="0" i="0" cap="all"/>
            </a:lvl1pPr>
          </a:lstStyle>
          <a:p>
            <a:r>
              <a:rPr lang="en-US" smtClean="0"/>
              <a:t>Click to edit Master title style</a:t>
            </a:r>
            <a:endParaRPr lang="en-US" dirty="0"/>
          </a:p>
        </p:txBody>
      </p:sp>
      <p:sp>
        <p:nvSpPr>
          <p:cNvPr id="3" name="Text Placeholder 2"/>
          <p:cNvSpPr>
            <a:spLocks noGrp="1"/>
          </p:cNvSpPr>
          <p:nvPr>
            <p:ph type="body" idx="1"/>
          </p:nvPr>
        </p:nvSpPr>
        <p:spPr>
          <a:xfrm>
            <a:off x="1339850" y="2487114"/>
            <a:ext cx="7154862" cy="1500187"/>
          </a:xfrm>
        </p:spPr>
        <p:txBody>
          <a:bodyPr anchor="b"/>
          <a:lstStyle>
            <a:lvl1pPr marL="0" indent="0">
              <a:buNone/>
              <a:defRPr sz="2000">
                <a:solidFill>
                  <a:srgbClr val="B7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A492D0-4821-0C43-8A35-80E34CFA8A82}" type="datetimeFigureOut">
              <a:rPr lang="en-US" smtClean="0"/>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23352526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98551"/>
            <a:ext cx="3008313" cy="806520"/>
          </a:xfrm>
        </p:spPr>
        <p:txBody>
          <a:bodyPr anchor="t"/>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098550"/>
            <a:ext cx="4911308" cy="5027613"/>
          </a:xfrm>
        </p:spPr>
        <p:txBody>
          <a:bodyPr/>
          <a:lstStyle>
            <a:lvl1pPr marL="0" indent="-228600">
              <a:spcAft>
                <a:spcPts val="600"/>
              </a:spcAft>
              <a:defRPr sz="2100"/>
            </a:lvl1pPr>
            <a:lvl2pPr marL="457200" indent="-228600">
              <a:spcAft>
                <a:spcPts val="600"/>
              </a:spcAft>
              <a:defRPr sz="1900"/>
            </a:lvl2pPr>
            <a:lvl3pPr marL="640080">
              <a:spcAft>
                <a:spcPts val="600"/>
              </a:spcAft>
              <a:defRPr sz="1600"/>
            </a:lvl3pPr>
            <a:lvl4pPr marL="731520" indent="-137160">
              <a:spcAft>
                <a:spcPts val="600"/>
              </a:spcAft>
              <a:defRPr sz="1400"/>
            </a:lvl4pPr>
            <a:lvl5pPr marL="1005840">
              <a:spcAft>
                <a:spcPts val="600"/>
              </a:spcAft>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Text Placeholder 3"/>
          <p:cNvSpPr>
            <a:spLocks noGrp="1"/>
          </p:cNvSpPr>
          <p:nvPr>
            <p:ph type="body" sz="half" idx="2"/>
          </p:nvPr>
        </p:nvSpPr>
        <p:spPr>
          <a:xfrm>
            <a:off x="457200" y="2106665"/>
            <a:ext cx="3008313" cy="401949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A492D0-4821-0C43-8A35-80E34CFA8A82}"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04848805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5533774"/>
            <a:ext cx="5486400" cy="6384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A492D0-4821-0C43-8A35-80E34CFA8A82}" type="datetimeFigureOut">
              <a:rPr lang="en-US" smtClean="0"/>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13842298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08771"/>
            <a:ext cx="8229600" cy="873333"/>
          </a:xfrm>
        </p:spPr>
        <p:txBody>
          <a:bodyPr/>
          <a:lstStyle/>
          <a:p>
            <a:r>
              <a:rPr lang="en-US" dirty="0" smtClean="0"/>
              <a:t>Header only</a:t>
            </a:r>
            <a:endParaRPr lang="en-US" dirty="0"/>
          </a:p>
        </p:txBody>
      </p:sp>
      <p:sp>
        <p:nvSpPr>
          <p:cNvPr id="3" name="Date Placeholder 2"/>
          <p:cNvSpPr>
            <a:spLocks noGrp="1"/>
          </p:cNvSpPr>
          <p:nvPr>
            <p:ph type="dt" sz="half" idx="10"/>
          </p:nvPr>
        </p:nvSpPr>
        <p:spPr/>
        <p:txBody>
          <a:bodyPr/>
          <a:lstStyle/>
          <a:p>
            <a:fld id="{14A492D0-4821-0C43-8A35-80E34CFA8A82}" type="datetimeFigureOut">
              <a:rPr lang="en-US" smtClean="0"/>
              <a:t>9/1/2021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55516070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879" y="89857"/>
            <a:ext cx="8935641" cy="8589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56555" y="1283877"/>
            <a:ext cx="8036484" cy="4501942"/>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81E6795-DDC1-43F2-850E-DFCB422F30DB}" type="slidenum">
              <a:rPr lang="en-US"/>
              <a:pPr>
                <a:defRPr/>
              </a:pPr>
              <a:t>‹#›</a:t>
            </a:fld>
            <a:endParaRPr lang="en-US"/>
          </a:p>
        </p:txBody>
      </p:sp>
    </p:spTree>
    <p:extLst>
      <p:ext uri="{BB962C8B-B14F-4D97-AF65-F5344CB8AC3E}">
        <p14:creationId xmlns:p14="http://schemas.microsoft.com/office/powerpoint/2010/main" val="292956736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p:cNvSpPr/>
          <p:nvPr userDrawn="1"/>
        </p:nvSpPr>
        <p:spPr>
          <a:xfrm>
            <a:off x="0" y="0"/>
            <a:ext cx="9144000" cy="503238"/>
          </a:xfrm>
          <a:prstGeom prst="rect">
            <a:avLst/>
          </a:prstGeom>
          <a:gradFill flip="none" rotWithShape="1">
            <a:gsLst>
              <a:gs pos="29000">
                <a:srgbClr val="B70000"/>
              </a:gs>
              <a:gs pos="100000">
                <a:srgbClr val="80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679691"/>
            <a:ext cx="8229600" cy="730250"/>
          </a:xfrm>
          <a:prstGeom prst="rect">
            <a:avLst/>
          </a:prstGeom>
        </p:spPr>
        <p:txBody>
          <a:bodyPr vert="horz" lIns="0" tIns="0" rIns="0" bIns="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568450"/>
            <a:ext cx="8229600" cy="4557713"/>
          </a:xfrm>
          <a:prstGeom prst="rect">
            <a:avLst/>
          </a:prstGeom>
        </p:spPr>
        <p:txBody>
          <a:bodyPr vert="horz" lIns="0" tIns="0" rIns="0" bIns="0" rtlCol="0" anchor="t" anchorCtr="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US" dirty="0"/>
          </a:p>
        </p:txBody>
      </p:sp>
      <p:sp>
        <p:nvSpPr>
          <p:cNvPr id="9" name="Rectangle 8"/>
          <p:cNvSpPr/>
          <p:nvPr userDrawn="1"/>
        </p:nvSpPr>
        <p:spPr>
          <a:xfrm>
            <a:off x="0" y="6511509"/>
            <a:ext cx="9143999" cy="346491"/>
          </a:xfrm>
          <a:prstGeom prst="rect">
            <a:avLst/>
          </a:prstGeom>
          <a:gradFill flip="none" rotWithShape="1">
            <a:gsLst>
              <a:gs pos="0">
                <a:srgbClr val="D2BB8D"/>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6386590"/>
            <a:ext cx="2133600" cy="365125"/>
          </a:xfrm>
          <a:prstGeom prst="rect">
            <a:avLst/>
          </a:prstGeom>
        </p:spPr>
        <p:txBody>
          <a:bodyPr vert="horz" lIns="0" tIns="0" rIns="0" bIns="0" rtlCol="0" anchor="b" anchorCtr="0"/>
          <a:lstStyle>
            <a:lvl1pPr algn="l">
              <a:defRPr sz="1100" baseline="0">
                <a:solidFill>
                  <a:schemeClr val="tx1">
                    <a:tint val="75000"/>
                  </a:schemeClr>
                </a:solidFill>
              </a:defRPr>
            </a:lvl1pPr>
          </a:lstStyle>
          <a:p>
            <a:fld id="{14A492D0-4821-0C43-8A35-80E34CFA8A82}" type="datetimeFigureOut">
              <a:rPr lang="en-US" smtClean="0"/>
              <a:pPr/>
              <a:t>9/1/2021</a:t>
            </a:fld>
            <a:endParaRPr lang="en-US" dirty="0"/>
          </a:p>
        </p:txBody>
      </p:sp>
      <p:sp>
        <p:nvSpPr>
          <p:cNvPr id="5" name="Footer Placeholder 4"/>
          <p:cNvSpPr>
            <a:spLocks noGrp="1"/>
          </p:cNvSpPr>
          <p:nvPr>
            <p:ph type="ftr" sz="quarter" idx="3"/>
          </p:nvPr>
        </p:nvSpPr>
        <p:spPr>
          <a:xfrm>
            <a:off x="3124200" y="6386590"/>
            <a:ext cx="2895600" cy="365125"/>
          </a:xfrm>
          <a:prstGeom prst="rect">
            <a:avLst/>
          </a:prstGeom>
        </p:spPr>
        <p:txBody>
          <a:bodyPr vert="horz" lIns="0" tIns="0" rIns="0" bIns="0" rtlCol="0" anchor="b" anchorCtr="0"/>
          <a:lstStyle>
            <a:lvl1pPr algn="ctr">
              <a:defRPr sz="1100"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86590"/>
            <a:ext cx="2133600" cy="365125"/>
          </a:xfrm>
          <a:prstGeom prst="rect">
            <a:avLst/>
          </a:prstGeom>
        </p:spPr>
        <p:txBody>
          <a:bodyPr vert="horz" lIns="0" tIns="0" rIns="0" bIns="0" rtlCol="0" anchor="b" anchorCtr="0"/>
          <a:lstStyle>
            <a:lvl1pPr algn="r">
              <a:defRPr sz="1100" baseline="0">
                <a:solidFill>
                  <a:schemeClr val="tx1">
                    <a:tint val="75000"/>
                  </a:schemeClr>
                </a:solidFill>
              </a:defRPr>
            </a:lvl1pPr>
          </a:lstStyle>
          <a:p>
            <a:fld id="{5DB9D3CE-2D82-3F49-AAEB-DF8054AF2450}" type="slidenum">
              <a:rPr lang="en-US" smtClean="0"/>
              <a:pPr/>
              <a:t>‹#›</a:t>
            </a:fld>
            <a:endParaRPr lang="en-US"/>
          </a:p>
        </p:txBody>
      </p:sp>
      <p:pic>
        <p:nvPicPr>
          <p:cNvPr id="7" name="Picture 6"/>
          <p:cNvPicPr>
            <a:picLocks noChangeAspect="1"/>
          </p:cNvPicPr>
          <p:nvPr userDrawn="1"/>
        </p:nvPicPr>
        <p:blipFill>
          <a:blip r:embed="rId17">
            <a:alphaModFix amt="40000"/>
            <a:extLst>
              <a:ext uri="{28A0092B-C50C-407E-A947-70E740481C1C}">
                <a14:useLocalDpi xmlns:a14="http://schemas.microsoft.com/office/drawing/2010/main" val="0"/>
              </a:ext>
            </a:extLst>
          </a:blip>
          <a:stretch>
            <a:fillRect/>
          </a:stretch>
        </p:blipFill>
        <p:spPr>
          <a:xfrm>
            <a:off x="0" y="1828"/>
            <a:ext cx="9144000" cy="485190"/>
          </a:xfrm>
          <a:prstGeom prst="rect">
            <a:avLst/>
          </a:prstGeom>
          <a:effectLst>
            <a:outerShdw blurRad="76200" dist="38100" sx="110000" sy="110000" algn="tl" rotWithShape="0">
              <a:prstClr val="black">
                <a:alpha val="48000"/>
              </a:prstClr>
            </a:outerShdw>
          </a:effectLst>
        </p:spPr>
      </p:pic>
      <p:pic>
        <p:nvPicPr>
          <p:cNvPr id="10" name="Picture 9" descr="uwcrest_web_lrg_noshado.eps"/>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8458275" y="187727"/>
            <a:ext cx="520700" cy="812800"/>
          </a:xfrm>
          <a:prstGeom prst="rect">
            <a:avLst/>
          </a:prstGeom>
        </p:spPr>
      </p:pic>
    </p:spTree>
    <p:extLst>
      <p:ext uri="{BB962C8B-B14F-4D97-AF65-F5344CB8AC3E}">
        <p14:creationId xmlns:p14="http://schemas.microsoft.com/office/powerpoint/2010/main" val="4035071944"/>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4" r:id="rId3"/>
    <p:sldLayoutId id="2147483660" r:id="rId4"/>
    <p:sldLayoutId id="2147483661" r:id="rId5"/>
    <p:sldLayoutId id="2147483655" r:id="rId6"/>
    <p:sldLayoutId id="2147483650" r:id="rId7"/>
    <p:sldLayoutId id="2147483662" r:id="rId8"/>
    <p:sldLayoutId id="2147483652" r:id="rId9"/>
    <p:sldLayoutId id="2147483653" r:id="rId10"/>
    <p:sldLayoutId id="2147483651" r:id="rId11"/>
    <p:sldLayoutId id="2147483656" r:id="rId12"/>
    <p:sldLayoutId id="2147483657" r:id="rId13"/>
    <p:sldLayoutId id="2147483654" r:id="rId14"/>
    <p:sldLayoutId id="2147483665" r:id="rId15"/>
  </p:sldLayoutIdLst>
  <p:timing>
    <p:tnLst>
      <p:par>
        <p:cTn id="1" dur="indefinite" restart="never" nodeType="tmRoot"/>
      </p:par>
    </p:tnLst>
  </p:timing>
  <p:txStyles>
    <p:titleStyle>
      <a:lvl1pPr algn="ctr" defTabSz="457200" rtl="0" eaLnBrk="1" latinLnBrk="0" hangingPunct="1">
        <a:spcBef>
          <a:spcPct val="0"/>
        </a:spcBef>
        <a:buNone/>
        <a:defRPr sz="3600" kern="1200">
          <a:ln>
            <a:noFill/>
          </a:ln>
          <a:solidFill>
            <a:srgbClr val="9B8054"/>
          </a:solidFill>
          <a:effectLst/>
          <a:latin typeface="Georgia"/>
          <a:ea typeface="+mj-ea"/>
          <a:cs typeface="+mj-cs"/>
        </a:defRPr>
      </a:lvl1pPr>
    </p:titleStyle>
    <p:bodyStyle>
      <a:lvl1pPr marL="274320" indent="-274320" algn="l" defTabSz="457200" rtl="0" eaLnBrk="1" latinLnBrk="0" hangingPunct="1">
        <a:spcBef>
          <a:spcPts val="0"/>
        </a:spcBef>
        <a:spcAft>
          <a:spcPts val="600"/>
        </a:spcAft>
        <a:buClr>
          <a:srgbClr val="B70000"/>
        </a:buClr>
        <a:buSzPct val="90000"/>
        <a:buFont typeface="Wingdings" charset="2"/>
        <a:buChar char="§"/>
        <a:defRPr sz="2400" kern="1200" baseline="0">
          <a:solidFill>
            <a:schemeClr val="tx1">
              <a:lumMod val="75000"/>
              <a:lumOff val="25000"/>
            </a:schemeClr>
          </a:solidFill>
          <a:latin typeface="Arial"/>
          <a:ea typeface="+mn-ea"/>
          <a:cs typeface="+mn-cs"/>
        </a:defRPr>
      </a:lvl1pPr>
      <a:lvl2pPr marL="548640" indent="-256032" algn="l" defTabSz="457200" rtl="0" eaLnBrk="1" latinLnBrk="0" hangingPunct="1">
        <a:spcBef>
          <a:spcPts val="0"/>
        </a:spcBef>
        <a:spcAft>
          <a:spcPts val="600"/>
        </a:spcAft>
        <a:buClr>
          <a:srgbClr val="B70000"/>
        </a:buClr>
        <a:buSzPct val="90000"/>
        <a:buFont typeface="Wingdings" charset="2"/>
        <a:buChar char="§"/>
        <a:defRPr sz="2100" kern="1200">
          <a:solidFill>
            <a:schemeClr val="tx1">
              <a:lumMod val="75000"/>
              <a:lumOff val="25000"/>
            </a:schemeClr>
          </a:solidFill>
          <a:latin typeface="Arial"/>
          <a:ea typeface="+mn-ea"/>
          <a:cs typeface="+mn-cs"/>
        </a:defRPr>
      </a:lvl2pPr>
      <a:lvl3pPr marL="731520" indent="-182880" algn="l" defTabSz="457200" rtl="0" eaLnBrk="1" latinLnBrk="0" hangingPunct="1">
        <a:spcBef>
          <a:spcPts val="0"/>
        </a:spcBef>
        <a:spcAft>
          <a:spcPts val="600"/>
        </a:spcAft>
        <a:buClr>
          <a:srgbClr val="B70000"/>
        </a:buClr>
        <a:buFont typeface="Arial"/>
        <a:buChar char="•"/>
        <a:defRPr sz="1900" kern="1200" baseline="0">
          <a:solidFill>
            <a:schemeClr val="tx1">
              <a:lumMod val="75000"/>
              <a:lumOff val="25000"/>
            </a:schemeClr>
          </a:solidFill>
          <a:latin typeface="Arial"/>
          <a:ea typeface="+mn-ea"/>
          <a:cs typeface="+mn-cs"/>
        </a:defRPr>
      </a:lvl3pPr>
      <a:lvl4pPr marL="914400" indent="-182880" algn="l" defTabSz="457200" rtl="0" eaLnBrk="1" latinLnBrk="0" hangingPunct="1">
        <a:spcBef>
          <a:spcPts val="0"/>
        </a:spcBef>
        <a:spcAft>
          <a:spcPts val="600"/>
        </a:spcAft>
        <a:buClr>
          <a:srgbClr val="B70000"/>
        </a:buClr>
        <a:buFont typeface="Arial"/>
        <a:buChar char="•"/>
        <a:defRPr sz="1500" kern="1200" baseline="0">
          <a:solidFill>
            <a:schemeClr val="tx1">
              <a:lumMod val="75000"/>
              <a:lumOff val="25000"/>
            </a:schemeClr>
          </a:solidFill>
          <a:latin typeface="Arial"/>
          <a:ea typeface="+mn-ea"/>
          <a:cs typeface="+mn-cs"/>
        </a:defRPr>
      </a:lvl4pPr>
      <a:lvl5pPr marL="1600200" indent="-137160" algn="l" defTabSz="457200" rtl="0" eaLnBrk="1" latinLnBrk="0" hangingPunct="1">
        <a:spcBef>
          <a:spcPts val="0"/>
        </a:spcBef>
        <a:spcAft>
          <a:spcPts val="1200"/>
        </a:spcAft>
        <a:buClr>
          <a:srgbClr val="B70000"/>
        </a:buClr>
        <a:buFont typeface="Arial"/>
        <a:buChar char="•"/>
        <a:defRPr sz="1600" kern="1200" baseline="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jpeg"/><Relationship Id="rId7"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3.png"/><Relationship Id="rId5" Type="http://schemas.openxmlformats.org/officeDocument/2006/relationships/oleObject" Target="../embeddings/oleObject1.bin"/><Relationship Id="rId4" Type="http://schemas.openxmlformats.org/officeDocument/2006/relationships/image" Target="../media/image25.jpeg"/><Relationship Id="rId9" Type="http://schemas.openxmlformats.org/officeDocument/2006/relationships/image" Target="../media/image28.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effectLst>
                  <a:outerShdw blurRad="38100" dist="38100" dir="2700000" algn="tl">
                    <a:srgbClr val="000000"/>
                  </a:outerShdw>
                </a:effectLst>
              </a:rPr>
              <a:t>NUTRITIONAL ANEMIAS </a:t>
            </a:r>
            <a:br>
              <a:rPr lang="en-US" dirty="0">
                <a:effectLst>
                  <a:outerShdw blurRad="38100" dist="38100" dir="2700000" algn="tl">
                    <a:srgbClr val="000000"/>
                  </a:outerShdw>
                </a:effectLst>
              </a:rPr>
            </a:br>
            <a:r>
              <a:rPr lang="en-US" dirty="0">
                <a:effectLst>
                  <a:outerShdw blurRad="38100" dist="38100" dir="2700000" algn="tl">
                    <a:srgbClr val="000000"/>
                  </a:outerShdw>
                </a:effectLst>
              </a:rPr>
              <a:t>HYPOPROLIFERATIVE ANEMIAS</a:t>
            </a:r>
            <a:endParaRPr lang="en-US" dirty="0"/>
          </a:p>
        </p:txBody>
      </p:sp>
      <p:sp>
        <p:nvSpPr>
          <p:cNvPr id="3" name="TextBox 2"/>
          <p:cNvSpPr txBox="1"/>
          <p:nvPr/>
        </p:nvSpPr>
        <p:spPr>
          <a:xfrm>
            <a:off x="2511896" y="5680399"/>
            <a:ext cx="2340943" cy="646331"/>
          </a:xfrm>
          <a:prstGeom prst="rect">
            <a:avLst/>
          </a:prstGeom>
          <a:noFill/>
        </p:spPr>
        <p:txBody>
          <a:bodyPr wrap="none" rtlCol="0">
            <a:spAutoFit/>
          </a:bodyPr>
          <a:lstStyle/>
          <a:p>
            <a:r>
              <a:rPr lang="en-US" dirty="0" smtClean="0"/>
              <a:t>Eliot Williams, MD PhD</a:t>
            </a:r>
          </a:p>
          <a:p>
            <a:r>
              <a:rPr lang="en-US" dirty="0" smtClean="0"/>
              <a:t>Dept. of Medicine</a:t>
            </a:r>
            <a:endParaRPr lang="en-US" dirty="0"/>
          </a:p>
        </p:txBody>
      </p:sp>
    </p:spTree>
    <p:extLst>
      <p:ext uri="{BB962C8B-B14F-4D97-AF65-F5344CB8AC3E}">
        <p14:creationId xmlns:p14="http://schemas.microsoft.com/office/powerpoint/2010/main" val="202932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	</a:t>
            </a:r>
            <a:endParaRPr lang="en-US" dirty="0"/>
          </a:p>
        </p:txBody>
      </p:sp>
      <p:sp>
        <p:nvSpPr>
          <p:cNvPr id="3" name="Content Placeholder 2"/>
          <p:cNvSpPr>
            <a:spLocks noGrp="1"/>
          </p:cNvSpPr>
          <p:nvPr>
            <p:ph idx="1"/>
          </p:nvPr>
        </p:nvSpPr>
        <p:spPr/>
        <p:txBody>
          <a:bodyPr>
            <a:normAutofit lnSpcReduction="10000"/>
          </a:bodyPr>
          <a:lstStyle/>
          <a:p>
            <a:pPr marL="457200" indent="-457200">
              <a:buFont typeface="+mj-lt"/>
              <a:buAutoNum type="arabicPeriod"/>
            </a:pPr>
            <a:r>
              <a:rPr lang="en-US" dirty="0"/>
              <a:t>Describe normal iron metabolism, and list the factors that affect iron </a:t>
            </a:r>
            <a:r>
              <a:rPr lang="en-US" dirty="0" smtClean="0"/>
              <a:t>balance</a:t>
            </a:r>
            <a:endParaRPr lang="en-US" dirty="0"/>
          </a:p>
          <a:p>
            <a:pPr marL="457200" indent="-457200">
              <a:buFont typeface="+mj-lt"/>
              <a:buAutoNum type="arabicPeriod"/>
            </a:pPr>
            <a:r>
              <a:rPr lang="en-US" dirty="0"/>
              <a:t>Explain how iron deficiency is diagnosed and distinguished from other causes of microcytic </a:t>
            </a:r>
            <a:r>
              <a:rPr lang="en-US" dirty="0" smtClean="0"/>
              <a:t>anemia</a:t>
            </a:r>
            <a:endParaRPr lang="en-US" dirty="0"/>
          </a:p>
          <a:p>
            <a:pPr marL="457200" indent="-457200">
              <a:buFont typeface="+mj-lt"/>
              <a:buAutoNum type="arabicPeriod"/>
            </a:pPr>
            <a:r>
              <a:rPr lang="en-US" dirty="0"/>
              <a:t>List the most important causes of iron </a:t>
            </a:r>
            <a:r>
              <a:rPr lang="en-US" dirty="0" smtClean="0"/>
              <a:t>deficiency</a:t>
            </a:r>
            <a:endParaRPr lang="en-US" dirty="0"/>
          </a:p>
          <a:p>
            <a:pPr marL="457200" indent="-457200">
              <a:buFont typeface="+mj-lt"/>
              <a:buAutoNum type="arabicPeriod"/>
            </a:pPr>
            <a:r>
              <a:rPr lang="en-US" dirty="0"/>
              <a:t>Describe the </a:t>
            </a:r>
            <a:r>
              <a:rPr lang="en-US" dirty="0" smtClean="0"/>
              <a:t>pathophysiology, laboratory features, </a:t>
            </a:r>
            <a:r>
              <a:rPr lang="en-US" dirty="0"/>
              <a:t>and clinical consequences of iron overload, both iatrogenic and due to </a:t>
            </a:r>
            <a:r>
              <a:rPr lang="en-US" dirty="0" smtClean="0"/>
              <a:t>hemochromatosis</a:t>
            </a:r>
            <a:endParaRPr lang="en-US" dirty="0"/>
          </a:p>
          <a:p>
            <a:pPr marL="457200" indent="-457200">
              <a:buFont typeface="+mj-lt"/>
              <a:buAutoNum type="arabicPeriod"/>
            </a:pPr>
            <a:r>
              <a:rPr lang="en-US" dirty="0" smtClean="0"/>
              <a:t>Describe the pathophysiology, clinical and laboratory features of anemia due to inflammation</a:t>
            </a:r>
          </a:p>
          <a:p>
            <a:pPr marL="457200" indent="-457200">
              <a:buFont typeface="+mj-lt"/>
              <a:buAutoNum type="arabicPeriod"/>
            </a:pPr>
            <a:r>
              <a:rPr lang="en-US" dirty="0" smtClean="0"/>
              <a:t>List several conditions in which subnormal erythropoietin production contributes to anemia</a:t>
            </a:r>
            <a:endParaRPr lang="en-US" dirty="0"/>
          </a:p>
        </p:txBody>
      </p:sp>
    </p:spTree>
    <p:extLst>
      <p:ext uri="{BB962C8B-B14F-4D97-AF65-F5344CB8AC3E}">
        <p14:creationId xmlns:p14="http://schemas.microsoft.com/office/powerpoint/2010/main" val="3553980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normAutofit fontScale="90000"/>
          </a:bodyPr>
          <a:lstStyle/>
          <a:p>
            <a:pPr>
              <a:defRPr/>
            </a:pPr>
            <a:r>
              <a:rPr lang="en-US" smtClean="0">
                <a:effectLst>
                  <a:outerShdw blurRad="38100" dist="38100" dir="2700000" algn="tl">
                    <a:srgbClr val="000000"/>
                  </a:outerShdw>
                </a:effectLst>
              </a:rPr>
              <a:t>Nutrients required for normal erythropoiesis</a:t>
            </a:r>
          </a:p>
        </p:txBody>
      </p:sp>
      <p:sp>
        <p:nvSpPr>
          <p:cNvPr id="28675" name="Rectangle 3"/>
          <p:cNvSpPr>
            <a:spLocks noGrp="1" noChangeArrowheads="1"/>
          </p:cNvSpPr>
          <p:nvPr>
            <p:ph type="body" idx="1"/>
          </p:nvPr>
        </p:nvSpPr>
        <p:spPr>
          <a:xfrm>
            <a:off x="556555" y="1283877"/>
            <a:ext cx="8036484" cy="5216222"/>
          </a:xfrm>
        </p:spPr>
        <p:txBody>
          <a:bodyPr/>
          <a:lstStyle/>
          <a:p>
            <a:pPr>
              <a:lnSpc>
                <a:spcPct val="80000"/>
              </a:lnSpc>
            </a:pPr>
            <a:r>
              <a:rPr lang="en-US" altLang="en-US" sz="2600" u="sng" dirty="0"/>
              <a:t>Iron</a:t>
            </a:r>
          </a:p>
          <a:p>
            <a:pPr>
              <a:lnSpc>
                <a:spcPct val="80000"/>
              </a:lnSpc>
            </a:pPr>
            <a:r>
              <a:rPr lang="en-US" altLang="en-US" sz="2600" u="sng" dirty="0"/>
              <a:t>Vitamin B-12 (</a:t>
            </a:r>
            <a:r>
              <a:rPr lang="en-US" altLang="en-US" sz="2600" u="sng" dirty="0" err="1"/>
              <a:t>cobalmin</a:t>
            </a:r>
            <a:r>
              <a:rPr lang="en-US" altLang="en-US" sz="2600" u="sng" dirty="0"/>
              <a:t>)</a:t>
            </a:r>
          </a:p>
          <a:p>
            <a:pPr>
              <a:lnSpc>
                <a:spcPct val="80000"/>
              </a:lnSpc>
            </a:pPr>
            <a:r>
              <a:rPr lang="en-US" altLang="en-US" sz="2600" u="sng" dirty="0"/>
              <a:t>Folic acid</a:t>
            </a:r>
          </a:p>
          <a:p>
            <a:pPr>
              <a:lnSpc>
                <a:spcPct val="80000"/>
              </a:lnSpc>
            </a:pPr>
            <a:r>
              <a:rPr lang="en-US" altLang="en-US" sz="2600" dirty="0"/>
              <a:t>Proteins, amino acids, calories</a:t>
            </a:r>
          </a:p>
          <a:p>
            <a:pPr>
              <a:lnSpc>
                <a:spcPct val="80000"/>
              </a:lnSpc>
            </a:pPr>
            <a:r>
              <a:rPr lang="en-US" altLang="en-US" sz="2600" dirty="0"/>
              <a:t>Vitamin B6 (pyridoxine)</a:t>
            </a:r>
          </a:p>
          <a:p>
            <a:pPr>
              <a:lnSpc>
                <a:spcPct val="80000"/>
              </a:lnSpc>
            </a:pPr>
            <a:r>
              <a:rPr lang="en-US" altLang="en-US" sz="2600" dirty="0"/>
              <a:t>Vitamin B2 (riboflavin)</a:t>
            </a:r>
          </a:p>
          <a:p>
            <a:pPr>
              <a:lnSpc>
                <a:spcPct val="80000"/>
              </a:lnSpc>
            </a:pPr>
            <a:r>
              <a:rPr lang="en-US" altLang="en-US" sz="2600" dirty="0"/>
              <a:t>Nicotinic acid (niacin)</a:t>
            </a:r>
          </a:p>
          <a:p>
            <a:pPr>
              <a:lnSpc>
                <a:spcPct val="80000"/>
              </a:lnSpc>
            </a:pPr>
            <a:r>
              <a:rPr lang="en-US" altLang="en-US" sz="2600" dirty="0"/>
              <a:t>Vitamin C (ascorbic acid)</a:t>
            </a:r>
          </a:p>
          <a:p>
            <a:pPr>
              <a:lnSpc>
                <a:spcPct val="80000"/>
              </a:lnSpc>
            </a:pPr>
            <a:r>
              <a:rPr lang="en-US" altLang="en-US" sz="2600" dirty="0"/>
              <a:t>Vitamin A</a:t>
            </a:r>
          </a:p>
          <a:p>
            <a:pPr>
              <a:lnSpc>
                <a:spcPct val="80000"/>
              </a:lnSpc>
            </a:pPr>
            <a:r>
              <a:rPr lang="en-US" altLang="en-US" sz="2600" dirty="0"/>
              <a:t>Vitamin E</a:t>
            </a:r>
          </a:p>
          <a:p>
            <a:pPr>
              <a:lnSpc>
                <a:spcPct val="80000"/>
              </a:lnSpc>
            </a:pPr>
            <a:r>
              <a:rPr lang="en-US" altLang="en-US" sz="2600" dirty="0"/>
              <a:t>Copper</a:t>
            </a:r>
          </a:p>
          <a:p>
            <a:pPr>
              <a:lnSpc>
                <a:spcPct val="80000"/>
              </a:lnSpc>
            </a:pPr>
            <a:r>
              <a:rPr lang="en-US" altLang="en-US" sz="2600" dirty="0"/>
              <a:t>Cobalt</a:t>
            </a:r>
          </a:p>
        </p:txBody>
      </p:sp>
    </p:spTree>
    <p:extLst>
      <p:ext uri="{BB962C8B-B14F-4D97-AF65-F5344CB8AC3E}">
        <p14:creationId xmlns:p14="http://schemas.microsoft.com/office/powerpoint/2010/main" val="1576744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2" name="Rectangle 4"/>
          <p:cNvSpPr>
            <a:spLocks noGrp="1" noChangeArrowheads="1"/>
          </p:cNvSpPr>
          <p:nvPr>
            <p:ph type="ctrTitle"/>
          </p:nvPr>
        </p:nvSpPr>
        <p:spPr/>
        <p:txBody>
          <a:bodyPr>
            <a:normAutofit fontScale="90000"/>
          </a:bodyPr>
          <a:lstStyle/>
          <a:p>
            <a:pPr>
              <a:defRPr/>
            </a:pPr>
            <a:r>
              <a:rPr lang="en-US" sz="3700">
                <a:effectLst>
                  <a:outerShdw blurRad="38100" dist="38100" dir="2700000" algn="tl">
                    <a:srgbClr val="000000"/>
                  </a:outerShdw>
                </a:effectLst>
              </a:rPr>
              <a:t>IRON METABOLISM</a:t>
            </a:r>
            <a:br>
              <a:rPr lang="en-US" sz="3700">
                <a:effectLst>
                  <a:outerShdw blurRad="38100" dist="38100" dir="2700000" algn="tl">
                    <a:srgbClr val="000000"/>
                  </a:outerShdw>
                </a:effectLst>
              </a:rPr>
            </a:br>
            <a:r>
              <a:rPr lang="en-US" sz="3700">
                <a:effectLst>
                  <a:outerShdw blurRad="38100" dist="38100" dir="2700000" algn="tl">
                    <a:srgbClr val="000000"/>
                  </a:outerShdw>
                </a:effectLst>
              </a:rPr>
              <a:t>IRON DEFICIENCY</a:t>
            </a:r>
            <a:br>
              <a:rPr lang="en-US" sz="3700">
                <a:effectLst>
                  <a:outerShdw blurRad="38100" dist="38100" dir="2700000" algn="tl">
                    <a:srgbClr val="000000"/>
                  </a:outerShdw>
                </a:effectLst>
              </a:rPr>
            </a:br>
            <a:r>
              <a:rPr lang="en-US" sz="3700">
                <a:effectLst>
                  <a:outerShdw blurRad="38100" dist="38100" dir="2700000" algn="tl">
                    <a:srgbClr val="000000"/>
                  </a:outerShdw>
                </a:effectLst>
              </a:rPr>
              <a:t>IRON OVERLOAD</a:t>
            </a:r>
          </a:p>
        </p:txBody>
      </p:sp>
    </p:spTree>
    <p:extLst>
      <p:ext uri="{BB962C8B-B14F-4D97-AF65-F5344CB8AC3E}">
        <p14:creationId xmlns:p14="http://schemas.microsoft.com/office/powerpoint/2010/main" val="363742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IRON</a:t>
            </a:r>
          </a:p>
        </p:txBody>
      </p:sp>
      <p:sp>
        <p:nvSpPr>
          <p:cNvPr id="30723" name="Rectangle 3"/>
          <p:cNvSpPr>
            <a:spLocks noGrp="1" noChangeArrowheads="1"/>
          </p:cNvSpPr>
          <p:nvPr>
            <p:ph type="body" idx="1"/>
          </p:nvPr>
        </p:nvSpPr>
        <p:spPr>
          <a:xfrm>
            <a:off x="556555" y="1283877"/>
            <a:ext cx="8036484" cy="4929901"/>
          </a:xfrm>
        </p:spPr>
        <p:txBody>
          <a:bodyPr>
            <a:normAutofit/>
          </a:bodyPr>
          <a:lstStyle/>
          <a:p>
            <a:r>
              <a:rPr lang="en-US" altLang="en-US" dirty="0" smtClean="0"/>
              <a:t>10-15 mg/day in diet; 5-10% absorbed</a:t>
            </a:r>
          </a:p>
          <a:p>
            <a:pPr lvl="1"/>
            <a:r>
              <a:rPr lang="en-US" altLang="en-US" sz="2400" dirty="0" smtClean="0"/>
              <a:t>Absorption increased in iron deficiency, pregnancy, erythroid hyperplasia, hypoxia</a:t>
            </a:r>
          </a:p>
          <a:p>
            <a:r>
              <a:rPr lang="en-US" altLang="en-US" dirty="0" smtClean="0"/>
              <a:t>				</a:t>
            </a:r>
            <a:r>
              <a:rPr lang="en-US" altLang="en-US" dirty="0" err="1" smtClean="0"/>
              <a:t>Heme</a:t>
            </a:r>
            <a:r>
              <a:rPr lang="en-US" altLang="en-US" dirty="0" smtClean="0"/>
              <a:t> iron absorbed best</a:t>
            </a:r>
          </a:p>
          <a:p>
            <a:endParaRPr lang="en-US" altLang="en-US" dirty="0" smtClean="0"/>
          </a:p>
          <a:p>
            <a:r>
              <a:rPr lang="en-US" altLang="en-US" dirty="0" smtClean="0"/>
              <a:t>Fe</a:t>
            </a:r>
            <a:r>
              <a:rPr lang="en-US" altLang="en-US" baseline="30000" dirty="0" smtClean="0"/>
              <a:t>2+</a:t>
            </a:r>
            <a:r>
              <a:rPr lang="en-US" altLang="en-US" dirty="0" smtClean="0"/>
              <a:t> much better than Fe</a:t>
            </a:r>
            <a:r>
              <a:rPr lang="en-US" altLang="en-US" baseline="30000" dirty="0" smtClean="0"/>
              <a:t>3+</a:t>
            </a:r>
            <a:endParaRPr lang="en-US" altLang="en-US" dirty="0" smtClean="0"/>
          </a:p>
          <a:p>
            <a:pPr lvl="1"/>
            <a:r>
              <a:rPr lang="en-US" altLang="en-US" sz="2400" dirty="0" smtClean="0"/>
              <a:t>Some foods, drugs enhance and some inhibit absorption of ionic iron</a:t>
            </a:r>
          </a:p>
          <a:p>
            <a:pPr lvl="1"/>
            <a:r>
              <a:rPr lang="en-US" altLang="en-US" sz="2400" dirty="0" smtClean="0"/>
              <a:t>Ability to regulate absorption limited</a:t>
            </a:r>
          </a:p>
          <a:p>
            <a:r>
              <a:rPr lang="en-US" altLang="en-US" dirty="0" smtClean="0"/>
              <a:t>Absorption in proximal small intestine</a:t>
            </a:r>
          </a:p>
        </p:txBody>
      </p:sp>
      <p:grpSp>
        <p:nvGrpSpPr>
          <p:cNvPr id="3" name="Group 2"/>
          <p:cNvGrpSpPr/>
          <p:nvPr/>
        </p:nvGrpSpPr>
        <p:grpSpPr>
          <a:xfrm>
            <a:off x="6173734" y="2277367"/>
            <a:ext cx="1375115" cy="1667144"/>
            <a:chOff x="5650404" y="2326794"/>
            <a:chExt cx="1375115" cy="1667144"/>
          </a:xfrm>
        </p:grpSpPr>
        <p:pic>
          <p:nvPicPr>
            <p:cNvPr id="286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0404" y="2538651"/>
              <a:ext cx="889612" cy="1455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Oval Callout 1"/>
            <p:cNvSpPr/>
            <p:nvPr/>
          </p:nvSpPr>
          <p:spPr>
            <a:xfrm>
              <a:off x="6253222" y="2326794"/>
              <a:ext cx="772297" cy="423713"/>
            </a:xfrm>
            <a:prstGeom prst="wedgeEllipseCallou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smtClean="0"/>
                <a:t>Yum!</a:t>
              </a:r>
              <a:endParaRPr lang="en-US" sz="1050" dirty="0"/>
            </a:p>
          </p:txBody>
        </p:sp>
      </p:grpSp>
      <p:grpSp>
        <p:nvGrpSpPr>
          <p:cNvPr id="4" name="Group 3"/>
          <p:cNvGrpSpPr/>
          <p:nvPr/>
        </p:nvGrpSpPr>
        <p:grpSpPr>
          <a:xfrm>
            <a:off x="6475454" y="2277367"/>
            <a:ext cx="1096381" cy="1080567"/>
            <a:chOff x="6475454" y="2277367"/>
            <a:chExt cx="1096381" cy="1080567"/>
          </a:xfrm>
        </p:grpSpPr>
        <p:grpSp>
          <p:nvGrpSpPr>
            <p:cNvPr id="8" name="Group 7"/>
            <p:cNvGrpSpPr/>
            <p:nvPr/>
          </p:nvGrpSpPr>
          <p:grpSpPr>
            <a:xfrm>
              <a:off x="6475454" y="2811262"/>
              <a:ext cx="581369" cy="546672"/>
              <a:chOff x="6475454" y="2811262"/>
              <a:chExt cx="581369" cy="546672"/>
            </a:xfrm>
          </p:grpSpPr>
          <p:sp>
            <p:nvSpPr>
              <p:cNvPr id="7" name="Rectangle 4"/>
              <p:cNvSpPr/>
              <p:nvPr/>
            </p:nvSpPr>
            <p:spPr>
              <a:xfrm>
                <a:off x="6475454" y="3072765"/>
                <a:ext cx="401272" cy="285169"/>
              </a:xfrm>
              <a:custGeom>
                <a:avLst/>
                <a:gdLst>
                  <a:gd name="connsiteX0" fmla="*/ 0 w 1728727"/>
                  <a:gd name="connsiteY0" fmla="*/ 0 h 692669"/>
                  <a:gd name="connsiteX1" fmla="*/ 1728727 w 1728727"/>
                  <a:gd name="connsiteY1" fmla="*/ 0 h 692669"/>
                  <a:gd name="connsiteX2" fmla="*/ 1728727 w 1728727"/>
                  <a:gd name="connsiteY2" fmla="*/ 692669 h 692669"/>
                  <a:gd name="connsiteX3" fmla="*/ 0 w 1728727"/>
                  <a:gd name="connsiteY3" fmla="*/ 692669 h 692669"/>
                  <a:gd name="connsiteX4" fmla="*/ 0 w 1728727"/>
                  <a:gd name="connsiteY4" fmla="*/ 0 h 692669"/>
                  <a:gd name="connsiteX0" fmla="*/ 0 w 1728727"/>
                  <a:gd name="connsiteY0" fmla="*/ 0 h 692669"/>
                  <a:gd name="connsiteX1" fmla="*/ 1728727 w 1728727"/>
                  <a:gd name="connsiteY1" fmla="*/ 0 h 692669"/>
                  <a:gd name="connsiteX2" fmla="*/ 1221468 w 1728727"/>
                  <a:gd name="connsiteY2" fmla="*/ 672646 h 692669"/>
                  <a:gd name="connsiteX3" fmla="*/ 0 w 1728727"/>
                  <a:gd name="connsiteY3" fmla="*/ 692669 h 692669"/>
                  <a:gd name="connsiteX4" fmla="*/ 0 w 1728727"/>
                  <a:gd name="connsiteY4" fmla="*/ 0 h 692669"/>
                  <a:gd name="connsiteX0" fmla="*/ 0 w 1728727"/>
                  <a:gd name="connsiteY0" fmla="*/ 0 h 679320"/>
                  <a:gd name="connsiteX1" fmla="*/ 1728727 w 1728727"/>
                  <a:gd name="connsiteY1" fmla="*/ 0 h 679320"/>
                  <a:gd name="connsiteX2" fmla="*/ 1221468 w 1728727"/>
                  <a:gd name="connsiteY2" fmla="*/ 672646 h 679320"/>
                  <a:gd name="connsiteX3" fmla="*/ 587352 w 1728727"/>
                  <a:gd name="connsiteY3" fmla="*/ 679320 h 679320"/>
                  <a:gd name="connsiteX4" fmla="*/ 0 w 1728727"/>
                  <a:gd name="connsiteY4" fmla="*/ 0 h 679320"/>
                  <a:gd name="connsiteX0" fmla="*/ 0 w 1728727"/>
                  <a:gd name="connsiteY0" fmla="*/ 0 h 679320"/>
                  <a:gd name="connsiteX1" fmla="*/ 1728727 w 1728727"/>
                  <a:gd name="connsiteY1" fmla="*/ 0 h 679320"/>
                  <a:gd name="connsiteX2" fmla="*/ 1221468 w 1728727"/>
                  <a:gd name="connsiteY2" fmla="*/ 672646 h 679320"/>
                  <a:gd name="connsiteX3" fmla="*/ 587352 w 1728727"/>
                  <a:gd name="connsiteY3" fmla="*/ 679320 h 679320"/>
                  <a:gd name="connsiteX4" fmla="*/ 313109 w 1728727"/>
                  <a:gd name="connsiteY4" fmla="*/ 498043 h 679320"/>
                  <a:gd name="connsiteX5" fmla="*/ 0 w 1728727"/>
                  <a:gd name="connsiteY5" fmla="*/ 0 h 679320"/>
                  <a:gd name="connsiteX0" fmla="*/ 0 w 1448219"/>
                  <a:gd name="connsiteY0" fmla="*/ 52364 h 731684"/>
                  <a:gd name="connsiteX1" fmla="*/ 1448219 w 1448219"/>
                  <a:gd name="connsiteY1" fmla="*/ 0 h 731684"/>
                  <a:gd name="connsiteX2" fmla="*/ 1221468 w 1448219"/>
                  <a:gd name="connsiteY2" fmla="*/ 725010 h 731684"/>
                  <a:gd name="connsiteX3" fmla="*/ 587352 w 1448219"/>
                  <a:gd name="connsiteY3" fmla="*/ 731684 h 731684"/>
                  <a:gd name="connsiteX4" fmla="*/ 313109 w 1448219"/>
                  <a:gd name="connsiteY4" fmla="*/ 550407 h 731684"/>
                  <a:gd name="connsiteX5" fmla="*/ 0 w 1448219"/>
                  <a:gd name="connsiteY5" fmla="*/ 52364 h 731684"/>
                  <a:gd name="connsiteX0" fmla="*/ 0 w 1300953"/>
                  <a:gd name="connsiteY0" fmla="*/ 5818 h 731684"/>
                  <a:gd name="connsiteX1" fmla="*/ 1300953 w 1300953"/>
                  <a:gd name="connsiteY1" fmla="*/ 0 h 731684"/>
                  <a:gd name="connsiteX2" fmla="*/ 1074202 w 1300953"/>
                  <a:gd name="connsiteY2" fmla="*/ 725010 h 731684"/>
                  <a:gd name="connsiteX3" fmla="*/ 440086 w 1300953"/>
                  <a:gd name="connsiteY3" fmla="*/ 731684 h 731684"/>
                  <a:gd name="connsiteX4" fmla="*/ 165843 w 1300953"/>
                  <a:gd name="connsiteY4" fmla="*/ 550407 h 731684"/>
                  <a:gd name="connsiteX5" fmla="*/ 0 w 1300953"/>
                  <a:gd name="connsiteY5" fmla="*/ 5818 h 731684"/>
                  <a:gd name="connsiteX0" fmla="*/ 0 w 1300953"/>
                  <a:gd name="connsiteY0" fmla="*/ 5818 h 731684"/>
                  <a:gd name="connsiteX1" fmla="*/ 1300953 w 1300953"/>
                  <a:gd name="connsiteY1" fmla="*/ 0 h 731684"/>
                  <a:gd name="connsiteX2" fmla="*/ 1067190 w 1300953"/>
                  <a:gd name="connsiteY2" fmla="*/ 649374 h 731684"/>
                  <a:gd name="connsiteX3" fmla="*/ 440086 w 1300953"/>
                  <a:gd name="connsiteY3" fmla="*/ 731684 h 731684"/>
                  <a:gd name="connsiteX4" fmla="*/ 165843 w 1300953"/>
                  <a:gd name="connsiteY4" fmla="*/ 550407 h 731684"/>
                  <a:gd name="connsiteX5" fmla="*/ 0 w 1300953"/>
                  <a:gd name="connsiteY5" fmla="*/ 5818 h 731684"/>
                  <a:gd name="connsiteX0" fmla="*/ 0 w 1300953"/>
                  <a:gd name="connsiteY0" fmla="*/ 5818 h 696775"/>
                  <a:gd name="connsiteX1" fmla="*/ 1300953 w 1300953"/>
                  <a:gd name="connsiteY1" fmla="*/ 0 h 696775"/>
                  <a:gd name="connsiteX2" fmla="*/ 1067190 w 1300953"/>
                  <a:gd name="connsiteY2" fmla="*/ 649374 h 696775"/>
                  <a:gd name="connsiteX3" fmla="*/ 461124 w 1300953"/>
                  <a:gd name="connsiteY3" fmla="*/ 696775 h 696775"/>
                  <a:gd name="connsiteX4" fmla="*/ 165843 w 1300953"/>
                  <a:gd name="connsiteY4" fmla="*/ 550407 h 696775"/>
                  <a:gd name="connsiteX5" fmla="*/ 0 w 1300953"/>
                  <a:gd name="connsiteY5" fmla="*/ 5818 h 696775"/>
                  <a:gd name="connsiteX0" fmla="*/ 0 w 1300953"/>
                  <a:gd name="connsiteY0" fmla="*/ 5818 h 696775"/>
                  <a:gd name="connsiteX1" fmla="*/ 1300953 w 1300953"/>
                  <a:gd name="connsiteY1" fmla="*/ 0 h 696775"/>
                  <a:gd name="connsiteX2" fmla="*/ 1067190 w 1300953"/>
                  <a:gd name="connsiteY2" fmla="*/ 649374 h 696775"/>
                  <a:gd name="connsiteX3" fmla="*/ 461124 w 1300953"/>
                  <a:gd name="connsiteY3" fmla="*/ 696775 h 696775"/>
                  <a:gd name="connsiteX4" fmla="*/ 165843 w 1300953"/>
                  <a:gd name="connsiteY4" fmla="*/ 550407 h 696775"/>
                  <a:gd name="connsiteX5" fmla="*/ 0 w 1300953"/>
                  <a:gd name="connsiteY5" fmla="*/ 5818 h 696775"/>
                  <a:gd name="connsiteX0" fmla="*/ 0 w 1300953"/>
                  <a:gd name="connsiteY0" fmla="*/ 5818 h 696775"/>
                  <a:gd name="connsiteX1" fmla="*/ 1300953 w 1300953"/>
                  <a:gd name="connsiteY1" fmla="*/ 0 h 696775"/>
                  <a:gd name="connsiteX2" fmla="*/ 1067190 w 1300953"/>
                  <a:gd name="connsiteY2" fmla="*/ 649374 h 696775"/>
                  <a:gd name="connsiteX3" fmla="*/ 461124 w 1300953"/>
                  <a:gd name="connsiteY3" fmla="*/ 696775 h 696775"/>
                  <a:gd name="connsiteX4" fmla="*/ 165843 w 1300953"/>
                  <a:gd name="connsiteY4" fmla="*/ 550407 h 696775"/>
                  <a:gd name="connsiteX5" fmla="*/ 0 w 1300953"/>
                  <a:gd name="connsiteY5" fmla="*/ 5818 h 696775"/>
                  <a:gd name="connsiteX0" fmla="*/ 0 w 1300953"/>
                  <a:gd name="connsiteY0" fmla="*/ 5818 h 696775"/>
                  <a:gd name="connsiteX1" fmla="*/ 1300953 w 1300953"/>
                  <a:gd name="connsiteY1" fmla="*/ 0 h 696775"/>
                  <a:gd name="connsiteX2" fmla="*/ 1039139 w 1300953"/>
                  <a:gd name="connsiteY2" fmla="*/ 591192 h 696775"/>
                  <a:gd name="connsiteX3" fmla="*/ 461124 w 1300953"/>
                  <a:gd name="connsiteY3" fmla="*/ 696775 h 696775"/>
                  <a:gd name="connsiteX4" fmla="*/ 165843 w 1300953"/>
                  <a:gd name="connsiteY4" fmla="*/ 550407 h 696775"/>
                  <a:gd name="connsiteX5" fmla="*/ 0 w 1300953"/>
                  <a:gd name="connsiteY5" fmla="*/ 5818 h 696775"/>
                  <a:gd name="connsiteX0" fmla="*/ 0 w 1195762"/>
                  <a:gd name="connsiteY0" fmla="*/ 5818 h 696775"/>
                  <a:gd name="connsiteX1" fmla="*/ 1195762 w 1195762"/>
                  <a:gd name="connsiteY1" fmla="*/ 0 h 696775"/>
                  <a:gd name="connsiteX2" fmla="*/ 1039139 w 1195762"/>
                  <a:gd name="connsiteY2" fmla="*/ 591192 h 696775"/>
                  <a:gd name="connsiteX3" fmla="*/ 461124 w 1195762"/>
                  <a:gd name="connsiteY3" fmla="*/ 696775 h 696775"/>
                  <a:gd name="connsiteX4" fmla="*/ 165843 w 1195762"/>
                  <a:gd name="connsiteY4" fmla="*/ 550407 h 696775"/>
                  <a:gd name="connsiteX5" fmla="*/ 0 w 1195762"/>
                  <a:gd name="connsiteY5" fmla="*/ 5818 h 696775"/>
                  <a:gd name="connsiteX0" fmla="*/ 0 w 1181735"/>
                  <a:gd name="connsiteY0" fmla="*/ 5818 h 696775"/>
                  <a:gd name="connsiteX1" fmla="*/ 1181735 w 1181735"/>
                  <a:gd name="connsiteY1" fmla="*/ 0 h 696775"/>
                  <a:gd name="connsiteX2" fmla="*/ 1039139 w 1181735"/>
                  <a:gd name="connsiteY2" fmla="*/ 591192 h 696775"/>
                  <a:gd name="connsiteX3" fmla="*/ 461124 w 1181735"/>
                  <a:gd name="connsiteY3" fmla="*/ 696775 h 696775"/>
                  <a:gd name="connsiteX4" fmla="*/ 165843 w 1181735"/>
                  <a:gd name="connsiteY4" fmla="*/ 550407 h 696775"/>
                  <a:gd name="connsiteX5" fmla="*/ 0 w 1181735"/>
                  <a:gd name="connsiteY5" fmla="*/ 5818 h 69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735" h="696775">
                    <a:moveTo>
                      <a:pt x="0" y="5818"/>
                    </a:moveTo>
                    <a:lnTo>
                      <a:pt x="1181735" y="0"/>
                    </a:lnTo>
                    <a:lnTo>
                      <a:pt x="1039139" y="591192"/>
                    </a:lnTo>
                    <a:lnTo>
                      <a:pt x="461124" y="696775"/>
                    </a:lnTo>
                    <a:cubicBezTo>
                      <a:pt x="325296" y="628590"/>
                      <a:pt x="259595" y="653500"/>
                      <a:pt x="165843" y="550407"/>
                    </a:cubicBezTo>
                    <a:lnTo>
                      <a:pt x="0" y="5818"/>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c 5"/>
              <p:cNvSpPr/>
              <p:nvPr/>
            </p:nvSpPr>
            <p:spPr>
              <a:xfrm rot="12617144">
                <a:off x="6859346" y="2811262"/>
                <a:ext cx="197477" cy="290627"/>
              </a:xfrm>
              <a:prstGeom prst="arc">
                <a:avLst>
                  <a:gd name="adj1" fmla="val 16200000"/>
                  <a:gd name="adj2" fmla="val 21090598"/>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0" name="Oval Callout 9"/>
            <p:cNvSpPr/>
            <p:nvPr/>
          </p:nvSpPr>
          <p:spPr>
            <a:xfrm>
              <a:off x="6799538" y="2277367"/>
              <a:ext cx="772297" cy="423713"/>
            </a:xfrm>
            <a:prstGeom prst="wedgeEllipseCallou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err="1" smtClean="0"/>
                <a:t>mmph</a:t>
              </a:r>
              <a:endParaRPr lang="en-US" sz="1050" dirty="0"/>
            </a:p>
          </p:txBody>
        </p:sp>
      </p:grpSp>
    </p:spTree>
    <p:extLst>
      <p:ext uri="{BB962C8B-B14F-4D97-AF65-F5344CB8AC3E}">
        <p14:creationId xmlns:p14="http://schemas.microsoft.com/office/powerpoint/2010/main" val="25315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IRON TRANSPORT AND STORAGE</a:t>
            </a:r>
          </a:p>
        </p:txBody>
      </p:sp>
      <p:sp>
        <p:nvSpPr>
          <p:cNvPr id="261123" name="Rectangle 3"/>
          <p:cNvSpPr>
            <a:spLocks noGrp="1" noChangeArrowheads="1"/>
          </p:cNvSpPr>
          <p:nvPr>
            <p:ph type="body" idx="1"/>
          </p:nvPr>
        </p:nvSpPr>
        <p:spPr>
          <a:xfrm>
            <a:off x="553059" y="1693962"/>
            <a:ext cx="8037882" cy="3502865"/>
          </a:xfrm>
        </p:spPr>
        <p:txBody>
          <a:bodyPr/>
          <a:lstStyle/>
          <a:p>
            <a:pPr marL="342900" indent="-342900">
              <a:lnSpc>
                <a:spcPct val="90000"/>
              </a:lnSpc>
              <a:buFont typeface="Arial" panose="020B0604020202020204" pitchFamily="34" charset="0"/>
              <a:buChar char="•"/>
            </a:pPr>
            <a:r>
              <a:rPr lang="en-US" altLang="en-US" dirty="0" smtClean="0"/>
              <a:t>Absorbed iron oxidized to Fe</a:t>
            </a:r>
            <a:r>
              <a:rPr lang="en-US" altLang="en-US" baseline="30000" dirty="0" smtClean="0"/>
              <a:t>3+</a:t>
            </a:r>
            <a:r>
              <a:rPr lang="en-US" altLang="en-US" dirty="0" smtClean="0"/>
              <a:t> form</a:t>
            </a:r>
          </a:p>
          <a:p>
            <a:pPr marL="342900" indent="-342900">
              <a:lnSpc>
                <a:spcPct val="90000"/>
              </a:lnSpc>
              <a:buFont typeface="Arial" panose="020B0604020202020204" pitchFamily="34" charset="0"/>
              <a:buChar char="•"/>
            </a:pPr>
            <a:r>
              <a:rPr lang="en-US" altLang="en-US" dirty="0" smtClean="0"/>
              <a:t>Bound tightly to </a:t>
            </a:r>
            <a:r>
              <a:rPr lang="en-US" altLang="en-US" u="sng" dirty="0" smtClean="0"/>
              <a:t>transferrin</a:t>
            </a:r>
            <a:r>
              <a:rPr lang="en-US" altLang="en-US" dirty="0" smtClean="0"/>
              <a:t> in blood</a:t>
            </a:r>
          </a:p>
          <a:p>
            <a:pPr marL="342900" indent="-342900">
              <a:lnSpc>
                <a:spcPct val="90000"/>
              </a:lnSpc>
              <a:buFont typeface="Arial" panose="020B0604020202020204" pitchFamily="34" charset="0"/>
              <a:buChar char="•"/>
            </a:pPr>
            <a:r>
              <a:rPr lang="en-US" altLang="en-US" dirty="0" smtClean="0"/>
              <a:t>Iron is transferred to cells and reduced to Fe</a:t>
            </a:r>
            <a:r>
              <a:rPr lang="en-US" altLang="en-US" baseline="30000" dirty="0" smtClean="0"/>
              <a:t>2+</a:t>
            </a:r>
            <a:r>
              <a:rPr lang="en-US" altLang="en-US" dirty="0" smtClean="0"/>
              <a:t> form, then inserted into </a:t>
            </a:r>
            <a:r>
              <a:rPr lang="en-US" altLang="en-US" dirty="0" err="1" smtClean="0"/>
              <a:t>heme</a:t>
            </a:r>
            <a:r>
              <a:rPr lang="en-US" altLang="en-US" dirty="0" smtClean="0"/>
              <a:t> or stored</a:t>
            </a:r>
          </a:p>
          <a:p>
            <a:pPr marL="342900" indent="-342900">
              <a:lnSpc>
                <a:spcPct val="90000"/>
              </a:lnSpc>
              <a:buFont typeface="Arial" panose="020B0604020202020204" pitchFamily="34" charset="0"/>
              <a:buChar char="•"/>
            </a:pPr>
            <a:r>
              <a:rPr lang="en-US" altLang="en-US" dirty="0" smtClean="0"/>
              <a:t>Storage iron (Fe</a:t>
            </a:r>
            <a:r>
              <a:rPr lang="en-US" altLang="en-US" baseline="30000" dirty="0" smtClean="0"/>
              <a:t>3+</a:t>
            </a:r>
            <a:r>
              <a:rPr lang="en-US" altLang="en-US" dirty="0" smtClean="0"/>
              <a:t>) bound to </a:t>
            </a:r>
            <a:r>
              <a:rPr lang="en-US" altLang="en-US" u="sng" dirty="0" smtClean="0"/>
              <a:t>ferritin</a:t>
            </a:r>
          </a:p>
          <a:p>
            <a:pPr marL="384048" lvl="1" indent="0">
              <a:lnSpc>
                <a:spcPct val="90000"/>
              </a:lnSpc>
              <a:buNone/>
            </a:pPr>
            <a:r>
              <a:rPr lang="en-US" altLang="en-US" sz="2400" dirty="0" smtClean="0"/>
              <a:t>Small amount of ferritin in blood (</a:t>
            </a:r>
            <a:r>
              <a:rPr lang="en-US" altLang="en-US" sz="2400" dirty="0" err="1" smtClean="0"/>
              <a:t>nanograms</a:t>
            </a:r>
            <a:r>
              <a:rPr lang="en-US" altLang="en-US" sz="2400" dirty="0" smtClean="0"/>
              <a:t>) correlates with body iron stores</a:t>
            </a:r>
          </a:p>
        </p:txBody>
      </p:sp>
    </p:spTree>
    <p:extLst>
      <p:ext uri="{BB962C8B-B14F-4D97-AF65-F5344CB8AC3E}">
        <p14:creationId xmlns:p14="http://schemas.microsoft.com/office/powerpoint/2010/main" val="4116001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1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11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112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11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effectLst>
                  <a:outerShdw blurRad="38100" dist="38100" dir="2700000" algn="tl">
                    <a:srgbClr val="000000">
                      <a:alpha val="43137"/>
                    </a:srgbClr>
                  </a:outerShdw>
                </a:effectLst>
              </a:rPr>
              <a:t>Laboratory tests used to assess iron status</a:t>
            </a:r>
            <a:endParaRPr lang="en-US" dirty="0">
              <a:effectLst>
                <a:outerShdw blurRad="38100" dist="38100" dir="2700000" algn="tl">
                  <a:srgbClr val="000000">
                    <a:alpha val="43137"/>
                  </a:srgbClr>
                </a:outerShdw>
              </a:effectLst>
            </a:endParaRPr>
          </a:p>
        </p:txBody>
      </p:sp>
      <p:sp>
        <p:nvSpPr>
          <p:cNvPr id="32771" name="Content Placeholder 2"/>
          <p:cNvSpPr>
            <a:spLocks noGrp="1"/>
          </p:cNvSpPr>
          <p:nvPr>
            <p:ph idx="1"/>
          </p:nvPr>
        </p:nvSpPr>
        <p:spPr>
          <a:xfrm>
            <a:off x="556555" y="1510522"/>
            <a:ext cx="8036484" cy="3679531"/>
          </a:xfrm>
        </p:spPr>
        <p:txBody>
          <a:bodyPr>
            <a:normAutofit/>
          </a:bodyPr>
          <a:lstStyle/>
          <a:p>
            <a:pPr marL="457200" indent="-457200">
              <a:buFont typeface="+mj-lt"/>
              <a:buAutoNum type="arabicPeriod"/>
            </a:pPr>
            <a:r>
              <a:rPr lang="en-US" altLang="en-US" u="sng" dirty="0" smtClean="0"/>
              <a:t>Serum iron</a:t>
            </a:r>
            <a:r>
              <a:rPr lang="en-US" altLang="en-US" dirty="0" smtClean="0"/>
              <a:t>: transferrin- bound iron being transported in the blood. </a:t>
            </a:r>
            <a:r>
              <a:rPr lang="en-US" altLang="en-US" dirty="0"/>
              <a:t> </a:t>
            </a:r>
          </a:p>
          <a:p>
            <a:pPr marL="457200" indent="-457200">
              <a:spcAft>
                <a:spcPts val="0"/>
              </a:spcAft>
              <a:buFont typeface="+mj-lt"/>
              <a:buAutoNum type="arabicPeriod"/>
            </a:pPr>
            <a:r>
              <a:rPr lang="en-US" altLang="en-US" u="sng" dirty="0" smtClean="0"/>
              <a:t>Total iron binding capacity (TIBC)</a:t>
            </a:r>
            <a:r>
              <a:rPr lang="en-US" altLang="en-US" dirty="0" smtClean="0"/>
              <a:t>: the total amount of transferrin in blood. </a:t>
            </a:r>
            <a:r>
              <a:rPr lang="en-US" altLang="en-US" dirty="0"/>
              <a:t> </a:t>
            </a:r>
          </a:p>
          <a:p>
            <a:pPr lvl="1">
              <a:spcAft>
                <a:spcPts val="0"/>
              </a:spcAft>
            </a:pPr>
            <a:r>
              <a:rPr lang="en-US" altLang="en-US" sz="2400" dirty="0" smtClean="0"/>
              <a:t>Transferrin saturation = serum iron/TIBC (%)</a:t>
            </a:r>
          </a:p>
          <a:p>
            <a:pPr marL="457200" indent="-457200">
              <a:buFont typeface="+mj-lt"/>
              <a:buAutoNum type="arabicPeriod"/>
            </a:pPr>
            <a:r>
              <a:rPr lang="en-US" altLang="en-US" u="sng" dirty="0" smtClean="0"/>
              <a:t>Serum ferritin</a:t>
            </a:r>
            <a:r>
              <a:rPr lang="en-US" altLang="en-US" dirty="0" smtClean="0"/>
              <a:t>: Serum ferritin levels usually reflect body iron stores. </a:t>
            </a:r>
            <a:r>
              <a:rPr lang="en-US" altLang="en-US" dirty="0"/>
              <a:t> </a:t>
            </a:r>
          </a:p>
        </p:txBody>
      </p:sp>
    </p:spTree>
    <p:extLst>
      <p:ext uri="{BB962C8B-B14F-4D97-AF65-F5344CB8AC3E}">
        <p14:creationId xmlns:p14="http://schemas.microsoft.com/office/powerpoint/2010/main" val="2539295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ASSESSMENT OF BODY IRON</a:t>
            </a:r>
          </a:p>
        </p:txBody>
      </p:sp>
      <p:sp>
        <p:nvSpPr>
          <p:cNvPr id="263171" name="Rectangle 3"/>
          <p:cNvSpPr>
            <a:spLocks noGrp="1" noChangeArrowheads="1"/>
          </p:cNvSpPr>
          <p:nvPr>
            <p:ph type="body" idx="1"/>
          </p:nvPr>
        </p:nvSpPr>
        <p:spPr>
          <a:xfrm>
            <a:off x="553758" y="1674646"/>
            <a:ext cx="8036484" cy="2912985"/>
          </a:xfrm>
        </p:spPr>
        <p:txBody>
          <a:bodyPr>
            <a:normAutofit lnSpcReduction="10000"/>
          </a:bodyPr>
          <a:lstStyle/>
          <a:p>
            <a:pPr marL="342900" indent="-342900">
              <a:lnSpc>
                <a:spcPct val="90000"/>
              </a:lnSpc>
              <a:buFont typeface="Arial" panose="020B0604020202020204" pitchFamily="34" charset="0"/>
              <a:buChar char="•"/>
            </a:pPr>
            <a:r>
              <a:rPr lang="en-US" altLang="en-US" dirty="0" smtClean="0"/>
              <a:t>Serum iron low in iron deficiency, inflammation</a:t>
            </a:r>
          </a:p>
          <a:p>
            <a:pPr marL="342900" indent="-342900">
              <a:lnSpc>
                <a:spcPct val="90000"/>
              </a:lnSpc>
              <a:buFont typeface="Arial" panose="020B0604020202020204" pitchFamily="34" charset="0"/>
              <a:buChar char="•"/>
            </a:pPr>
            <a:r>
              <a:rPr lang="en-US" altLang="en-US" dirty="0" smtClean="0"/>
              <a:t>TIBC high in iron deficiency, normal or low in inflammation</a:t>
            </a:r>
          </a:p>
          <a:p>
            <a:pPr marL="342900" indent="-342900">
              <a:lnSpc>
                <a:spcPct val="90000"/>
              </a:lnSpc>
              <a:buFont typeface="Arial" panose="020B0604020202020204" pitchFamily="34" charset="0"/>
              <a:buChar char="•"/>
            </a:pPr>
            <a:r>
              <a:rPr lang="en-US" altLang="en-US" dirty="0" smtClean="0"/>
              <a:t>Serum ferritin low in iron deficiency, increases in inflammation</a:t>
            </a:r>
          </a:p>
          <a:p>
            <a:pPr marL="342900" indent="-342900">
              <a:lnSpc>
                <a:spcPct val="90000"/>
              </a:lnSpc>
              <a:buFont typeface="Arial" panose="020B0604020202020204" pitchFamily="34" charset="0"/>
              <a:buChar char="•"/>
            </a:pPr>
            <a:endParaRPr lang="en-US" altLang="en-US" dirty="0" smtClean="0"/>
          </a:p>
          <a:p>
            <a:pPr marL="342900" indent="-342900">
              <a:lnSpc>
                <a:spcPct val="90000"/>
              </a:lnSpc>
              <a:buFont typeface="Arial" panose="020B0604020202020204" pitchFamily="34" charset="0"/>
              <a:buChar char="•"/>
            </a:pPr>
            <a:r>
              <a:rPr lang="en-US" altLang="en-US" dirty="0" smtClean="0"/>
              <a:t>Marrow iron stores (assessed by marrow biopsy) absent in iron deficiency</a:t>
            </a:r>
          </a:p>
        </p:txBody>
      </p:sp>
    </p:spTree>
    <p:extLst>
      <p:ext uri="{BB962C8B-B14F-4D97-AF65-F5344CB8AC3E}">
        <p14:creationId xmlns:p14="http://schemas.microsoft.com/office/powerpoint/2010/main" val="3338076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3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31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31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31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Interpreting iron tests</a:t>
            </a:r>
            <a:endParaRPr lang="en-US" dirty="0"/>
          </a:p>
        </p:txBody>
      </p:sp>
      <p:sp>
        <p:nvSpPr>
          <p:cNvPr id="3" name="Content Placeholder 2"/>
          <p:cNvSpPr>
            <a:spLocks noGrp="1"/>
          </p:cNvSpPr>
          <p:nvPr>
            <p:ph idx="1"/>
          </p:nvPr>
        </p:nvSpPr>
        <p:spPr/>
        <p:txBody>
          <a:bodyPr/>
          <a:lstStyle/>
          <a:p>
            <a:r>
              <a:rPr lang="en-US" dirty="0" smtClean="0"/>
              <a:t>Low ferritin = iron deficiency</a:t>
            </a:r>
          </a:p>
          <a:p>
            <a:r>
              <a:rPr lang="en-US" dirty="0" smtClean="0"/>
              <a:t>Low serum iron + high TIBC usually means iron deficiency</a:t>
            </a:r>
          </a:p>
          <a:p>
            <a:r>
              <a:rPr lang="en-US" dirty="0" smtClean="0"/>
              <a:t>Low serum iron + normal or low TIBC found in inflammation, not necessarily indicative of iron deficiency</a:t>
            </a:r>
            <a:endParaRPr lang="en-US" dirty="0"/>
          </a:p>
          <a:p>
            <a:r>
              <a:rPr lang="en-US" dirty="0" smtClean="0"/>
              <a:t>Serum iron may be normal in iron deficiency if patient has recently taken oral iron (food or supplement) or been given parenteral iron</a:t>
            </a:r>
          </a:p>
          <a:p>
            <a:r>
              <a:rPr lang="en-US" dirty="0" smtClean="0"/>
              <a:t>Ferritin may be normal (usually low normal) despite iron deficiency in inflammatory states (ferritin is acute phase reactant) or liver disease (ferritin released from injured liver cells)</a:t>
            </a:r>
            <a:endParaRPr lang="en-US" dirty="0"/>
          </a:p>
        </p:txBody>
      </p:sp>
    </p:spTree>
    <p:extLst>
      <p:ext uri="{BB962C8B-B14F-4D97-AF65-F5344CB8AC3E}">
        <p14:creationId xmlns:p14="http://schemas.microsoft.com/office/powerpoint/2010/main" val="15368072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2" descr="M01_0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1500" y="1308244"/>
            <a:ext cx="3193897" cy="5347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819" name="Picture 3" descr="M01_0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9790" y="1308244"/>
            <a:ext cx="3212076" cy="5347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820" name="Text Box 4"/>
          <p:cNvSpPr txBox="1">
            <a:spLocks noChangeArrowheads="1"/>
          </p:cNvSpPr>
          <p:nvPr/>
        </p:nvSpPr>
        <p:spPr bwMode="auto">
          <a:xfrm>
            <a:off x="1275321" y="5994467"/>
            <a:ext cx="2661157" cy="4228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200">
                <a:solidFill>
                  <a:schemeClr val="tx1"/>
                </a:solidFill>
              </a:rPr>
              <a:t>Absent iron stores</a:t>
            </a:r>
          </a:p>
        </p:txBody>
      </p:sp>
      <p:sp>
        <p:nvSpPr>
          <p:cNvPr id="34821" name="Rectangle 5"/>
          <p:cNvSpPr>
            <a:spLocks noChangeArrowheads="1"/>
          </p:cNvSpPr>
          <p:nvPr/>
        </p:nvSpPr>
        <p:spPr bwMode="auto">
          <a:xfrm>
            <a:off x="5436898" y="5994467"/>
            <a:ext cx="2676999" cy="4228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200">
                <a:solidFill>
                  <a:schemeClr val="tx1"/>
                </a:solidFill>
              </a:rPr>
              <a:t>Normal iron stores</a:t>
            </a:r>
          </a:p>
        </p:txBody>
      </p:sp>
      <p:sp>
        <p:nvSpPr>
          <p:cNvPr id="2" name="Title 1"/>
          <p:cNvSpPr>
            <a:spLocks noGrp="1"/>
          </p:cNvSpPr>
          <p:nvPr>
            <p:ph type="title"/>
          </p:nvPr>
        </p:nvSpPr>
        <p:spPr>
          <a:xfrm>
            <a:off x="104879" y="98241"/>
            <a:ext cx="8935641" cy="1072181"/>
          </a:xfrm>
        </p:spPr>
        <p:txBody>
          <a:bodyPr/>
          <a:lstStyle/>
          <a:p>
            <a:pPr>
              <a:defRPr/>
            </a:pPr>
            <a:r>
              <a:rPr lang="en-US" sz="3700" dirty="0">
                <a:effectLst>
                  <a:outerShdw blurRad="38100" dist="38100" dir="2700000" algn="tl">
                    <a:srgbClr val="000000">
                      <a:alpha val="43137"/>
                    </a:srgbClr>
                  </a:outerShdw>
                </a:effectLst>
              </a:rPr>
              <a:t>Marrow iron stores</a:t>
            </a:r>
            <a:br>
              <a:rPr lang="en-US" sz="3700" dirty="0">
                <a:effectLst>
                  <a:outerShdw blurRad="38100" dist="38100" dir="2700000" algn="tl">
                    <a:srgbClr val="000000">
                      <a:alpha val="43137"/>
                    </a:srgbClr>
                  </a:outerShdw>
                </a:effectLst>
              </a:rPr>
            </a:br>
            <a:r>
              <a:rPr lang="en-US" sz="2900" i="1" dirty="0">
                <a:solidFill>
                  <a:srgbClr val="C00000"/>
                </a:solidFill>
                <a:effectLst>
                  <a:outerShdw blurRad="38100" dist="38100" dir="2700000" algn="tl">
                    <a:srgbClr val="000000">
                      <a:alpha val="43137"/>
                    </a:srgbClr>
                  </a:outerShdw>
                </a:effectLst>
              </a:rPr>
              <a:t>Marrow aspirate stained with Prussian Blue</a:t>
            </a:r>
          </a:p>
        </p:txBody>
      </p:sp>
    </p:spTree>
    <p:extLst>
      <p:ext uri="{BB962C8B-B14F-4D97-AF65-F5344CB8AC3E}">
        <p14:creationId xmlns:p14="http://schemas.microsoft.com/office/powerpoint/2010/main" val="4009026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t="4797"/>
          <a:stretch>
            <a:fillRect/>
          </a:stretch>
        </p:blipFill>
        <p:spPr bwMode="auto">
          <a:xfrm>
            <a:off x="0" y="546093"/>
            <a:ext cx="5327824" cy="58025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5843" name="Text Box 3"/>
          <p:cNvSpPr txBox="1">
            <a:spLocks noChangeArrowheads="1"/>
          </p:cNvSpPr>
          <p:nvPr/>
        </p:nvSpPr>
        <p:spPr bwMode="auto">
          <a:xfrm>
            <a:off x="6070827" y="6527498"/>
            <a:ext cx="2954654" cy="3305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600" i="1" dirty="0">
                <a:solidFill>
                  <a:schemeClr val="tx1"/>
                </a:solidFill>
              </a:rPr>
              <a:t>N </a:t>
            </a:r>
            <a:r>
              <a:rPr lang="en-US" altLang="en-US" sz="1600" i="1" dirty="0" err="1">
                <a:solidFill>
                  <a:schemeClr val="tx1"/>
                </a:solidFill>
              </a:rPr>
              <a:t>Engl</a:t>
            </a:r>
            <a:r>
              <a:rPr lang="en-US" altLang="en-US" sz="1600" i="1" dirty="0">
                <a:solidFill>
                  <a:schemeClr val="tx1"/>
                </a:solidFill>
              </a:rPr>
              <a:t> J Med 2004;350:2383</a:t>
            </a:r>
          </a:p>
        </p:txBody>
      </p:sp>
      <p:sp>
        <p:nvSpPr>
          <p:cNvPr id="253956" name="Text Box 4"/>
          <p:cNvSpPr txBox="1">
            <a:spLocks noChangeArrowheads="1"/>
          </p:cNvSpPr>
          <p:nvPr/>
        </p:nvSpPr>
        <p:spPr bwMode="auto">
          <a:xfrm>
            <a:off x="5437329" y="902012"/>
            <a:ext cx="3497346" cy="52857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800" dirty="0">
                <a:solidFill>
                  <a:srgbClr val="000000"/>
                </a:solidFill>
              </a:rPr>
              <a:t>IRON METABOLISM  </a:t>
            </a:r>
          </a:p>
          <a:p>
            <a:pPr>
              <a:spcBef>
                <a:spcPct val="0"/>
              </a:spcBef>
              <a:buFont typeface="Wingdings" pitchFamily="2" charset="2"/>
              <a:buChar char="Ø"/>
            </a:pPr>
            <a:r>
              <a:rPr lang="en-US" altLang="en-US" sz="1600" u="sng" dirty="0">
                <a:solidFill>
                  <a:srgbClr val="000000"/>
                </a:solidFill>
              </a:rPr>
              <a:t> </a:t>
            </a:r>
            <a:r>
              <a:rPr lang="en-US" altLang="en-US" sz="1600" u="sng" dirty="0" err="1">
                <a:solidFill>
                  <a:srgbClr val="000000"/>
                </a:solidFill>
              </a:rPr>
              <a:t>Hepcidin</a:t>
            </a:r>
            <a:r>
              <a:rPr lang="en-US" altLang="en-US" sz="1600" dirty="0">
                <a:solidFill>
                  <a:srgbClr val="000000"/>
                </a:solidFill>
              </a:rPr>
              <a:t> is a peptide produced in the liver.</a:t>
            </a:r>
          </a:p>
          <a:p>
            <a:pPr>
              <a:spcBef>
                <a:spcPct val="0"/>
              </a:spcBef>
              <a:buFont typeface="Wingdings" pitchFamily="2" charset="2"/>
              <a:buChar char="Ø"/>
            </a:pPr>
            <a:r>
              <a:rPr lang="en-US" altLang="en-US" sz="1600" dirty="0">
                <a:solidFill>
                  <a:srgbClr val="000000"/>
                </a:solidFill>
              </a:rPr>
              <a:t> </a:t>
            </a:r>
            <a:r>
              <a:rPr lang="en-US" altLang="en-US" sz="1600" dirty="0" err="1">
                <a:solidFill>
                  <a:srgbClr val="000000"/>
                </a:solidFill>
              </a:rPr>
              <a:t>Hepcidin</a:t>
            </a:r>
            <a:r>
              <a:rPr lang="en-US" altLang="en-US" sz="1600" dirty="0">
                <a:solidFill>
                  <a:srgbClr val="000000"/>
                </a:solidFill>
              </a:rPr>
              <a:t> interacts with </a:t>
            </a:r>
            <a:r>
              <a:rPr lang="en-US" altLang="en-US" sz="1600" dirty="0" err="1">
                <a:solidFill>
                  <a:srgbClr val="000000"/>
                </a:solidFill>
              </a:rPr>
              <a:t>ferroportin</a:t>
            </a:r>
            <a:r>
              <a:rPr lang="en-US" altLang="en-US" sz="1600" dirty="0">
                <a:solidFill>
                  <a:srgbClr val="000000"/>
                </a:solidFill>
              </a:rPr>
              <a:t> to inhibit iron release from villus enterocytes and macrophages.  </a:t>
            </a:r>
          </a:p>
          <a:p>
            <a:pPr>
              <a:spcBef>
                <a:spcPct val="0"/>
              </a:spcBef>
              <a:buFont typeface="Wingdings" pitchFamily="2" charset="2"/>
              <a:buChar char="Ø"/>
            </a:pPr>
            <a:r>
              <a:rPr lang="en-US" altLang="en-US" sz="1600" dirty="0">
                <a:solidFill>
                  <a:srgbClr val="000000"/>
                </a:solidFill>
              </a:rPr>
              <a:t> </a:t>
            </a:r>
            <a:r>
              <a:rPr lang="en-US" altLang="en-US" sz="1600" dirty="0" err="1">
                <a:solidFill>
                  <a:srgbClr val="000000"/>
                </a:solidFill>
              </a:rPr>
              <a:t>Hepcidin</a:t>
            </a:r>
            <a:r>
              <a:rPr lang="en-US" altLang="en-US" sz="1600" dirty="0">
                <a:solidFill>
                  <a:srgbClr val="000000"/>
                </a:solidFill>
              </a:rPr>
              <a:t> production is </a:t>
            </a:r>
            <a:r>
              <a:rPr lang="en-US" altLang="en-US" sz="1600" dirty="0" err="1">
                <a:solidFill>
                  <a:srgbClr val="000000"/>
                </a:solidFill>
              </a:rPr>
              <a:t>upregulated</a:t>
            </a:r>
            <a:r>
              <a:rPr lang="en-US" altLang="en-US" sz="1600" dirty="0">
                <a:solidFill>
                  <a:srgbClr val="000000"/>
                </a:solidFill>
              </a:rPr>
              <a:t> by high plasma iron levels or inflammation.</a:t>
            </a:r>
          </a:p>
          <a:p>
            <a:pPr>
              <a:spcBef>
                <a:spcPct val="0"/>
              </a:spcBef>
              <a:buFont typeface="Wingdings" pitchFamily="2" charset="2"/>
              <a:buChar char="Ø"/>
            </a:pPr>
            <a:r>
              <a:rPr lang="en-US" altLang="en-US" sz="1600" dirty="0">
                <a:solidFill>
                  <a:srgbClr val="000000"/>
                </a:solidFill>
              </a:rPr>
              <a:t> Low iron levels decrease </a:t>
            </a:r>
            <a:r>
              <a:rPr lang="en-US" altLang="en-US" sz="1600" dirty="0" err="1">
                <a:solidFill>
                  <a:srgbClr val="000000"/>
                </a:solidFill>
              </a:rPr>
              <a:t>hepcidin</a:t>
            </a:r>
            <a:r>
              <a:rPr lang="en-US" altLang="en-US" sz="1600" dirty="0">
                <a:solidFill>
                  <a:srgbClr val="000000"/>
                </a:solidFill>
              </a:rPr>
              <a:t> production, which in turn stimulates iron absorption and release into the blood.</a:t>
            </a:r>
          </a:p>
          <a:p>
            <a:pPr>
              <a:spcBef>
                <a:spcPct val="0"/>
              </a:spcBef>
              <a:buFont typeface="Wingdings" pitchFamily="2" charset="2"/>
              <a:buChar char="Ø"/>
            </a:pPr>
            <a:r>
              <a:rPr lang="en-US" altLang="en-US" sz="1600" dirty="0">
                <a:solidFill>
                  <a:srgbClr val="000000"/>
                </a:solidFill>
              </a:rPr>
              <a:t> The HFE gene modulates </a:t>
            </a:r>
            <a:r>
              <a:rPr lang="en-US" altLang="en-US" sz="1600" dirty="0" err="1">
                <a:solidFill>
                  <a:srgbClr val="000000"/>
                </a:solidFill>
              </a:rPr>
              <a:t>hepcidin</a:t>
            </a:r>
            <a:r>
              <a:rPr lang="en-US" altLang="en-US" sz="1600" dirty="0">
                <a:solidFill>
                  <a:srgbClr val="000000"/>
                </a:solidFill>
              </a:rPr>
              <a:t> production.</a:t>
            </a:r>
          </a:p>
          <a:p>
            <a:pPr>
              <a:spcBef>
                <a:spcPct val="0"/>
              </a:spcBef>
              <a:buFont typeface="Wingdings" pitchFamily="2" charset="2"/>
              <a:buChar char="Ø"/>
            </a:pPr>
            <a:r>
              <a:rPr lang="en-US" altLang="en-US" sz="1600" dirty="0">
                <a:solidFill>
                  <a:srgbClr val="000000"/>
                </a:solidFill>
              </a:rPr>
              <a:t> Mutations in HFE can cause diminished </a:t>
            </a:r>
            <a:r>
              <a:rPr lang="en-US" altLang="en-US" sz="1600" dirty="0" err="1">
                <a:solidFill>
                  <a:srgbClr val="000000"/>
                </a:solidFill>
              </a:rPr>
              <a:t>hepcidin</a:t>
            </a:r>
            <a:r>
              <a:rPr lang="en-US" altLang="en-US" sz="1600" dirty="0">
                <a:solidFill>
                  <a:srgbClr val="000000"/>
                </a:solidFill>
              </a:rPr>
              <a:t> release, and can eventually cause iron overload (</a:t>
            </a:r>
            <a:r>
              <a:rPr lang="en-US" altLang="en-US" sz="1600" i="1" dirty="0">
                <a:solidFill>
                  <a:srgbClr val="000000"/>
                </a:solidFill>
              </a:rPr>
              <a:t>hereditary hemochromatosis</a:t>
            </a:r>
            <a:r>
              <a:rPr lang="en-US" altLang="en-US" sz="1600" dirty="0">
                <a:solidFill>
                  <a:srgbClr val="000000"/>
                </a:solidFill>
              </a:rPr>
              <a:t>).</a:t>
            </a:r>
          </a:p>
        </p:txBody>
      </p:sp>
      <p:sp>
        <p:nvSpPr>
          <p:cNvPr id="2" name="Rectangle 1"/>
          <p:cNvSpPr/>
          <p:nvPr/>
        </p:nvSpPr>
        <p:spPr>
          <a:xfrm>
            <a:off x="2415746" y="2434281"/>
            <a:ext cx="809368" cy="32127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8200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3956">
                                            <p:txEl>
                                              <p:pRg st="1" end="1"/>
                                            </p:txEl>
                                          </p:spTgt>
                                        </p:tgtEl>
                                        <p:attrNameLst>
                                          <p:attrName>style.visibility</p:attrName>
                                        </p:attrNameLst>
                                      </p:cBhvr>
                                      <p:to>
                                        <p:strVal val="visible"/>
                                      </p:to>
                                    </p:set>
                                    <p:anim calcmode="lin" valueType="num">
                                      <p:cBhvr additive="base">
                                        <p:cTn id="7" dur="500" fill="hold"/>
                                        <p:tgtEl>
                                          <p:spTgt spid="25395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395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53956">
                                            <p:txEl>
                                              <p:pRg st="2" end="2"/>
                                            </p:txEl>
                                          </p:spTgt>
                                        </p:tgtEl>
                                        <p:attrNameLst>
                                          <p:attrName>style.visibility</p:attrName>
                                        </p:attrNameLst>
                                      </p:cBhvr>
                                      <p:to>
                                        <p:strVal val="visible"/>
                                      </p:to>
                                    </p:set>
                                    <p:anim calcmode="lin" valueType="num">
                                      <p:cBhvr additive="base">
                                        <p:cTn id="13" dur="500" fill="hold"/>
                                        <p:tgtEl>
                                          <p:spTgt spid="25395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395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53956">
                                            <p:txEl>
                                              <p:pRg st="3" end="3"/>
                                            </p:txEl>
                                          </p:spTgt>
                                        </p:tgtEl>
                                        <p:attrNameLst>
                                          <p:attrName>style.visibility</p:attrName>
                                        </p:attrNameLst>
                                      </p:cBhvr>
                                      <p:to>
                                        <p:strVal val="visible"/>
                                      </p:to>
                                    </p:set>
                                    <p:anim calcmode="lin" valueType="num">
                                      <p:cBhvr additive="base">
                                        <p:cTn id="19" dur="500" fill="hold"/>
                                        <p:tgtEl>
                                          <p:spTgt spid="25395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395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53956">
                                            <p:txEl>
                                              <p:pRg st="4" end="4"/>
                                            </p:txEl>
                                          </p:spTgt>
                                        </p:tgtEl>
                                        <p:attrNameLst>
                                          <p:attrName>style.visibility</p:attrName>
                                        </p:attrNameLst>
                                      </p:cBhvr>
                                      <p:to>
                                        <p:strVal val="visible"/>
                                      </p:to>
                                    </p:set>
                                    <p:anim calcmode="lin" valueType="num">
                                      <p:cBhvr additive="base">
                                        <p:cTn id="25" dur="500" fill="hold"/>
                                        <p:tgtEl>
                                          <p:spTgt spid="25395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395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53956">
                                            <p:txEl>
                                              <p:pRg st="5" end="5"/>
                                            </p:txEl>
                                          </p:spTgt>
                                        </p:tgtEl>
                                        <p:attrNameLst>
                                          <p:attrName>style.visibility</p:attrName>
                                        </p:attrNameLst>
                                      </p:cBhvr>
                                      <p:to>
                                        <p:strVal val="visible"/>
                                      </p:to>
                                    </p:set>
                                    <p:anim calcmode="lin" valueType="num">
                                      <p:cBhvr additive="base">
                                        <p:cTn id="31" dur="500" fill="hold"/>
                                        <p:tgtEl>
                                          <p:spTgt spid="25395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5395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53956">
                                            <p:txEl>
                                              <p:pRg st="6" end="6"/>
                                            </p:txEl>
                                          </p:spTgt>
                                        </p:tgtEl>
                                        <p:attrNameLst>
                                          <p:attrName>style.visibility</p:attrName>
                                        </p:attrNameLst>
                                      </p:cBhvr>
                                      <p:to>
                                        <p:strVal val="visible"/>
                                      </p:to>
                                    </p:set>
                                    <p:anim calcmode="lin" valueType="num">
                                      <p:cBhvr additive="base">
                                        <p:cTn id="37" dur="500" fill="hold"/>
                                        <p:tgtEl>
                                          <p:spTgt spid="25395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5395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096011" y="4087691"/>
            <a:ext cx="2723517" cy="1330852"/>
            <a:chOff x="3096011" y="4087691"/>
            <a:chExt cx="2723517" cy="1330852"/>
          </a:xfrm>
        </p:grpSpPr>
        <p:sp>
          <p:nvSpPr>
            <p:cNvPr id="36873" name="Text Box 16"/>
            <p:cNvSpPr txBox="1">
              <a:spLocks noChangeArrowheads="1"/>
            </p:cNvSpPr>
            <p:nvPr/>
          </p:nvSpPr>
          <p:spPr bwMode="auto">
            <a:xfrm>
              <a:off x="3700111" y="4964930"/>
              <a:ext cx="2119417" cy="453613"/>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400" dirty="0">
                  <a:solidFill>
                    <a:srgbClr val="000000"/>
                  </a:solidFill>
                </a:rPr>
                <a:t>Liver disease</a:t>
              </a:r>
            </a:p>
          </p:txBody>
        </p:sp>
        <p:sp>
          <p:nvSpPr>
            <p:cNvPr id="36874" name="Line 17"/>
            <p:cNvSpPr>
              <a:spLocks noChangeShapeType="1"/>
            </p:cNvSpPr>
            <p:nvPr/>
          </p:nvSpPr>
          <p:spPr bwMode="auto">
            <a:xfrm flipH="1" flipV="1">
              <a:off x="3096011" y="4087691"/>
              <a:ext cx="1006833" cy="877239"/>
            </a:xfrm>
            <a:prstGeom prst="line">
              <a:avLst/>
            </a:prstGeom>
            <a:noFill/>
            <a:ln w="635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3466" tIns="41733" rIns="83466" bIns="41733">
              <a:spAutoFit/>
            </a:bodyPr>
            <a:lstStyle/>
            <a:p>
              <a:endParaRPr lang="en-US"/>
            </a:p>
          </p:txBody>
        </p:sp>
      </p:grpSp>
      <p:grpSp>
        <p:nvGrpSpPr>
          <p:cNvPr id="36875" name="Group 21"/>
          <p:cNvGrpSpPr>
            <a:grpSpLocks/>
          </p:cNvGrpSpPr>
          <p:nvPr/>
        </p:nvGrpSpPr>
        <p:grpSpPr bwMode="auto">
          <a:xfrm>
            <a:off x="1015223" y="2809906"/>
            <a:ext cx="7547050" cy="1108732"/>
            <a:chOff x="726" y="1845"/>
            <a:chExt cx="5397" cy="728"/>
          </a:xfrm>
        </p:grpSpPr>
        <p:sp>
          <p:nvSpPr>
            <p:cNvPr id="36876" name="AutoShape 3"/>
            <p:cNvSpPr>
              <a:spLocks noChangeArrowheads="1"/>
            </p:cNvSpPr>
            <p:nvPr/>
          </p:nvSpPr>
          <p:spPr bwMode="auto">
            <a:xfrm>
              <a:off x="726" y="2040"/>
              <a:ext cx="240" cy="425"/>
            </a:xfrm>
            <a:prstGeom prst="downArrow">
              <a:avLst>
                <a:gd name="adj1" fmla="val 50000"/>
                <a:gd name="adj2" fmla="val 40000"/>
              </a:avLst>
            </a:prstGeom>
            <a:solidFill>
              <a:schemeClr val="tx1"/>
            </a:solidFill>
            <a:ln w="508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a:solidFill>
                  <a:srgbClr val="000000"/>
                </a:solidFill>
                <a:latin typeface="Times New Roman" pitchFamily="18" charset="0"/>
              </a:endParaRPr>
            </a:p>
          </p:txBody>
        </p:sp>
        <p:sp>
          <p:nvSpPr>
            <p:cNvPr id="36877" name="Text Box 5"/>
            <p:cNvSpPr txBox="1">
              <a:spLocks noChangeArrowheads="1"/>
            </p:cNvSpPr>
            <p:nvPr/>
          </p:nvSpPr>
          <p:spPr bwMode="auto">
            <a:xfrm>
              <a:off x="1014" y="1845"/>
              <a:ext cx="5109" cy="728"/>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6600" dirty="0" err="1">
                  <a:solidFill>
                    <a:srgbClr val="000000"/>
                  </a:solidFill>
                  <a:cs typeface="Arial" charset="0"/>
                </a:rPr>
                <a:t>Hepcidin</a:t>
              </a:r>
              <a:r>
                <a:rPr lang="en-US" altLang="en-US" sz="6600" dirty="0">
                  <a:solidFill>
                    <a:srgbClr val="000000"/>
                  </a:solidFill>
                  <a:cs typeface="Arial" charset="0"/>
                </a:rPr>
                <a:t> →   Iron</a:t>
              </a:r>
            </a:p>
          </p:txBody>
        </p:sp>
        <p:sp>
          <p:nvSpPr>
            <p:cNvPr id="36878" name="AutoShape 18"/>
            <p:cNvSpPr>
              <a:spLocks noChangeArrowheads="1"/>
            </p:cNvSpPr>
            <p:nvPr/>
          </p:nvSpPr>
          <p:spPr bwMode="auto">
            <a:xfrm>
              <a:off x="726" y="2050"/>
              <a:ext cx="262" cy="443"/>
            </a:xfrm>
            <a:prstGeom prst="downArrow">
              <a:avLst>
                <a:gd name="adj1" fmla="val 50000"/>
                <a:gd name="adj2" fmla="val 50245"/>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a:solidFill>
                  <a:srgbClr val="000000"/>
                </a:solidFill>
                <a:latin typeface="Times New Roman" pitchFamily="18" charset="0"/>
              </a:endParaRPr>
            </a:p>
          </p:txBody>
        </p:sp>
        <p:sp>
          <p:nvSpPr>
            <p:cNvPr id="36879" name="AutoShape 20"/>
            <p:cNvSpPr>
              <a:spLocks noChangeArrowheads="1"/>
            </p:cNvSpPr>
            <p:nvPr/>
          </p:nvSpPr>
          <p:spPr bwMode="auto">
            <a:xfrm rot="10800000">
              <a:off x="4422" y="1992"/>
              <a:ext cx="240" cy="425"/>
            </a:xfrm>
            <a:prstGeom prst="downArrow">
              <a:avLst>
                <a:gd name="adj1" fmla="val 50000"/>
                <a:gd name="adj2" fmla="val 40000"/>
              </a:avLst>
            </a:prstGeom>
            <a:solidFill>
              <a:schemeClr val="tx1"/>
            </a:solidFill>
            <a:ln w="508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a:solidFill>
                  <a:srgbClr val="000000"/>
                </a:solidFill>
                <a:latin typeface="Times New Roman" pitchFamily="18" charset="0"/>
              </a:endParaRPr>
            </a:p>
          </p:txBody>
        </p:sp>
      </p:grpSp>
      <p:grpSp>
        <p:nvGrpSpPr>
          <p:cNvPr id="4" name="Group 3"/>
          <p:cNvGrpSpPr/>
          <p:nvPr/>
        </p:nvGrpSpPr>
        <p:grpSpPr>
          <a:xfrm>
            <a:off x="3297377" y="1675284"/>
            <a:ext cx="2167507" cy="1073418"/>
            <a:chOff x="3297377" y="1675284"/>
            <a:chExt cx="2167507" cy="1073418"/>
          </a:xfrm>
        </p:grpSpPr>
        <p:sp>
          <p:nvSpPr>
            <p:cNvPr id="36868" name="Text Box 9"/>
            <p:cNvSpPr txBox="1">
              <a:spLocks noChangeArrowheads="1"/>
            </p:cNvSpPr>
            <p:nvPr/>
          </p:nvSpPr>
          <p:spPr bwMode="auto">
            <a:xfrm>
              <a:off x="3297377" y="1675284"/>
              <a:ext cx="2167507" cy="453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400" dirty="0">
                  <a:solidFill>
                    <a:srgbClr val="000000"/>
                  </a:solidFill>
                </a:rPr>
                <a:t>HFE mutation</a:t>
              </a:r>
            </a:p>
          </p:txBody>
        </p:sp>
        <p:sp>
          <p:nvSpPr>
            <p:cNvPr id="19" name="Line 17"/>
            <p:cNvSpPr>
              <a:spLocks noChangeShapeType="1"/>
            </p:cNvSpPr>
            <p:nvPr/>
          </p:nvSpPr>
          <p:spPr bwMode="auto">
            <a:xfrm flipH="1">
              <a:off x="3441814" y="2190101"/>
              <a:ext cx="735139" cy="558601"/>
            </a:xfrm>
            <a:prstGeom prst="line">
              <a:avLst/>
            </a:prstGeom>
            <a:noFill/>
            <a:ln w="635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3466" tIns="41733" rIns="83466" bIns="41733">
              <a:spAutoFit/>
            </a:bodyPr>
            <a:lstStyle/>
            <a:p>
              <a:endParaRPr lang="en-US"/>
            </a:p>
          </p:txBody>
        </p:sp>
      </p:grpSp>
      <p:grpSp>
        <p:nvGrpSpPr>
          <p:cNvPr id="5" name="Group 4"/>
          <p:cNvGrpSpPr/>
          <p:nvPr/>
        </p:nvGrpSpPr>
        <p:grpSpPr>
          <a:xfrm>
            <a:off x="276879" y="4087691"/>
            <a:ext cx="2289336" cy="1700184"/>
            <a:chOff x="276879" y="4087691"/>
            <a:chExt cx="2289336" cy="1700184"/>
          </a:xfrm>
        </p:grpSpPr>
        <p:sp>
          <p:nvSpPr>
            <p:cNvPr id="36869" name="Text Box 10"/>
            <p:cNvSpPr txBox="1">
              <a:spLocks noChangeArrowheads="1"/>
            </p:cNvSpPr>
            <p:nvPr/>
          </p:nvSpPr>
          <p:spPr bwMode="auto">
            <a:xfrm>
              <a:off x="276879" y="4964930"/>
              <a:ext cx="2289336" cy="822945"/>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400" dirty="0" smtClean="0">
                  <a:solidFill>
                    <a:srgbClr val="000000"/>
                  </a:solidFill>
                </a:rPr>
                <a:t>Ineffective</a:t>
              </a:r>
            </a:p>
            <a:p>
              <a:pPr>
                <a:spcBef>
                  <a:spcPct val="0"/>
                </a:spcBef>
                <a:buFontTx/>
                <a:buNone/>
              </a:pPr>
              <a:r>
                <a:rPr lang="en-US" altLang="en-US" sz="2400" dirty="0" smtClean="0">
                  <a:solidFill>
                    <a:srgbClr val="000000"/>
                  </a:solidFill>
                </a:rPr>
                <a:t>erythropoiesis</a:t>
              </a:r>
              <a:endParaRPr lang="en-US" altLang="en-US" sz="2400" dirty="0">
                <a:solidFill>
                  <a:srgbClr val="000000"/>
                </a:solidFill>
              </a:endParaRPr>
            </a:p>
          </p:txBody>
        </p:sp>
        <p:sp>
          <p:nvSpPr>
            <p:cNvPr id="20" name="Line 17"/>
            <p:cNvSpPr>
              <a:spLocks noChangeShapeType="1"/>
            </p:cNvSpPr>
            <p:nvPr/>
          </p:nvSpPr>
          <p:spPr bwMode="auto">
            <a:xfrm flipV="1">
              <a:off x="1417956" y="4087691"/>
              <a:ext cx="940436" cy="727388"/>
            </a:xfrm>
            <a:prstGeom prst="line">
              <a:avLst/>
            </a:prstGeom>
            <a:noFill/>
            <a:ln w="635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3466" tIns="41733" rIns="83466" bIns="41733">
              <a:spAutoFit/>
            </a:bodyPr>
            <a:lstStyle/>
            <a:p>
              <a:endParaRPr lang="en-US"/>
            </a:p>
          </p:txBody>
        </p:sp>
      </p:grpSp>
      <p:grpSp>
        <p:nvGrpSpPr>
          <p:cNvPr id="3" name="Group 2"/>
          <p:cNvGrpSpPr/>
          <p:nvPr/>
        </p:nvGrpSpPr>
        <p:grpSpPr>
          <a:xfrm>
            <a:off x="813857" y="1675284"/>
            <a:ext cx="2339028" cy="1141655"/>
            <a:chOff x="813857" y="1675284"/>
            <a:chExt cx="2339028" cy="1141655"/>
          </a:xfrm>
        </p:grpSpPr>
        <p:sp>
          <p:nvSpPr>
            <p:cNvPr id="36867" name="Text Box 8"/>
            <p:cNvSpPr txBox="1">
              <a:spLocks noChangeArrowheads="1"/>
            </p:cNvSpPr>
            <p:nvPr/>
          </p:nvSpPr>
          <p:spPr bwMode="auto">
            <a:xfrm>
              <a:off x="813857" y="1675284"/>
              <a:ext cx="2339028" cy="453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400" dirty="0">
                  <a:solidFill>
                    <a:srgbClr val="000000"/>
                  </a:solidFill>
                </a:rPr>
                <a:t>Iron </a:t>
              </a:r>
              <a:r>
                <a:rPr lang="en-US" altLang="en-US" sz="2400" dirty="0" smtClean="0">
                  <a:solidFill>
                    <a:srgbClr val="000000"/>
                  </a:solidFill>
                </a:rPr>
                <a:t>deficiency</a:t>
              </a:r>
              <a:endParaRPr lang="en-US" altLang="en-US" sz="2400" dirty="0">
                <a:solidFill>
                  <a:srgbClr val="000000"/>
                </a:solidFill>
              </a:endParaRPr>
            </a:p>
          </p:txBody>
        </p:sp>
        <p:sp>
          <p:nvSpPr>
            <p:cNvPr id="21" name="Line 17"/>
            <p:cNvSpPr>
              <a:spLocks noChangeShapeType="1"/>
            </p:cNvSpPr>
            <p:nvPr/>
          </p:nvSpPr>
          <p:spPr bwMode="auto">
            <a:xfrm>
              <a:off x="1754313" y="2121864"/>
              <a:ext cx="626870" cy="695075"/>
            </a:xfrm>
            <a:prstGeom prst="line">
              <a:avLst/>
            </a:prstGeom>
            <a:noFill/>
            <a:ln w="635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3466" tIns="41733" rIns="83466" bIns="41733">
              <a:spAutoFit/>
            </a:bodyPr>
            <a:lstStyle/>
            <a:p>
              <a:endParaRPr lang="en-US"/>
            </a:p>
          </p:txBody>
        </p:sp>
      </p:grpSp>
    </p:spTree>
    <p:extLst>
      <p:ext uri="{BB962C8B-B14F-4D97-AF65-F5344CB8AC3E}">
        <p14:creationId xmlns:p14="http://schemas.microsoft.com/office/powerpoint/2010/main" val="1069688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896053" y="4068953"/>
            <a:ext cx="1862937" cy="1429958"/>
            <a:chOff x="1896053" y="4068953"/>
            <a:chExt cx="1862937" cy="1429958"/>
          </a:xfrm>
        </p:grpSpPr>
        <p:sp>
          <p:nvSpPr>
            <p:cNvPr id="37891" name="Text Box 13"/>
            <p:cNvSpPr txBox="1">
              <a:spLocks noChangeArrowheads="1"/>
            </p:cNvSpPr>
            <p:nvPr/>
          </p:nvSpPr>
          <p:spPr bwMode="auto">
            <a:xfrm>
              <a:off x="1896053" y="5045298"/>
              <a:ext cx="1862937" cy="453613"/>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400" dirty="0">
                  <a:solidFill>
                    <a:schemeClr val="tx1"/>
                  </a:solidFill>
                </a:rPr>
                <a:t>Iron </a:t>
              </a:r>
              <a:r>
                <a:rPr lang="en-US" altLang="en-US" sz="2400" dirty="0" smtClean="0">
                  <a:solidFill>
                    <a:schemeClr val="tx1"/>
                  </a:solidFill>
                </a:rPr>
                <a:t>excess</a:t>
              </a:r>
              <a:endParaRPr lang="en-US" altLang="en-US" sz="2400" dirty="0">
                <a:solidFill>
                  <a:schemeClr val="tx1"/>
                </a:solidFill>
              </a:endParaRPr>
            </a:p>
          </p:txBody>
        </p:sp>
        <p:sp>
          <p:nvSpPr>
            <p:cNvPr id="37893" name="Line 15"/>
            <p:cNvSpPr>
              <a:spLocks noChangeShapeType="1"/>
            </p:cNvSpPr>
            <p:nvPr/>
          </p:nvSpPr>
          <p:spPr bwMode="auto">
            <a:xfrm flipH="1" flipV="1">
              <a:off x="2827522" y="4068953"/>
              <a:ext cx="0" cy="856512"/>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3466" tIns="41733" rIns="83466" bIns="41733">
              <a:spAutoFit/>
            </a:bodyPr>
            <a:lstStyle/>
            <a:p>
              <a:endParaRPr lang="en-US"/>
            </a:p>
          </p:txBody>
        </p:sp>
      </p:grpSp>
      <p:grpSp>
        <p:nvGrpSpPr>
          <p:cNvPr id="2" name="Group 1"/>
          <p:cNvGrpSpPr/>
          <p:nvPr/>
        </p:nvGrpSpPr>
        <p:grpSpPr>
          <a:xfrm>
            <a:off x="2089178" y="1748387"/>
            <a:ext cx="2082548" cy="1096547"/>
            <a:chOff x="2089178" y="1748387"/>
            <a:chExt cx="2082548" cy="1096547"/>
          </a:xfrm>
        </p:grpSpPr>
        <p:sp>
          <p:nvSpPr>
            <p:cNvPr id="37892" name="Text Box 14"/>
            <p:cNvSpPr txBox="1">
              <a:spLocks noChangeArrowheads="1"/>
            </p:cNvSpPr>
            <p:nvPr/>
          </p:nvSpPr>
          <p:spPr bwMode="auto">
            <a:xfrm>
              <a:off x="2089178" y="1748387"/>
              <a:ext cx="2082548" cy="453613"/>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400" dirty="0">
                  <a:solidFill>
                    <a:schemeClr val="tx1"/>
                  </a:solidFill>
                </a:rPr>
                <a:t>Inflammation</a:t>
              </a:r>
            </a:p>
          </p:txBody>
        </p:sp>
        <p:sp>
          <p:nvSpPr>
            <p:cNvPr id="37894" name="Line 16"/>
            <p:cNvSpPr>
              <a:spLocks noChangeShapeType="1"/>
            </p:cNvSpPr>
            <p:nvPr/>
          </p:nvSpPr>
          <p:spPr bwMode="auto">
            <a:xfrm>
              <a:off x="2827522" y="2187005"/>
              <a:ext cx="0" cy="657929"/>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3466" tIns="41733" rIns="83466" bIns="41733">
              <a:spAutoFit/>
            </a:bodyPr>
            <a:lstStyle/>
            <a:p>
              <a:endParaRPr lang="en-US"/>
            </a:p>
          </p:txBody>
        </p:sp>
      </p:grpSp>
      <p:grpSp>
        <p:nvGrpSpPr>
          <p:cNvPr id="37897" name="Group 23"/>
          <p:cNvGrpSpPr>
            <a:grpSpLocks/>
          </p:cNvGrpSpPr>
          <p:nvPr/>
        </p:nvGrpSpPr>
        <p:grpSpPr bwMode="auto">
          <a:xfrm>
            <a:off x="1015223" y="2844934"/>
            <a:ext cx="7547051" cy="1108732"/>
            <a:chOff x="726" y="1868"/>
            <a:chExt cx="5397" cy="728"/>
          </a:xfrm>
        </p:grpSpPr>
        <p:sp>
          <p:nvSpPr>
            <p:cNvPr id="37899" name="Text Box 4"/>
            <p:cNvSpPr txBox="1">
              <a:spLocks noChangeArrowheads="1"/>
            </p:cNvSpPr>
            <p:nvPr/>
          </p:nvSpPr>
          <p:spPr bwMode="auto">
            <a:xfrm>
              <a:off x="1014" y="1868"/>
              <a:ext cx="5109" cy="728"/>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6600" dirty="0" err="1">
                  <a:solidFill>
                    <a:srgbClr val="000000"/>
                  </a:solidFill>
                  <a:cs typeface="Arial" charset="0"/>
                </a:rPr>
                <a:t>Hepcidin</a:t>
              </a:r>
              <a:r>
                <a:rPr lang="en-US" altLang="en-US" sz="6600" dirty="0">
                  <a:solidFill>
                    <a:srgbClr val="000000"/>
                  </a:solidFill>
                  <a:cs typeface="Arial" charset="0"/>
                </a:rPr>
                <a:t> →   Iron</a:t>
              </a:r>
            </a:p>
          </p:txBody>
        </p:sp>
        <p:sp>
          <p:nvSpPr>
            <p:cNvPr id="37900" name="AutoShape 21"/>
            <p:cNvSpPr>
              <a:spLocks noChangeArrowheads="1"/>
            </p:cNvSpPr>
            <p:nvPr/>
          </p:nvSpPr>
          <p:spPr bwMode="auto">
            <a:xfrm rot="10800000">
              <a:off x="726" y="2040"/>
              <a:ext cx="240" cy="425"/>
            </a:xfrm>
            <a:prstGeom prst="downArrow">
              <a:avLst>
                <a:gd name="adj1" fmla="val 50000"/>
                <a:gd name="adj2" fmla="val 40000"/>
              </a:avLst>
            </a:prstGeom>
            <a:solidFill>
              <a:schemeClr val="tx1"/>
            </a:solidFill>
            <a:ln w="508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a:solidFill>
                  <a:srgbClr val="000000"/>
                </a:solidFill>
                <a:latin typeface="Times New Roman" pitchFamily="18" charset="0"/>
              </a:endParaRPr>
            </a:p>
          </p:txBody>
        </p:sp>
        <p:sp>
          <p:nvSpPr>
            <p:cNvPr id="37901" name="AutoShape 22"/>
            <p:cNvSpPr>
              <a:spLocks noChangeArrowheads="1"/>
            </p:cNvSpPr>
            <p:nvPr/>
          </p:nvSpPr>
          <p:spPr bwMode="auto">
            <a:xfrm>
              <a:off x="4422" y="2040"/>
              <a:ext cx="240" cy="425"/>
            </a:xfrm>
            <a:prstGeom prst="downArrow">
              <a:avLst>
                <a:gd name="adj1" fmla="val 50000"/>
                <a:gd name="adj2" fmla="val 40000"/>
              </a:avLst>
            </a:prstGeom>
            <a:solidFill>
              <a:schemeClr val="tx1"/>
            </a:solidFill>
            <a:ln w="508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a:solidFill>
                  <a:srgbClr val="000000"/>
                </a:solidFill>
                <a:latin typeface="Times New Roman" pitchFamily="18" charset="0"/>
              </a:endParaRPr>
            </a:p>
          </p:txBody>
        </p:sp>
      </p:grpSp>
    </p:spTree>
    <p:extLst>
      <p:ext uri="{BB962C8B-B14F-4D97-AF65-F5344CB8AC3E}">
        <p14:creationId xmlns:p14="http://schemas.microsoft.com/office/powerpoint/2010/main" val="2988800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3"/>
          <p:cNvSpPr>
            <a:spLocks noGrp="1"/>
          </p:cNvSpPr>
          <p:nvPr>
            <p:ph type="title"/>
          </p:nvPr>
        </p:nvSpPr>
        <p:spPr>
          <a:xfrm>
            <a:off x="166180" y="384955"/>
            <a:ext cx="8935641" cy="508677"/>
          </a:xfrm>
        </p:spPr>
        <p:txBody>
          <a:bodyPr>
            <a:normAutofit/>
          </a:bodyPr>
          <a:lstStyle/>
          <a:p>
            <a:r>
              <a:rPr lang="en-US" altLang="en-US" sz="2800" dirty="0" err="1" smtClean="0">
                <a:solidFill>
                  <a:schemeClr val="tx1"/>
                </a:solidFill>
              </a:rPr>
              <a:t>Hepcidin</a:t>
            </a:r>
            <a:r>
              <a:rPr lang="en-US" altLang="en-US" sz="2800" dirty="0" smtClean="0">
                <a:solidFill>
                  <a:schemeClr val="tx1"/>
                </a:solidFill>
              </a:rPr>
              <a:t> levels in patients with anemia of inflammation</a:t>
            </a:r>
          </a:p>
        </p:txBody>
      </p:sp>
      <p:pic>
        <p:nvPicPr>
          <p:cNvPr id="389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81" y="2185484"/>
            <a:ext cx="3708501" cy="28038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89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8279" y="1162038"/>
            <a:ext cx="3351914" cy="49618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745336" y="5109614"/>
            <a:ext cx="3423232" cy="638279"/>
          </a:xfrm>
          <a:prstGeom prst="rect">
            <a:avLst/>
          </a:prstGeom>
          <a:noFill/>
        </p:spPr>
        <p:txBody>
          <a:bodyPr lIns="83466" tIns="41733" rIns="83466" bIns="41733">
            <a:spAutoFit/>
          </a:bodyPr>
          <a:lstStyle/>
          <a:p>
            <a:pPr>
              <a:defRPr/>
            </a:pPr>
            <a:r>
              <a:rPr lang="en-US" dirty="0">
                <a:effectLst>
                  <a:outerShdw blurRad="38100" dist="38100" dir="2700000" algn="tl">
                    <a:srgbClr val="000000">
                      <a:alpha val="43137"/>
                    </a:srgbClr>
                  </a:outerShdw>
                </a:effectLst>
                <a:latin typeface="+mj-lt"/>
              </a:rPr>
              <a:t>↑ </a:t>
            </a:r>
            <a:r>
              <a:rPr lang="en-US" dirty="0" err="1">
                <a:latin typeface="+mj-lt"/>
              </a:rPr>
              <a:t>Hepcidin</a:t>
            </a:r>
            <a:r>
              <a:rPr lang="en-US" dirty="0">
                <a:latin typeface="+mj-lt"/>
              </a:rPr>
              <a:t> → </a:t>
            </a:r>
            <a:r>
              <a:rPr lang="en-US" dirty="0">
                <a:effectLst>
                  <a:outerShdw blurRad="38100" dist="38100" dir="2700000" algn="tl">
                    <a:srgbClr val="000000">
                      <a:alpha val="43137"/>
                    </a:srgbClr>
                  </a:outerShdw>
                </a:effectLst>
              </a:rPr>
              <a:t>↑</a:t>
            </a:r>
            <a:r>
              <a:rPr lang="en-US" dirty="0">
                <a:latin typeface="+mj-lt"/>
              </a:rPr>
              <a:t> serum ferritin (more iron stored)</a:t>
            </a:r>
          </a:p>
        </p:txBody>
      </p:sp>
      <p:sp>
        <p:nvSpPr>
          <p:cNvPr id="6" name="TextBox 5"/>
          <p:cNvSpPr txBox="1"/>
          <p:nvPr/>
        </p:nvSpPr>
        <p:spPr>
          <a:xfrm rot="16200000">
            <a:off x="-376850" y="3254248"/>
            <a:ext cx="1146644" cy="253558"/>
          </a:xfrm>
          <a:prstGeom prst="rect">
            <a:avLst/>
          </a:prstGeom>
          <a:noFill/>
        </p:spPr>
        <p:txBody>
          <a:bodyPr wrap="none" lIns="83466" tIns="41733" rIns="83466" bIns="41733">
            <a:spAutoFit/>
          </a:bodyPr>
          <a:lstStyle/>
          <a:p>
            <a:pPr>
              <a:defRPr/>
            </a:pPr>
            <a:r>
              <a:rPr lang="en-US" sz="1100" dirty="0">
                <a:latin typeface="+mj-lt"/>
              </a:rPr>
              <a:t>Ferritin (</a:t>
            </a:r>
            <a:r>
              <a:rPr lang="en-US" sz="1100" dirty="0" err="1">
                <a:latin typeface="+mj-lt"/>
              </a:rPr>
              <a:t>ng</a:t>
            </a:r>
            <a:r>
              <a:rPr lang="en-US" sz="1100" dirty="0">
                <a:latin typeface="+mj-lt"/>
              </a:rPr>
              <a:t>/ml)</a:t>
            </a:r>
          </a:p>
        </p:txBody>
      </p:sp>
      <p:sp>
        <p:nvSpPr>
          <p:cNvPr id="7" name="Rectangle 6"/>
          <p:cNvSpPr/>
          <p:nvPr/>
        </p:nvSpPr>
        <p:spPr>
          <a:xfrm>
            <a:off x="5041156" y="6107168"/>
            <a:ext cx="3825965" cy="699834"/>
          </a:xfrm>
          <a:prstGeom prst="rect">
            <a:avLst/>
          </a:prstGeom>
        </p:spPr>
        <p:txBody>
          <a:bodyPr lIns="83466" tIns="41733" rIns="83466" bIns="41733">
            <a:spAutoFit/>
          </a:bodyPr>
          <a:lstStyle/>
          <a:p>
            <a:pPr>
              <a:defRPr/>
            </a:pPr>
            <a:r>
              <a:rPr lang="en-US" dirty="0">
                <a:effectLst>
                  <a:outerShdw blurRad="38100" dist="38100" dir="2700000" algn="tl">
                    <a:srgbClr val="000000">
                      <a:alpha val="43137"/>
                    </a:srgbClr>
                  </a:outerShdw>
                </a:effectLst>
              </a:rPr>
              <a:t>↑</a:t>
            </a:r>
            <a:r>
              <a:rPr lang="en-US" dirty="0">
                <a:latin typeface="+mj-lt"/>
              </a:rPr>
              <a:t> </a:t>
            </a:r>
            <a:r>
              <a:rPr lang="en-US" dirty="0" err="1">
                <a:latin typeface="+mj-lt"/>
              </a:rPr>
              <a:t>Hepcidin</a:t>
            </a:r>
            <a:r>
              <a:rPr lang="en-US" dirty="0">
                <a:latin typeface="+mj-lt"/>
              </a:rPr>
              <a:t> → </a:t>
            </a:r>
            <a:r>
              <a:rPr lang="en-US" dirty="0">
                <a:effectLst>
                  <a:outerShdw blurRad="38100" dist="38100" dir="2700000" algn="tl">
                    <a:srgbClr val="000000">
                      <a:alpha val="43137"/>
                    </a:srgbClr>
                  </a:outerShdw>
                </a:effectLst>
              </a:rPr>
              <a:t>↓</a:t>
            </a:r>
            <a:r>
              <a:rPr lang="en-US" dirty="0">
                <a:latin typeface="+mj-lt"/>
              </a:rPr>
              <a:t> iron and TIBC (less iron transported</a:t>
            </a:r>
            <a:r>
              <a:rPr lang="en-US" sz="2200" dirty="0">
                <a:latin typeface="+mj-lt"/>
              </a:rPr>
              <a:t>)</a:t>
            </a:r>
          </a:p>
        </p:txBody>
      </p:sp>
      <p:sp>
        <p:nvSpPr>
          <p:cNvPr id="12" name="TextBox 11"/>
          <p:cNvSpPr txBox="1"/>
          <p:nvPr/>
        </p:nvSpPr>
        <p:spPr>
          <a:xfrm rot="16200000">
            <a:off x="4033617" y="2059466"/>
            <a:ext cx="1454327" cy="253558"/>
          </a:xfrm>
          <a:prstGeom prst="rect">
            <a:avLst/>
          </a:prstGeom>
          <a:noFill/>
        </p:spPr>
        <p:txBody>
          <a:bodyPr wrap="none" lIns="83466" tIns="41733" rIns="83466" bIns="41733">
            <a:spAutoFit/>
          </a:bodyPr>
          <a:lstStyle/>
          <a:p>
            <a:pPr>
              <a:defRPr/>
            </a:pPr>
            <a:r>
              <a:rPr lang="en-US" sz="1100" dirty="0">
                <a:latin typeface="+mj-lt"/>
              </a:rPr>
              <a:t>Serum iron (mcg/</a:t>
            </a:r>
            <a:r>
              <a:rPr lang="en-US" sz="1100" dirty="0" err="1">
                <a:latin typeface="+mj-lt"/>
              </a:rPr>
              <a:t>dL</a:t>
            </a:r>
            <a:r>
              <a:rPr lang="en-US" sz="1100" dirty="0">
                <a:latin typeface="+mj-lt"/>
              </a:rPr>
              <a:t>)</a:t>
            </a:r>
          </a:p>
        </p:txBody>
      </p:sp>
      <p:sp>
        <p:nvSpPr>
          <p:cNvPr id="14" name="TextBox 13"/>
          <p:cNvSpPr txBox="1"/>
          <p:nvPr/>
        </p:nvSpPr>
        <p:spPr>
          <a:xfrm rot="16200000">
            <a:off x="4223448" y="4553353"/>
            <a:ext cx="1074666" cy="253558"/>
          </a:xfrm>
          <a:prstGeom prst="rect">
            <a:avLst/>
          </a:prstGeom>
          <a:noFill/>
        </p:spPr>
        <p:txBody>
          <a:bodyPr wrap="none" lIns="83466" tIns="41733" rIns="83466" bIns="41733">
            <a:spAutoFit/>
          </a:bodyPr>
          <a:lstStyle/>
          <a:p>
            <a:pPr>
              <a:defRPr/>
            </a:pPr>
            <a:r>
              <a:rPr lang="en-US" sz="1100" dirty="0">
                <a:latin typeface="+mj-lt"/>
              </a:rPr>
              <a:t>TIBC (mcg/</a:t>
            </a:r>
            <a:r>
              <a:rPr lang="en-US" sz="1100" dirty="0" err="1">
                <a:latin typeface="+mj-lt"/>
              </a:rPr>
              <a:t>dL</a:t>
            </a:r>
            <a:r>
              <a:rPr lang="en-US" sz="1100" dirty="0">
                <a:latin typeface="+mj-lt"/>
              </a:rPr>
              <a:t>)</a:t>
            </a:r>
          </a:p>
        </p:txBody>
      </p:sp>
      <p:sp>
        <p:nvSpPr>
          <p:cNvPr id="8" name="TextBox 7"/>
          <p:cNvSpPr txBox="1"/>
          <p:nvPr/>
        </p:nvSpPr>
        <p:spPr>
          <a:xfrm>
            <a:off x="104879" y="6487915"/>
            <a:ext cx="2004430" cy="284336"/>
          </a:xfrm>
          <a:prstGeom prst="rect">
            <a:avLst/>
          </a:prstGeom>
          <a:noFill/>
        </p:spPr>
        <p:txBody>
          <a:bodyPr wrap="none" lIns="83466" tIns="41733" rIns="83466" bIns="41733">
            <a:spAutoFit/>
          </a:bodyPr>
          <a:lstStyle/>
          <a:p>
            <a:pPr>
              <a:defRPr/>
            </a:pPr>
            <a:r>
              <a:rPr lang="en-US" sz="1300" i="1" dirty="0">
                <a:latin typeface="+mj-lt"/>
              </a:rPr>
              <a:t>J </a:t>
            </a:r>
            <a:r>
              <a:rPr lang="en-US" sz="1300" i="1" dirty="0" err="1">
                <a:latin typeface="+mj-lt"/>
              </a:rPr>
              <a:t>Clin</a:t>
            </a:r>
            <a:r>
              <a:rPr lang="en-US" sz="1300" i="1" dirty="0">
                <a:latin typeface="+mj-lt"/>
              </a:rPr>
              <a:t> </a:t>
            </a:r>
            <a:r>
              <a:rPr lang="en-US" sz="1300" i="1" dirty="0" err="1">
                <a:latin typeface="+mj-lt"/>
              </a:rPr>
              <a:t>Oncol</a:t>
            </a:r>
            <a:r>
              <a:rPr lang="en-US" sz="1300" i="1" dirty="0">
                <a:latin typeface="+mj-lt"/>
              </a:rPr>
              <a:t> 2010;28:2538</a:t>
            </a:r>
          </a:p>
        </p:txBody>
      </p:sp>
    </p:spTree>
    <p:extLst>
      <p:ext uri="{BB962C8B-B14F-4D97-AF65-F5344CB8AC3E}">
        <p14:creationId xmlns:p14="http://schemas.microsoft.com/office/powerpoint/2010/main" val="3732574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l="13115" r="21936"/>
          <a:stretch>
            <a:fillRect/>
          </a:stretch>
        </p:blipFill>
        <p:spPr bwMode="auto">
          <a:xfrm>
            <a:off x="1073955" y="1435513"/>
            <a:ext cx="6980707" cy="4166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9939" name="Text Box 3"/>
          <p:cNvSpPr txBox="1">
            <a:spLocks noChangeArrowheads="1"/>
          </p:cNvSpPr>
          <p:nvPr/>
        </p:nvSpPr>
        <p:spPr bwMode="auto">
          <a:xfrm>
            <a:off x="1073955" y="5458377"/>
            <a:ext cx="5682892" cy="88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600" b="0">
                <a:solidFill>
                  <a:schemeClr val="tx1"/>
                </a:solidFill>
                <a:latin typeface="Times New Roman" pitchFamily="18" charset="0"/>
              </a:rPr>
              <a:t>1 cc of red cells contains about 1 mg iron</a:t>
            </a:r>
          </a:p>
          <a:p>
            <a:pPr>
              <a:spcBef>
                <a:spcPct val="0"/>
              </a:spcBef>
              <a:buFontTx/>
              <a:buNone/>
            </a:pPr>
            <a:r>
              <a:rPr lang="en-US" altLang="en-US" sz="2600" b="0">
                <a:solidFill>
                  <a:schemeClr val="tx1"/>
                </a:solidFill>
                <a:latin typeface="Times New Roman" pitchFamily="18" charset="0"/>
              </a:rPr>
              <a:t>1 cc of whole blood contains 0.5 mg iron</a:t>
            </a:r>
          </a:p>
        </p:txBody>
      </p:sp>
      <p:sp>
        <p:nvSpPr>
          <p:cNvPr id="39940" name="Rectangle 4"/>
          <p:cNvSpPr>
            <a:spLocks noGrp="1" noChangeArrowheads="1"/>
          </p:cNvSpPr>
          <p:nvPr>
            <p:ph type="title"/>
          </p:nvPr>
        </p:nvSpPr>
        <p:spPr>
          <a:xfrm>
            <a:off x="136235" y="556443"/>
            <a:ext cx="8229600" cy="873333"/>
          </a:xfrm>
        </p:spPr>
        <p:txBody>
          <a:bodyPr/>
          <a:lstStyle/>
          <a:p>
            <a:r>
              <a:rPr lang="en-US" altLang="en-US" dirty="0" smtClean="0">
                <a:solidFill>
                  <a:schemeClr val="tx1"/>
                </a:solidFill>
                <a:latin typeface="Times New Roman" pitchFamily="18" charset="0"/>
              </a:rPr>
              <a:t>Most of your iron is in your red cells</a:t>
            </a:r>
          </a:p>
        </p:txBody>
      </p:sp>
    </p:spTree>
    <p:extLst>
      <p:ext uri="{BB962C8B-B14F-4D97-AF65-F5344CB8AC3E}">
        <p14:creationId xmlns:p14="http://schemas.microsoft.com/office/powerpoint/2010/main" val="26452598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IRON BALANCE</a:t>
            </a:r>
          </a:p>
        </p:txBody>
      </p:sp>
      <p:sp>
        <p:nvSpPr>
          <p:cNvPr id="256003" name="Rectangle 3"/>
          <p:cNvSpPr>
            <a:spLocks noGrp="1" noChangeArrowheads="1"/>
          </p:cNvSpPr>
          <p:nvPr>
            <p:ph type="body" idx="1"/>
          </p:nvPr>
        </p:nvSpPr>
        <p:spPr>
          <a:xfrm>
            <a:off x="536978" y="1394498"/>
            <a:ext cx="8036484" cy="4501942"/>
          </a:xfrm>
        </p:spPr>
        <p:txBody>
          <a:bodyPr/>
          <a:lstStyle/>
          <a:p>
            <a:r>
              <a:rPr lang="en-US" altLang="en-US" sz="2600" dirty="0"/>
              <a:t>1-2 mg/day lost via desquamation, GI blood loss in adult</a:t>
            </a:r>
          </a:p>
          <a:p>
            <a:r>
              <a:rPr lang="en-US" altLang="en-US" sz="2600" dirty="0"/>
              <a:t>Normally we absorb about the same amount per day</a:t>
            </a:r>
          </a:p>
          <a:p>
            <a:r>
              <a:rPr lang="en-US" altLang="en-US" sz="2600" dirty="0"/>
              <a:t>Negative iron balance possible in early childhood</a:t>
            </a:r>
          </a:p>
          <a:p>
            <a:r>
              <a:rPr lang="en-US" altLang="en-US" sz="2600" dirty="0"/>
              <a:t>Menstruation, pregnancy, lactation promote negative balance</a:t>
            </a:r>
          </a:p>
          <a:p>
            <a:r>
              <a:rPr lang="en-US" altLang="en-US" sz="2600" dirty="0"/>
              <a:t>Positive balance (and eventual iron overload) can occur in inherited disorders (hemochromatosis), or as a result of repeated blood transfusions</a:t>
            </a:r>
          </a:p>
        </p:txBody>
      </p:sp>
    </p:spTree>
    <p:extLst>
      <p:ext uri="{BB962C8B-B14F-4D97-AF65-F5344CB8AC3E}">
        <p14:creationId xmlns:p14="http://schemas.microsoft.com/office/powerpoint/2010/main" val="2070153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60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60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t="2266" r="2609" b="1416"/>
          <a:stretch>
            <a:fillRect/>
          </a:stretch>
        </p:blipFill>
        <p:spPr bwMode="auto">
          <a:xfrm>
            <a:off x="0" y="146207"/>
            <a:ext cx="5638264" cy="6213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987" name="Rectangle 3"/>
          <p:cNvSpPr>
            <a:spLocks noChangeArrowheads="1"/>
          </p:cNvSpPr>
          <p:nvPr/>
        </p:nvSpPr>
        <p:spPr bwMode="auto">
          <a:xfrm>
            <a:off x="0" y="6527498"/>
            <a:ext cx="2954654" cy="3305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600" i="1"/>
              <a:t>N Engl J Med 2004;350:2383</a:t>
            </a:r>
          </a:p>
        </p:txBody>
      </p:sp>
      <p:sp>
        <p:nvSpPr>
          <p:cNvPr id="41988" name="Text Box 4"/>
          <p:cNvSpPr txBox="1">
            <a:spLocks noChangeArrowheads="1"/>
          </p:cNvSpPr>
          <p:nvPr/>
        </p:nvSpPr>
        <p:spPr bwMode="auto">
          <a:xfrm>
            <a:off x="5691402" y="735725"/>
            <a:ext cx="3452598" cy="56242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3466" tIns="41733" rIns="83466" bIns="41733">
            <a:spAutoFit/>
          </a:bodyPr>
          <a:lstStyle>
            <a:lvl1pPr marL="285750" indent="-285750">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pPr>
            <a:r>
              <a:rPr lang="en-US" altLang="en-US" sz="2000" dirty="0">
                <a:solidFill>
                  <a:srgbClr val="000000"/>
                </a:solidFill>
              </a:rPr>
              <a:t>20 mg of iron per day required for erythropoiesis</a:t>
            </a:r>
          </a:p>
          <a:p>
            <a:pPr>
              <a:spcBef>
                <a:spcPct val="0"/>
              </a:spcBef>
            </a:pPr>
            <a:endParaRPr lang="en-US" altLang="en-US" sz="2000" dirty="0">
              <a:solidFill>
                <a:srgbClr val="000000"/>
              </a:solidFill>
            </a:endParaRPr>
          </a:p>
          <a:p>
            <a:pPr>
              <a:spcBef>
                <a:spcPct val="0"/>
              </a:spcBef>
            </a:pPr>
            <a:r>
              <a:rPr lang="en-US" altLang="en-US" sz="2000" dirty="0">
                <a:solidFill>
                  <a:srgbClr val="000000"/>
                </a:solidFill>
              </a:rPr>
              <a:t>Most of this iron is recycled from old RBC after they are eaten by macrophages</a:t>
            </a:r>
          </a:p>
          <a:p>
            <a:pPr>
              <a:spcBef>
                <a:spcPct val="0"/>
              </a:spcBef>
            </a:pPr>
            <a:endParaRPr lang="en-US" altLang="en-US" sz="2000" dirty="0">
              <a:solidFill>
                <a:srgbClr val="000000"/>
              </a:solidFill>
            </a:endParaRPr>
          </a:p>
          <a:p>
            <a:pPr>
              <a:spcBef>
                <a:spcPct val="0"/>
              </a:spcBef>
            </a:pPr>
            <a:r>
              <a:rPr lang="en-US" altLang="en-US" sz="2000" dirty="0">
                <a:solidFill>
                  <a:srgbClr val="000000"/>
                </a:solidFill>
              </a:rPr>
              <a:t>1-2 mg of “new” iron absorbed from gut</a:t>
            </a:r>
          </a:p>
          <a:p>
            <a:pPr>
              <a:spcBef>
                <a:spcPct val="0"/>
              </a:spcBef>
            </a:pPr>
            <a:endParaRPr lang="en-US" altLang="en-US" sz="2000" dirty="0">
              <a:solidFill>
                <a:srgbClr val="000000"/>
              </a:solidFill>
            </a:endParaRPr>
          </a:p>
          <a:p>
            <a:pPr>
              <a:spcBef>
                <a:spcPct val="0"/>
              </a:spcBef>
            </a:pPr>
            <a:r>
              <a:rPr lang="en-US" altLang="en-US" sz="2000" dirty="0">
                <a:solidFill>
                  <a:srgbClr val="000000"/>
                </a:solidFill>
              </a:rPr>
              <a:t>1-2 mg of iron lost via sloughing of enterocytes</a:t>
            </a:r>
          </a:p>
          <a:p>
            <a:pPr>
              <a:spcBef>
                <a:spcPct val="0"/>
              </a:spcBef>
            </a:pPr>
            <a:endParaRPr lang="en-US" altLang="en-US" sz="2000" dirty="0">
              <a:solidFill>
                <a:srgbClr val="000000"/>
              </a:solidFill>
            </a:endParaRPr>
          </a:p>
          <a:p>
            <a:pPr>
              <a:spcBef>
                <a:spcPct val="0"/>
              </a:spcBef>
            </a:pPr>
            <a:r>
              <a:rPr lang="en-US" altLang="en-US" sz="2000" dirty="0">
                <a:solidFill>
                  <a:srgbClr val="000000"/>
                </a:solidFill>
              </a:rPr>
              <a:t>Excess iron stored – mainly in liver</a:t>
            </a:r>
          </a:p>
        </p:txBody>
      </p:sp>
    </p:spTree>
    <p:extLst>
      <p:ext uri="{BB962C8B-B14F-4D97-AF65-F5344CB8AC3E}">
        <p14:creationId xmlns:p14="http://schemas.microsoft.com/office/powerpoint/2010/main" val="2366937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solidFill>
                  <a:schemeClr val="tx1"/>
                </a:solidFill>
              </a:rPr>
              <a:t>Daily iron requirements vs age</a:t>
            </a:r>
          </a:p>
        </p:txBody>
      </p:sp>
      <p:grpSp>
        <p:nvGrpSpPr>
          <p:cNvPr id="43011" name="Group 8"/>
          <p:cNvGrpSpPr>
            <a:grpSpLocks/>
          </p:cNvGrpSpPr>
          <p:nvPr/>
        </p:nvGrpSpPr>
        <p:grpSpPr bwMode="auto">
          <a:xfrm>
            <a:off x="1080948" y="942729"/>
            <a:ext cx="7190464" cy="4218667"/>
            <a:chOff x="1075531" y="983456"/>
            <a:chExt cx="8162925" cy="4396636"/>
          </a:xfrm>
        </p:grpSpPr>
        <p:pic>
          <p:nvPicPr>
            <p:cNvPr id="43013" name="Picture 2"/>
            <p:cNvPicPr>
              <a:picLocks noChangeAspect="1" noChangeArrowheads="1"/>
            </p:cNvPicPr>
            <p:nvPr/>
          </p:nvPicPr>
          <p:blipFill>
            <a:blip r:embed="rId2">
              <a:extLst>
                <a:ext uri="{28A0092B-C50C-407E-A947-70E740481C1C}">
                  <a14:useLocalDpi xmlns:a14="http://schemas.microsoft.com/office/drawing/2010/main" val="0"/>
                </a:ext>
              </a:extLst>
            </a:blip>
            <a:srcRect t="8661" b="26144"/>
            <a:stretch>
              <a:fillRect/>
            </a:stretch>
          </p:blipFill>
          <p:spPr bwMode="auto">
            <a:xfrm>
              <a:off x="1075531" y="983456"/>
              <a:ext cx="8162925" cy="43966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3014" name="Text Box 3"/>
            <p:cNvSpPr txBox="1">
              <a:spLocks noChangeArrowheads="1"/>
            </p:cNvSpPr>
            <p:nvPr/>
          </p:nvSpPr>
          <p:spPr bwMode="auto">
            <a:xfrm>
              <a:off x="6765925" y="3290888"/>
              <a:ext cx="406179" cy="384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800">
                  <a:solidFill>
                    <a:schemeClr val="tx1"/>
                  </a:solidFill>
                  <a:latin typeface="Times New Roman" pitchFamily="18" charset="0"/>
                  <a:ea typeface="MS Mincho" pitchFamily="49" charset="-128"/>
                </a:rPr>
                <a:t>♂</a:t>
              </a:r>
              <a:endParaRPr lang="en-US" altLang="en-US" sz="1800">
                <a:solidFill>
                  <a:schemeClr val="tx1"/>
                </a:solidFill>
                <a:latin typeface="Times New Roman" pitchFamily="18" charset="0"/>
              </a:endParaRPr>
            </a:p>
          </p:txBody>
        </p:sp>
        <p:sp>
          <p:nvSpPr>
            <p:cNvPr id="43015" name="Text Box 4"/>
            <p:cNvSpPr txBox="1">
              <a:spLocks noChangeArrowheads="1"/>
            </p:cNvSpPr>
            <p:nvPr/>
          </p:nvSpPr>
          <p:spPr bwMode="auto">
            <a:xfrm>
              <a:off x="6705600" y="1981200"/>
              <a:ext cx="4397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200">
                  <a:solidFill>
                    <a:schemeClr val="tx1"/>
                  </a:solidFill>
                  <a:latin typeface="Times New Roman" pitchFamily="18" charset="0"/>
                  <a:ea typeface="MS Mincho" pitchFamily="49" charset="-128"/>
                </a:rPr>
                <a:t>♀</a:t>
              </a:r>
              <a:endParaRPr lang="en-US" altLang="en-US" sz="2200">
                <a:solidFill>
                  <a:schemeClr val="tx1"/>
                </a:solidFill>
                <a:latin typeface="Times New Roman" pitchFamily="18" charset="0"/>
              </a:endParaRPr>
            </a:p>
          </p:txBody>
        </p:sp>
        <p:sp>
          <p:nvSpPr>
            <p:cNvPr id="3" name="TextBox 2"/>
            <p:cNvSpPr txBox="1"/>
            <p:nvPr/>
          </p:nvSpPr>
          <p:spPr>
            <a:xfrm>
              <a:off x="2675731" y="1981825"/>
              <a:ext cx="1984375" cy="307923"/>
            </a:xfrm>
            <a:prstGeom prst="rect">
              <a:avLst/>
            </a:prstGeom>
            <a:noFill/>
          </p:spPr>
          <p:txBody>
            <a:bodyPr wrap="none">
              <a:spAutoFit/>
            </a:bodyPr>
            <a:lstStyle/>
            <a:p>
              <a:pPr>
                <a:defRPr/>
              </a:pPr>
              <a:r>
                <a:rPr lang="en-US" sz="1300" dirty="0">
                  <a:latin typeface="+mj-lt"/>
                </a:rPr>
                <a:t>Dietary iron available</a:t>
              </a:r>
            </a:p>
          </p:txBody>
        </p:sp>
        <p:cxnSp>
          <p:nvCxnSpPr>
            <p:cNvPr id="43017" name="Straight Arrow Connector 4"/>
            <p:cNvCxnSpPr>
              <a:cxnSpLocks noChangeShapeType="1"/>
              <a:stCxn id="3" idx="2"/>
            </p:cNvCxnSpPr>
            <p:nvPr/>
          </p:nvCxnSpPr>
          <p:spPr bwMode="auto">
            <a:xfrm>
              <a:off x="3668151" y="2288977"/>
              <a:ext cx="227690" cy="447079"/>
            </a:xfrm>
            <a:prstGeom prst="straightConnector1">
              <a:avLst/>
            </a:prstGeom>
            <a:noFill/>
            <a:ln w="19050" algn="ctr">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 name="TextBox 6"/>
            <p:cNvSpPr txBox="1"/>
            <p:nvPr/>
          </p:nvSpPr>
          <p:spPr>
            <a:xfrm>
              <a:off x="6909593" y="2289748"/>
              <a:ext cx="592138" cy="306337"/>
            </a:xfrm>
            <a:prstGeom prst="rect">
              <a:avLst/>
            </a:prstGeom>
            <a:noFill/>
          </p:spPr>
          <p:txBody>
            <a:bodyPr wrap="none">
              <a:spAutoFit/>
            </a:bodyPr>
            <a:lstStyle/>
            <a:p>
              <a:pPr>
                <a:defRPr/>
              </a:pPr>
              <a:r>
                <a:rPr lang="en-US" sz="1300" dirty="0">
                  <a:latin typeface="+mj-lt"/>
                </a:rPr>
                <a:t>Girls</a:t>
              </a:r>
            </a:p>
          </p:txBody>
        </p:sp>
        <p:sp>
          <p:nvSpPr>
            <p:cNvPr id="8" name="TextBox 7"/>
            <p:cNvSpPr txBox="1"/>
            <p:nvPr/>
          </p:nvSpPr>
          <p:spPr>
            <a:xfrm>
              <a:off x="6879431" y="3573821"/>
              <a:ext cx="622300" cy="307923"/>
            </a:xfrm>
            <a:prstGeom prst="rect">
              <a:avLst/>
            </a:prstGeom>
            <a:noFill/>
          </p:spPr>
          <p:txBody>
            <a:bodyPr wrap="none">
              <a:spAutoFit/>
            </a:bodyPr>
            <a:lstStyle/>
            <a:p>
              <a:pPr>
                <a:defRPr/>
              </a:pPr>
              <a:r>
                <a:rPr lang="en-US" sz="1300" dirty="0">
                  <a:latin typeface="+mj-lt"/>
                </a:rPr>
                <a:t>Boys</a:t>
              </a:r>
            </a:p>
          </p:txBody>
        </p:sp>
      </p:grpSp>
      <p:sp>
        <p:nvSpPr>
          <p:cNvPr id="10" name="TextBox 9"/>
          <p:cNvSpPr txBox="1"/>
          <p:nvPr/>
        </p:nvSpPr>
        <p:spPr>
          <a:xfrm>
            <a:off x="2020658" y="5328923"/>
            <a:ext cx="5034164" cy="576724"/>
          </a:xfrm>
          <a:prstGeom prst="rect">
            <a:avLst/>
          </a:prstGeom>
          <a:noFill/>
        </p:spPr>
        <p:txBody>
          <a:bodyPr lIns="83466" tIns="41733" rIns="83466" bIns="41733">
            <a:spAutoFit/>
          </a:bodyPr>
          <a:lstStyle/>
          <a:p>
            <a:pPr>
              <a:defRPr/>
            </a:pPr>
            <a:r>
              <a:rPr lang="en-US" sz="1600" dirty="0">
                <a:latin typeface="+mj-lt"/>
              </a:rPr>
              <a:t>Iron requirements may exceed dietary availability in infants and adolescent girls</a:t>
            </a:r>
          </a:p>
        </p:txBody>
      </p:sp>
    </p:spTree>
    <p:extLst>
      <p:ext uri="{BB962C8B-B14F-4D97-AF65-F5344CB8AC3E}">
        <p14:creationId xmlns:p14="http://schemas.microsoft.com/office/powerpoint/2010/main" val="4068107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40" y="1605226"/>
            <a:ext cx="8348322" cy="3646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4035" name="Rectangle 3"/>
          <p:cNvSpPr>
            <a:spLocks noGrp="1" noChangeArrowheads="1"/>
          </p:cNvSpPr>
          <p:nvPr>
            <p:ph type="title"/>
          </p:nvPr>
        </p:nvSpPr>
        <p:spPr/>
        <p:txBody>
          <a:bodyPr/>
          <a:lstStyle/>
          <a:p>
            <a:r>
              <a:rPr lang="en-US" altLang="en-US" smtClean="0">
                <a:solidFill>
                  <a:schemeClr val="tx1"/>
                </a:solidFill>
                <a:latin typeface="Times New Roman" pitchFamily="18" charset="0"/>
              </a:rPr>
              <a:t>Pregnancy depletes iron stores</a:t>
            </a:r>
          </a:p>
        </p:txBody>
      </p:sp>
      <p:sp>
        <p:nvSpPr>
          <p:cNvPr id="36868" name="Rectangle 4"/>
          <p:cNvSpPr>
            <a:spLocks noChangeArrowheads="1"/>
          </p:cNvSpPr>
          <p:nvPr/>
        </p:nvSpPr>
        <p:spPr bwMode="auto">
          <a:xfrm>
            <a:off x="6049386" y="4457258"/>
            <a:ext cx="2637413" cy="576724"/>
          </a:xfrm>
          <a:prstGeom prst="rect">
            <a:avLst/>
          </a:prstGeom>
          <a:noFill/>
          <a:ln w="381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3466" tIns="41733" rIns="83466" bIns="41733" anchor="ct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a:solidFill>
                <a:schemeClr val="tx1"/>
              </a:solidFill>
              <a:latin typeface="Times New Roman" pitchFamily="18" charset="0"/>
            </a:endParaRPr>
          </a:p>
        </p:txBody>
      </p:sp>
      <p:sp>
        <p:nvSpPr>
          <p:cNvPr id="2" name="TextBox 1"/>
          <p:cNvSpPr txBox="1">
            <a:spLocks noChangeArrowheads="1"/>
          </p:cNvSpPr>
          <p:nvPr/>
        </p:nvSpPr>
        <p:spPr bwMode="auto">
          <a:xfrm>
            <a:off x="2500302" y="5237544"/>
            <a:ext cx="4254429" cy="361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800" b="0">
                <a:solidFill>
                  <a:schemeClr val="tx1"/>
                </a:solidFill>
                <a:latin typeface="Times New Roman" pitchFamily="18" charset="0"/>
              </a:rPr>
              <a:t>Normal iron stores in women = 200-400 mg</a:t>
            </a:r>
          </a:p>
        </p:txBody>
      </p:sp>
    </p:spTree>
    <p:extLst>
      <p:ext uri="{BB962C8B-B14F-4D97-AF65-F5344CB8AC3E}">
        <p14:creationId xmlns:p14="http://schemas.microsoft.com/office/powerpoint/2010/main" val="54438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animBg="1"/>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IRON DEFICIENCY</a:t>
            </a:r>
          </a:p>
        </p:txBody>
      </p:sp>
      <p:sp>
        <p:nvSpPr>
          <p:cNvPr id="267267" name="Rectangle 3"/>
          <p:cNvSpPr>
            <a:spLocks noGrp="1" noChangeArrowheads="1"/>
          </p:cNvSpPr>
          <p:nvPr>
            <p:ph type="body" idx="1"/>
          </p:nvPr>
        </p:nvSpPr>
        <p:spPr>
          <a:xfrm>
            <a:off x="553758" y="1649637"/>
            <a:ext cx="8036484" cy="4637875"/>
          </a:xfrm>
        </p:spPr>
        <p:txBody>
          <a:bodyPr>
            <a:normAutofit fontScale="92500" lnSpcReduction="20000"/>
          </a:bodyPr>
          <a:lstStyle/>
          <a:p>
            <a:r>
              <a:rPr lang="en-US" altLang="en-US" dirty="0" smtClean="0"/>
              <a:t>Most common cause of anemia worldwide</a:t>
            </a:r>
          </a:p>
          <a:p>
            <a:r>
              <a:rPr lang="en-US" altLang="en-US" dirty="0" smtClean="0"/>
              <a:t>Usually due to chronic blood loss</a:t>
            </a:r>
          </a:p>
          <a:p>
            <a:pPr lvl="1"/>
            <a:r>
              <a:rPr lang="en-US" altLang="en-US" sz="2400" dirty="0" smtClean="0"/>
              <a:t>Exceptions: rapidly growing child,  malabsorption</a:t>
            </a:r>
          </a:p>
          <a:p>
            <a:pPr lvl="1"/>
            <a:r>
              <a:rPr lang="en-US" altLang="en-US" sz="2400" dirty="0" smtClean="0"/>
              <a:t>In underdeveloped countries poor nutrition, GI infection with bleeding are major contributing factors</a:t>
            </a:r>
          </a:p>
          <a:p>
            <a:endParaRPr lang="en-US" altLang="en-US" dirty="0" smtClean="0"/>
          </a:p>
          <a:p>
            <a:r>
              <a:rPr lang="en-US" altLang="en-US" dirty="0" smtClean="0"/>
              <a:t>In young women </a:t>
            </a:r>
            <a:r>
              <a:rPr lang="en-US" altLang="en-US" smtClean="0"/>
              <a:t>iron deficiency </a:t>
            </a:r>
            <a:r>
              <a:rPr lang="en-US" altLang="en-US" dirty="0" smtClean="0"/>
              <a:t>is usually due to menstrual blood loss and/or </a:t>
            </a:r>
            <a:r>
              <a:rPr lang="en-US" altLang="en-US" dirty="0" smtClean="0">
                <a:sym typeface="Arial" charset="0"/>
              </a:rPr>
              <a:t>pregnancy. </a:t>
            </a:r>
          </a:p>
          <a:p>
            <a:endParaRPr lang="en-US" altLang="en-US" dirty="0" smtClean="0">
              <a:sym typeface="Arial" charset="0"/>
            </a:endParaRPr>
          </a:p>
          <a:p>
            <a:r>
              <a:rPr lang="en-US" altLang="en-US" i="1" dirty="0" smtClean="0">
                <a:sym typeface="Arial" charset="0"/>
              </a:rPr>
              <a:t>In anyone else: rule out GI blood loss</a:t>
            </a:r>
          </a:p>
          <a:p>
            <a:pPr lvl="1"/>
            <a:r>
              <a:rPr lang="en-US" altLang="en-US" sz="2400" dirty="0" smtClean="0"/>
              <a:t>Esophageal disease, hiatal hernia, ulcer, inflammatory bowel disease, </a:t>
            </a:r>
            <a:r>
              <a:rPr lang="en-US" altLang="en-US" sz="2400" dirty="0" err="1" smtClean="0"/>
              <a:t>angiodysplasia</a:t>
            </a:r>
            <a:r>
              <a:rPr lang="en-US" altLang="en-US" sz="2400" dirty="0" smtClean="0"/>
              <a:t>, hemorrhoids, cancer</a:t>
            </a:r>
          </a:p>
        </p:txBody>
      </p:sp>
    </p:spTree>
    <p:extLst>
      <p:ext uri="{BB962C8B-B14F-4D97-AF65-F5344CB8AC3E}">
        <p14:creationId xmlns:p14="http://schemas.microsoft.com/office/powerpoint/2010/main" val="1615761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72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72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726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7267">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726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72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p:txBody>
          <a:bodyPr/>
          <a:lstStyle/>
          <a:p>
            <a:pPr>
              <a:defRPr/>
            </a:pPr>
            <a:r>
              <a:rPr lang="en-US" dirty="0" smtClean="0">
                <a:effectLst>
                  <a:outerShdw blurRad="38100" dist="38100" dir="2700000" algn="tl">
                    <a:srgbClr val="000000"/>
                  </a:outerShdw>
                </a:effectLst>
              </a:rPr>
              <a:t>IRON DEFICIENCY ANEMIA</a:t>
            </a:r>
          </a:p>
        </p:txBody>
      </p:sp>
      <p:sp>
        <p:nvSpPr>
          <p:cNvPr id="267267" name="Rectangle 3"/>
          <p:cNvSpPr>
            <a:spLocks noGrp="1" noChangeArrowheads="1"/>
          </p:cNvSpPr>
          <p:nvPr>
            <p:ph type="body" idx="1"/>
          </p:nvPr>
        </p:nvSpPr>
        <p:spPr>
          <a:xfrm>
            <a:off x="715617" y="1534251"/>
            <a:ext cx="7877422" cy="4207330"/>
          </a:xfrm>
        </p:spPr>
        <p:txBody>
          <a:bodyPr>
            <a:normAutofit/>
          </a:bodyPr>
          <a:lstStyle/>
          <a:p>
            <a:r>
              <a:rPr lang="en-US" altLang="en-US" sz="2800" dirty="0" smtClean="0"/>
              <a:t>Microcytic, hypochromic (MCV may be normal in early or mild deficiency) </a:t>
            </a:r>
          </a:p>
          <a:p>
            <a:r>
              <a:rPr lang="en-US" altLang="en-US" sz="2800" dirty="0" smtClean="0"/>
              <a:t>Reticulocyte count not increased</a:t>
            </a:r>
          </a:p>
          <a:p>
            <a:r>
              <a:rPr lang="en-US" altLang="en-US" sz="2800" dirty="0" err="1" smtClean="0"/>
              <a:t>Aniso</a:t>
            </a:r>
            <a:r>
              <a:rPr lang="en-US" altLang="en-US" sz="2800" dirty="0" smtClean="0"/>
              <a:t>- and </a:t>
            </a:r>
            <a:r>
              <a:rPr lang="en-US" altLang="en-US" sz="2800" dirty="0" err="1" smtClean="0"/>
              <a:t>poikilocytosis</a:t>
            </a:r>
            <a:r>
              <a:rPr lang="en-US" altLang="en-US" sz="2800" dirty="0" smtClean="0"/>
              <a:t> in more severe cases</a:t>
            </a:r>
          </a:p>
          <a:p>
            <a:r>
              <a:rPr lang="en-US" altLang="en-US" sz="2800" dirty="0" smtClean="0"/>
              <a:t>Serum ferritin usually low</a:t>
            </a:r>
          </a:p>
          <a:p>
            <a:pPr lvl="1"/>
            <a:r>
              <a:rPr lang="en-US" altLang="en-US" sz="2800" dirty="0" smtClean="0"/>
              <a:t>Exception: inflammation or liver disease</a:t>
            </a:r>
          </a:p>
          <a:p>
            <a:r>
              <a:rPr lang="en-US" altLang="en-US" sz="2800" dirty="0" smtClean="0"/>
              <a:t>Serum iron low, TIBC usually high</a:t>
            </a:r>
          </a:p>
          <a:p>
            <a:r>
              <a:rPr lang="en-US" altLang="en-US" sz="2800" dirty="0" smtClean="0"/>
              <a:t>Platelet count often high</a:t>
            </a:r>
          </a:p>
          <a:p>
            <a:endParaRPr lang="en-US" altLang="en-US" dirty="0" smtClean="0"/>
          </a:p>
        </p:txBody>
      </p:sp>
    </p:spTree>
    <p:extLst>
      <p:ext uri="{BB962C8B-B14F-4D97-AF65-F5344CB8AC3E}">
        <p14:creationId xmlns:p14="http://schemas.microsoft.com/office/powerpoint/2010/main" val="3106847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7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7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726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726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7267">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7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7"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457200" y="679690"/>
            <a:ext cx="8229600" cy="1064049"/>
          </a:xfrm>
        </p:spPr>
        <p:txBody>
          <a:bodyPr>
            <a:normAutofit fontScale="90000"/>
          </a:bodyPr>
          <a:lstStyle/>
          <a:p>
            <a:pPr>
              <a:defRPr/>
            </a:pPr>
            <a:r>
              <a:rPr lang="en-US" dirty="0" smtClean="0">
                <a:effectLst>
                  <a:outerShdw blurRad="38100" dist="38100" dir="2700000" algn="tl">
                    <a:srgbClr val="000000"/>
                  </a:outerShdw>
                </a:effectLst>
              </a:rPr>
              <a:t>Why is the platelet count often high in iron deficiency? </a:t>
            </a:r>
            <a:r>
              <a:rPr lang="en-US" i="1" dirty="0" smtClean="0">
                <a:solidFill>
                  <a:srgbClr val="FF0000"/>
                </a:solidFill>
                <a:effectLst>
                  <a:outerShdw blurRad="38100" dist="38100" dir="2700000" algn="tl">
                    <a:srgbClr val="000000"/>
                  </a:outerShdw>
                </a:effectLst>
              </a:rPr>
              <a:t>(FYI)</a:t>
            </a:r>
          </a:p>
        </p:txBody>
      </p:sp>
      <p:sp>
        <p:nvSpPr>
          <p:cNvPr id="267267" name="Rectangle 3"/>
          <p:cNvSpPr>
            <a:spLocks noGrp="1" noChangeArrowheads="1"/>
          </p:cNvSpPr>
          <p:nvPr>
            <p:ph type="body" idx="1"/>
          </p:nvPr>
        </p:nvSpPr>
        <p:spPr>
          <a:xfrm>
            <a:off x="633289" y="1863861"/>
            <a:ext cx="7877422" cy="3175972"/>
          </a:xfrm>
        </p:spPr>
        <p:txBody>
          <a:bodyPr>
            <a:normAutofit/>
          </a:bodyPr>
          <a:lstStyle/>
          <a:p>
            <a:pPr marL="342900" indent="-342900">
              <a:buFont typeface="Arial" panose="020B0604020202020204" pitchFamily="34" charset="0"/>
              <a:buChar char="•"/>
            </a:pPr>
            <a:r>
              <a:rPr lang="en-US" altLang="en-US" sz="3200" dirty="0" smtClean="0"/>
              <a:t>Low iron levels promote differentiation of progenitor cells toward megakaryocytes and away from erythrocytes</a:t>
            </a:r>
          </a:p>
          <a:p>
            <a:pPr marL="342900" indent="-342900">
              <a:buFont typeface="Arial" panose="020B0604020202020204" pitchFamily="34" charset="0"/>
              <a:buChar char="•"/>
            </a:pPr>
            <a:r>
              <a:rPr lang="en-US" altLang="en-US" sz="3200" dirty="0" smtClean="0"/>
              <a:t>This is thought to be a protective mechanism to limit utilization of iron when stores become depleted</a:t>
            </a:r>
          </a:p>
        </p:txBody>
      </p:sp>
      <p:sp>
        <p:nvSpPr>
          <p:cNvPr id="2" name="TextBox 1"/>
          <p:cNvSpPr txBox="1"/>
          <p:nvPr/>
        </p:nvSpPr>
        <p:spPr>
          <a:xfrm>
            <a:off x="4763530" y="5963429"/>
            <a:ext cx="4287795" cy="369332"/>
          </a:xfrm>
          <a:prstGeom prst="rect">
            <a:avLst/>
          </a:prstGeom>
          <a:noFill/>
        </p:spPr>
        <p:txBody>
          <a:bodyPr wrap="square" rtlCol="0">
            <a:spAutoFit/>
          </a:bodyPr>
          <a:lstStyle/>
          <a:p>
            <a:r>
              <a:rPr lang="en-US" i="1" dirty="0" smtClean="0"/>
              <a:t>Xavier-</a:t>
            </a:r>
            <a:r>
              <a:rPr lang="en-US" i="1" dirty="0" err="1" smtClean="0"/>
              <a:t>Ferrucio</a:t>
            </a:r>
            <a:r>
              <a:rPr lang="en-US" i="1" dirty="0" smtClean="0"/>
              <a:t> et al. Blood 2019;134:1557</a:t>
            </a:r>
            <a:endParaRPr lang="en-US" i="1" dirty="0"/>
          </a:p>
        </p:txBody>
      </p:sp>
    </p:spTree>
    <p:extLst>
      <p:ext uri="{BB962C8B-B14F-4D97-AF65-F5344CB8AC3E}">
        <p14:creationId xmlns:p14="http://schemas.microsoft.com/office/powerpoint/2010/main" val="3677943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72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7"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7106" name="Picture 2" descr="B08_001"/>
          <p:cNvPicPr>
            <a:picLocks noChangeAspect="1" noChangeArrowheads="1"/>
          </p:cNvPicPr>
          <p:nvPr/>
        </p:nvPicPr>
        <p:blipFill>
          <a:blip r:embed="rId3">
            <a:extLst>
              <a:ext uri="{28A0092B-C50C-407E-A947-70E740481C1C}">
                <a14:useLocalDpi xmlns:a14="http://schemas.microsoft.com/office/drawing/2010/main" val="0"/>
              </a:ext>
            </a:extLst>
          </a:blip>
          <a:srcRect b="41032"/>
          <a:stretch>
            <a:fillRect/>
          </a:stretch>
        </p:blipFill>
        <p:spPr bwMode="auto">
          <a:xfrm>
            <a:off x="402733" y="773611"/>
            <a:ext cx="2906909" cy="27740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7107" name="Picture 3" descr="X_020"/>
          <p:cNvPicPr>
            <a:picLocks noChangeAspect="1" noChangeArrowheads="1"/>
          </p:cNvPicPr>
          <p:nvPr/>
        </p:nvPicPr>
        <p:blipFill>
          <a:blip r:embed="rId4">
            <a:extLst>
              <a:ext uri="{28A0092B-C50C-407E-A947-70E740481C1C}">
                <a14:useLocalDpi xmlns:a14="http://schemas.microsoft.com/office/drawing/2010/main" val="0"/>
              </a:ext>
            </a:extLst>
          </a:blip>
          <a:srcRect l="18452" r="23732"/>
          <a:stretch>
            <a:fillRect/>
          </a:stretch>
        </p:blipFill>
        <p:spPr bwMode="auto">
          <a:xfrm>
            <a:off x="3411735" y="773611"/>
            <a:ext cx="2300364" cy="27740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108" name="Text Box 7"/>
          <p:cNvSpPr txBox="1">
            <a:spLocks noChangeArrowheads="1"/>
          </p:cNvSpPr>
          <p:nvPr/>
        </p:nvSpPr>
        <p:spPr bwMode="auto">
          <a:xfrm>
            <a:off x="5436897" y="3874473"/>
            <a:ext cx="2551226" cy="4228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200" dirty="0"/>
              <a:t>Atrophic glossitis</a:t>
            </a:r>
          </a:p>
        </p:txBody>
      </p:sp>
      <p:sp>
        <p:nvSpPr>
          <p:cNvPr id="47109" name="Text Box 8"/>
          <p:cNvSpPr txBox="1">
            <a:spLocks noChangeArrowheads="1"/>
          </p:cNvSpPr>
          <p:nvPr/>
        </p:nvSpPr>
        <p:spPr bwMode="auto">
          <a:xfrm>
            <a:off x="5638264" y="6299369"/>
            <a:ext cx="2049511" cy="4228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200" dirty="0">
                <a:solidFill>
                  <a:srgbClr val="000000"/>
                </a:solidFill>
              </a:rPr>
              <a:t>“Spoon nails”</a:t>
            </a:r>
          </a:p>
        </p:txBody>
      </p:sp>
      <p:sp>
        <p:nvSpPr>
          <p:cNvPr id="47110" name="Text Box 9"/>
          <p:cNvSpPr txBox="1">
            <a:spLocks noChangeArrowheads="1"/>
          </p:cNvSpPr>
          <p:nvPr/>
        </p:nvSpPr>
        <p:spPr bwMode="auto">
          <a:xfrm>
            <a:off x="3039606" y="94545"/>
            <a:ext cx="3064788" cy="5767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dirty="0">
                <a:solidFill>
                  <a:schemeClr val="tx1"/>
                </a:solidFill>
              </a:rPr>
              <a:t>Iron deficiency</a:t>
            </a:r>
          </a:p>
        </p:txBody>
      </p:sp>
      <p:graphicFrame>
        <p:nvGraphicFramePr>
          <p:cNvPr id="47111" name="Object 10"/>
          <p:cNvGraphicFramePr>
            <a:graphicFrameLocks noChangeAspect="1"/>
          </p:cNvGraphicFramePr>
          <p:nvPr>
            <p:extLst>
              <p:ext uri="{D42A27DB-BD31-4B8C-83A1-F6EECF244321}">
                <p14:modId xmlns:p14="http://schemas.microsoft.com/office/powerpoint/2010/main" val="3002367385"/>
              </p:ext>
            </p:extLst>
          </p:nvPr>
        </p:nvGraphicFramePr>
        <p:xfrm>
          <a:off x="5085647" y="4160794"/>
          <a:ext cx="3154743" cy="2119995"/>
        </p:xfrm>
        <a:graphic>
          <a:graphicData uri="http://schemas.openxmlformats.org/presentationml/2006/ole">
            <mc:AlternateContent xmlns:mc="http://schemas.openxmlformats.org/markup-compatibility/2006">
              <mc:Choice xmlns:v="urn:schemas-microsoft-com:vml" Requires="v">
                <p:oleObj spid="_x0000_s1068" name="Photo Editor Photo" r:id="rId5" imgW="7485714" imgH="5068007" progId="MSPhotoEd.3">
                  <p:embed/>
                </p:oleObj>
              </mc:Choice>
              <mc:Fallback>
                <p:oleObj name="Photo Editor Photo" r:id="rId5" imgW="7485714" imgH="5068007"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l="9163" t="4510" r="22629" b="33302"/>
                      <a:stretch>
                        <a:fillRect/>
                      </a:stretch>
                    </p:blipFill>
                    <p:spPr bwMode="auto">
                      <a:xfrm>
                        <a:off x="5085647" y="4160794"/>
                        <a:ext cx="3154743" cy="2119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pic>
        <p:nvPicPr>
          <p:cNvPr id="47112" name="Picture 11"/>
          <p:cNvPicPr>
            <a:picLocks noChangeAspect="1" noChangeArrowheads="1"/>
          </p:cNvPicPr>
          <p:nvPr/>
        </p:nvPicPr>
        <p:blipFill>
          <a:blip r:embed="rId7">
            <a:extLst>
              <a:ext uri="{28A0092B-C50C-407E-A947-70E740481C1C}">
                <a14:useLocalDpi xmlns:a14="http://schemas.microsoft.com/office/drawing/2010/main" val="0"/>
              </a:ext>
            </a:extLst>
          </a:blip>
          <a:srcRect t="9248" b="9827"/>
          <a:stretch>
            <a:fillRect/>
          </a:stretch>
        </p:blipFill>
        <p:spPr bwMode="auto">
          <a:xfrm>
            <a:off x="344001" y="4160794"/>
            <a:ext cx="1808104" cy="2119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7113" name="Text Box 12"/>
          <p:cNvSpPr txBox="1">
            <a:spLocks noChangeArrowheads="1"/>
          </p:cNvSpPr>
          <p:nvPr/>
        </p:nvSpPr>
        <p:spPr bwMode="auto">
          <a:xfrm>
            <a:off x="1826527" y="6299369"/>
            <a:ext cx="748937" cy="4228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200" dirty="0">
                <a:solidFill>
                  <a:srgbClr val="000000"/>
                </a:solidFill>
              </a:rPr>
              <a:t>Pica</a:t>
            </a:r>
          </a:p>
        </p:txBody>
      </p:sp>
      <p:pic>
        <p:nvPicPr>
          <p:cNvPr id="47114" name="Picture 14"/>
          <p:cNvPicPr>
            <a:picLocks noChangeAspect="1" noChangeArrowheads="1"/>
          </p:cNvPicPr>
          <p:nvPr/>
        </p:nvPicPr>
        <p:blipFill>
          <a:blip r:embed="rId8">
            <a:extLst>
              <a:ext uri="{28A0092B-C50C-407E-A947-70E740481C1C}">
                <a14:useLocalDpi xmlns:a14="http://schemas.microsoft.com/office/drawing/2010/main" val="0"/>
              </a:ext>
            </a:extLst>
          </a:blip>
          <a:srcRect r="19437"/>
          <a:stretch>
            <a:fillRect/>
          </a:stretch>
        </p:blipFill>
        <p:spPr bwMode="auto">
          <a:xfrm>
            <a:off x="2290545" y="4160794"/>
            <a:ext cx="2080788" cy="21093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3565394" y="3547700"/>
            <a:ext cx="1993046" cy="400110"/>
          </a:xfrm>
          <a:prstGeom prst="rect">
            <a:avLst/>
          </a:prstGeom>
          <a:noFill/>
        </p:spPr>
        <p:txBody>
          <a:bodyPr wrap="none" rtlCol="0">
            <a:spAutoFit/>
          </a:bodyPr>
          <a:lstStyle/>
          <a:p>
            <a:r>
              <a:rPr lang="en-US" sz="2000" b="1" dirty="0" smtClean="0"/>
              <a:t>Atrophic glossitis</a:t>
            </a:r>
            <a:endParaRPr lang="en-US" sz="2000" b="1" dirty="0"/>
          </a:p>
        </p:txBody>
      </p:sp>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13711" y="752995"/>
            <a:ext cx="2103650" cy="2794705"/>
          </a:xfrm>
          <a:prstGeom prst="rect">
            <a:avLst/>
          </a:prstGeom>
        </p:spPr>
      </p:pic>
      <p:sp>
        <p:nvSpPr>
          <p:cNvPr id="4" name="TextBox 3"/>
          <p:cNvSpPr txBox="1"/>
          <p:nvPr/>
        </p:nvSpPr>
        <p:spPr>
          <a:xfrm>
            <a:off x="6104394" y="3547700"/>
            <a:ext cx="2530565" cy="400110"/>
          </a:xfrm>
          <a:prstGeom prst="rect">
            <a:avLst/>
          </a:prstGeom>
          <a:noFill/>
        </p:spPr>
        <p:txBody>
          <a:bodyPr wrap="none" rtlCol="0">
            <a:spAutoFit/>
          </a:bodyPr>
          <a:lstStyle/>
          <a:p>
            <a:r>
              <a:rPr lang="en-US" sz="2000" b="1" dirty="0" smtClean="0"/>
              <a:t>Restless leg syndrome</a:t>
            </a:r>
            <a:endParaRPr lang="en-US" sz="2000" b="1" dirty="0"/>
          </a:p>
        </p:txBody>
      </p:sp>
    </p:spTree>
    <p:extLst>
      <p:ext uri="{BB962C8B-B14F-4D97-AF65-F5344CB8AC3E}">
        <p14:creationId xmlns:p14="http://schemas.microsoft.com/office/powerpoint/2010/main" val="3621150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5"/>
          <p:cNvSpPr txBox="1">
            <a:spLocks noChangeArrowheads="1"/>
          </p:cNvSpPr>
          <p:nvPr/>
        </p:nvSpPr>
        <p:spPr bwMode="auto">
          <a:xfrm>
            <a:off x="695129" y="1304868"/>
            <a:ext cx="7584806" cy="4393153"/>
          </a:xfrm>
          <a:prstGeom prst="rect">
            <a:avLst/>
          </a:prstGeom>
          <a:solidFill>
            <a:schemeClr val="bg1"/>
          </a:solidFill>
          <a:ln>
            <a:noFill/>
          </a:ln>
          <a:effectLst/>
          <a:extLst/>
        </p:spPr>
        <p:txBody>
          <a:bodyPr wrap="squar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marL="417332" indent="-417332">
              <a:spcBef>
                <a:spcPct val="0"/>
              </a:spcBef>
            </a:pPr>
            <a:r>
              <a:rPr lang="en-US" altLang="en-US" sz="2800" dirty="0">
                <a:solidFill>
                  <a:schemeClr val="tx1"/>
                </a:solidFill>
              </a:rPr>
              <a:t>Not all patients with a low serum ferritin are </a:t>
            </a:r>
            <a:r>
              <a:rPr lang="en-US" altLang="en-US" sz="2800" dirty="0" smtClean="0">
                <a:solidFill>
                  <a:schemeClr val="tx1"/>
                </a:solidFill>
              </a:rPr>
              <a:t>anemic</a:t>
            </a:r>
          </a:p>
          <a:p>
            <a:pPr marL="1160282" lvl="1" indent="-417332">
              <a:spcBef>
                <a:spcPct val="0"/>
              </a:spcBef>
            </a:pPr>
            <a:r>
              <a:rPr lang="en-US" altLang="en-US" dirty="0" smtClean="0">
                <a:solidFill>
                  <a:schemeClr val="tx1"/>
                </a:solidFill>
              </a:rPr>
              <a:t>Anemia does not appear until after iron stores depleted</a:t>
            </a:r>
            <a:endParaRPr lang="en-US" altLang="en-US" dirty="0">
              <a:solidFill>
                <a:schemeClr val="tx1"/>
              </a:solidFill>
            </a:endParaRPr>
          </a:p>
          <a:p>
            <a:pPr marL="417332" indent="-417332">
              <a:spcBef>
                <a:spcPct val="0"/>
              </a:spcBef>
            </a:pPr>
            <a:r>
              <a:rPr lang="en-US" altLang="en-US" sz="2800" dirty="0" smtClean="0">
                <a:solidFill>
                  <a:schemeClr val="tx1"/>
                </a:solidFill>
              </a:rPr>
              <a:t>Not all patients with iron deficiency anemia have a low MCV</a:t>
            </a:r>
          </a:p>
          <a:p>
            <a:pPr marL="1160282" lvl="1" indent="-417332">
              <a:spcBef>
                <a:spcPct val="0"/>
              </a:spcBef>
            </a:pPr>
            <a:r>
              <a:rPr lang="en-US" altLang="en-US" dirty="0" smtClean="0">
                <a:solidFill>
                  <a:schemeClr val="tx1"/>
                </a:solidFill>
              </a:rPr>
              <a:t>MCV normal in early stages of IDA</a:t>
            </a:r>
            <a:endParaRPr lang="en-US" altLang="en-US" dirty="0">
              <a:solidFill>
                <a:schemeClr val="tx1"/>
              </a:solidFill>
            </a:endParaRPr>
          </a:p>
          <a:p>
            <a:pPr marL="417332" indent="-417332">
              <a:spcBef>
                <a:spcPct val="0"/>
              </a:spcBef>
            </a:pPr>
            <a:r>
              <a:rPr lang="en-US" altLang="en-US" sz="2800" dirty="0" err="1">
                <a:solidFill>
                  <a:schemeClr val="tx1"/>
                </a:solidFill>
              </a:rPr>
              <a:t>Microcytosis</a:t>
            </a:r>
            <a:r>
              <a:rPr lang="en-US" altLang="en-US" sz="2800" dirty="0">
                <a:solidFill>
                  <a:schemeClr val="tx1"/>
                </a:solidFill>
              </a:rPr>
              <a:t> in the absence of anemia </a:t>
            </a:r>
            <a:r>
              <a:rPr lang="en-US" altLang="en-US" sz="2800" dirty="0" smtClean="0">
                <a:solidFill>
                  <a:schemeClr val="tx1"/>
                </a:solidFill>
              </a:rPr>
              <a:t>suggests thalassemia trait, not iron deficiency</a:t>
            </a:r>
            <a:endParaRPr lang="en-US" altLang="en-US" sz="2800" dirty="0">
              <a:solidFill>
                <a:schemeClr val="tx1"/>
              </a:solidFill>
            </a:endParaRPr>
          </a:p>
        </p:txBody>
      </p:sp>
      <p:sp>
        <p:nvSpPr>
          <p:cNvPr id="6" name="Rectangle 5"/>
          <p:cNvSpPr/>
          <p:nvPr/>
        </p:nvSpPr>
        <p:spPr bwMode="auto">
          <a:xfrm>
            <a:off x="-1066264" y="1455212"/>
            <a:ext cx="168562" cy="530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83466" tIns="41733" rIns="83466" bIns="41733" numCol="1" rtlCol="0" anchor="t" anchorCtr="0" compatLnSpc="1">
            <a:prstTxWarp prst="textNoShape">
              <a:avLst/>
            </a:prstTxWarp>
            <a:spAutoFit/>
          </a:bodyPr>
          <a:lstStyle/>
          <a:p>
            <a:pPr defTabSz="834664" eaLnBrk="0" fontAlgn="base" hangingPunct="0">
              <a:spcBef>
                <a:spcPct val="0"/>
              </a:spcBef>
              <a:spcAft>
                <a:spcPct val="0"/>
              </a:spcAft>
            </a:pPr>
            <a:endParaRPr lang="en-US" sz="2900" b="1">
              <a:latin typeface="Times New Roman" pitchFamily="18" charset="0"/>
            </a:endParaRPr>
          </a:p>
        </p:txBody>
      </p:sp>
      <p:sp>
        <p:nvSpPr>
          <p:cNvPr id="7" name="Rectangle 6"/>
          <p:cNvSpPr/>
          <p:nvPr/>
        </p:nvSpPr>
        <p:spPr bwMode="auto">
          <a:xfrm>
            <a:off x="4169266" y="1382108"/>
            <a:ext cx="168562" cy="530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83466" tIns="41733" rIns="83466" bIns="41733" numCol="1" rtlCol="0" anchor="t" anchorCtr="0" compatLnSpc="1">
            <a:prstTxWarp prst="textNoShape">
              <a:avLst/>
            </a:prstTxWarp>
            <a:spAutoFit/>
          </a:bodyPr>
          <a:lstStyle/>
          <a:p>
            <a:pPr defTabSz="834664" eaLnBrk="0" fontAlgn="base" hangingPunct="0">
              <a:spcBef>
                <a:spcPct val="0"/>
              </a:spcBef>
              <a:spcAft>
                <a:spcPct val="0"/>
              </a:spcAft>
            </a:pPr>
            <a:endParaRPr lang="en-US" sz="2900" b="1">
              <a:latin typeface="Times New Roman" pitchFamily="18" charset="0"/>
            </a:endParaRPr>
          </a:p>
        </p:txBody>
      </p:sp>
      <p:sp>
        <p:nvSpPr>
          <p:cNvPr id="12" name="Rectangle 11"/>
          <p:cNvSpPr/>
          <p:nvPr/>
        </p:nvSpPr>
        <p:spPr bwMode="auto">
          <a:xfrm>
            <a:off x="5385505" y="1238854"/>
            <a:ext cx="1171143" cy="530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3466" tIns="41733" rIns="83466" bIns="41733" numCol="1" rtlCol="0" anchor="t" anchorCtr="0" compatLnSpc="1">
            <a:prstTxWarp prst="textNoShape">
              <a:avLst/>
            </a:prstTxWarp>
            <a:spAutoFit/>
          </a:bodyPr>
          <a:lstStyle/>
          <a:p>
            <a:pPr defTabSz="834664" eaLnBrk="0" fontAlgn="base" hangingPunct="0">
              <a:spcBef>
                <a:spcPct val="0"/>
              </a:spcBef>
              <a:spcAft>
                <a:spcPct val="0"/>
              </a:spcAft>
            </a:pPr>
            <a:endParaRPr lang="en-US" sz="2900" b="1">
              <a:latin typeface="Times New Roman" pitchFamily="18" charset="0"/>
            </a:endParaRPr>
          </a:p>
        </p:txBody>
      </p:sp>
    </p:spTree>
    <p:extLst>
      <p:ext uri="{BB962C8B-B14F-4D97-AF65-F5344CB8AC3E}">
        <p14:creationId xmlns:p14="http://schemas.microsoft.com/office/powerpoint/2010/main" val="3961816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normAutofit/>
          </a:bodyPr>
          <a:lstStyle/>
          <a:p>
            <a:pPr>
              <a:defRPr/>
            </a:pPr>
            <a:r>
              <a:rPr lang="en-US" dirty="0" smtClean="0">
                <a:effectLst>
                  <a:outerShdw blurRad="38100" dist="38100" dir="2700000" algn="tl">
                    <a:srgbClr val="000000"/>
                  </a:outerShdw>
                </a:effectLst>
              </a:rPr>
              <a:t>Treating Iron Deficiency</a:t>
            </a:r>
            <a:endParaRPr lang="en-US" dirty="0" smtClean="0">
              <a:solidFill>
                <a:srgbClr val="66FFFF"/>
              </a:solidFill>
              <a:effectLst>
                <a:outerShdw blurRad="38100" dist="38100" dir="2700000" algn="tl">
                  <a:srgbClr val="000000"/>
                </a:outerShdw>
              </a:effectLst>
            </a:endParaRPr>
          </a:p>
        </p:txBody>
      </p:sp>
      <p:sp>
        <p:nvSpPr>
          <p:cNvPr id="49155" name="Rectangle 3"/>
          <p:cNvSpPr>
            <a:spLocks noGrp="1" noChangeArrowheads="1"/>
          </p:cNvSpPr>
          <p:nvPr>
            <p:ph type="body" idx="1"/>
          </p:nvPr>
        </p:nvSpPr>
        <p:spPr>
          <a:xfrm>
            <a:off x="457200" y="1327868"/>
            <a:ext cx="8229600" cy="4921857"/>
          </a:xfrm>
        </p:spPr>
        <p:txBody>
          <a:bodyPr>
            <a:normAutofit fontScale="85000" lnSpcReduction="20000"/>
          </a:bodyPr>
          <a:lstStyle/>
          <a:p>
            <a:pPr>
              <a:lnSpc>
                <a:spcPct val="90000"/>
              </a:lnSpc>
            </a:pPr>
            <a:r>
              <a:rPr lang="en-US" altLang="en-US" sz="2600" dirty="0"/>
              <a:t>Oral ferrous salts</a:t>
            </a:r>
          </a:p>
          <a:p>
            <a:pPr lvl="1">
              <a:lnSpc>
                <a:spcPct val="90000"/>
              </a:lnSpc>
            </a:pPr>
            <a:r>
              <a:rPr lang="en-US" altLang="en-US" sz="2200" dirty="0"/>
              <a:t>Many patients have GI side effects</a:t>
            </a:r>
          </a:p>
          <a:p>
            <a:pPr lvl="1">
              <a:lnSpc>
                <a:spcPct val="90000"/>
              </a:lnSpc>
            </a:pPr>
            <a:r>
              <a:rPr lang="en-US" altLang="en-US" sz="2200" dirty="0"/>
              <a:t>“Slow-release” forms often not well </a:t>
            </a:r>
            <a:r>
              <a:rPr lang="en-US" altLang="en-US" sz="2200" dirty="0" smtClean="0"/>
              <a:t>absorbed</a:t>
            </a:r>
          </a:p>
          <a:p>
            <a:pPr lvl="1">
              <a:lnSpc>
                <a:spcPct val="90000"/>
              </a:lnSpc>
            </a:pPr>
            <a:r>
              <a:rPr lang="en-US" altLang="en-US" sz="2200" dirty="0" smtClean="0"/>
              <a:t>Once-daily dosing often sufficient </a:t>
            </a:r>
          </a:p>
          <a:p>
            <a:pPr lvl="2">
              <a:lnSpc>
                <a:spcPct val="90000"/>
              </a:lnSpc>
            </a:pPr>
            <a:r>
              <a:rPr lang="en-US" altLang="en-US" sz="1800" dirty="0" err="1" smtClean="0"/>
              <a:t>Hepcidin</a:t>
            </a:r>
            <a:r>
              <a:rPr lang="en-US" altLang="en-US" sz="1800" dirty="0" smtClean="0"/>
              <a:t> levels rise after first dose so second dose less well absorbed</a:t>
            </a:r>
            <a:endParaRPr lang="en-US" altLang="en-US" sz="1800" dirty="0"/>
          </a:p>
          <a:p>
            <a:pPr>
              <a:lnSpc>
                <a:spcPct val="90000"/>
              </a:lnSpc>
            </a:pPr>
            <a:endParaRPr lang="en-US" altLang="en-US" sz="2600" dirty="0" smtClean="0"/>
          </a:p>
          <a:p>
            <a:pPr>
              <a:lnSpc>
                <a:spcPct val="90000"/>
              </a:lnSpc>
            </a:pPr>
            <a:r>
              <a:rPr lang="en-US" altLang="en-US" sz="2600" dirty="0" smtClean="0"/>
              <a:t>Oral </a:t>
            </a:r>
            <a:r>
              <a:rPr lang="en-US" altLang="en-US" sz="2600" dirty="0"/>
              <a:t>iron-polysaccharide </a:t>
            </a:r>
            <a:r>
              <a:rPr lang="en-US" altLang="en-US" sz="2600" dirty="0" smtClean="0"/>
              <a:t>complex</a:t>
            </a:r>
          </a:p>
          <a:p>
            <a:pPr>
              <a:lnSpc>
                <a:spcPct val="90000"/>
              </a:lnSpc>
            </a:pPr>
            <a:endParaRPr lang="en-US" altLang="en-US" sz="2600" dirty="0"/>
          </a:p>
          <a:p>
            <a:pPr>
              <a:lnSpc>
                <a:spcPct val="90000"/>
              </a:lnSpc>
            </a:pPr>
            <a:r>
              <a:rPr lang="en-US" altLang="en-US" sz="2600" dirty="0"/>
              <a:t>IV iron dextran or iron sucrose</a:t>
            </a:r>
          </a:p>
          <a:p>
            <a:pPr lvl="1">
              <a:lnSpc>
                <a:spcPct val="90000"/>
              </a:lnSpc>
            </a:pPr>
            <a:r>
              <a:rPr lang="en-US" altLang="en-US" sz="2200" dirty="0"/>
              <a:t>If oral iron not absorbed or not tolerated</a:t>
            </a:r>
          </a:p>
          <a:p>
            <a:pPr lvl="1">
              <a:lnSpc>
                <a:spcPct val="90000"/>
              </a:lnSpc>
            </a:pPr>
            <a:r>
              <a:rPr lang="en-US" altLang="en-US" sz="2200" dirty="0"/>
              <a:t>Slight risk of anaphylaxis</a:t>
            </a:r>
          </a:p>
          <a:p>
            <a:pPr>
              <a:lnSpc>
                <a:spcPct val="90000"/>
              </a:lnSpc>
            </a:pPr>
            <a:endParaRPr lang="en-US" altLang="en-US" sz="2600" dirty="0"/>
          </a:p>
          <a:p>
            <a:pPr>
              <a:lnSpc>
                <a:spcPct val="90000"/>
              </a:lnSpc>
            </a:pPr>
            <a:r>
              <a:rPr lang="en-US" altLang="en-US" sz="2600" dirty="0" err="1" smtClean="0"/>
              <a:t>Retics</a:t>
            </a:r>
            <a:r>
              <a:rPr lang="en-US" altLang="en-US" sz="2600" dirty="0" smtClean="0"/>
              <a:t> should increase within a week, hemoglobin within 2-3 weeks</a:t>
            </a:r>
            <a:endParaRPr lang="en-US" altLang="en-US" sz="2600" dirty="0"/>
          </a:p>
        </p:txBody>
      </p:sp>
    </p:spTree>
    <p:extLst>
      <p:ext uri="{BB962C8B-B14F-4D97-AF65-F5344CB8AC3E}">
        <p14:creationId xmlns:p14="http://schemas.microsoft.com/office/powerpoint/2010/main" val="1606655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000" dirty="0">
                <a:effectLst>
                  <a:outerShdw blurRad="38100" dist="38100" dir="2700000" algn="tl">
                    <a:srgbClr val="000000">
                      <a:alpha val="43137"/>
                    </a:srgbClr>
                  </a:outerShdw>
                </a:effectLst>
              </a:rPr>
              <a:t>Other causes of microcytic anemia</a:t>
            </a:r>
          </a:p>
        </p:txBody>
      </p:sp>
      <p:sp>
        <p:nvSpPr>
          <p:cNvPr id="3" name="Content Placeholder 2"/>
          <p:cNvSpPr>
            <a:spLocks noGrp="1"/>
          </p:cNvSpPr>
          <p:nvPr>
            <p:ph idx="1"/>
          </p:nvPr>
        </p:nvSpPr>
        <p:spPr/>
        <p:txBody>
          <a:bodyPr>
            <a:noAutofit/>
          </a:bodyPr>
          <a:lstStyle/>
          <a:p>
            <a:pPr>
              <a:defRPr/>
            </a:pPr>
            <a:r>
              <a:rPr lang="en-US" dirty="0" smtClean="0"/>
              <a:t>Decreased hemoglobin production due to:</a:t>
            </a:r>
          </a:p>
          <a:p>
            <a:pPr lvl="1">
              <a:buFont typeface="Wingdings" panose="05000000000000000000" pitchFamily="2" charset="2"/>
              <a:buChar char="Ø"/>
              <a:defRPr/>
            </a:pPr>
            <a:r>
              <a:rPr lang="en-US" sz="2400" dirty="0" smtClean="0"/>
              <a:t>Iron withheld from red cell precursors (increased </a:t>
            </a:r>
            <a:r>
              <a:rPr lang="en-US" sz="2400" dirty="0" err="1" smtClean="0"/>
              <a:t>hepcidin</a:t>
            </a:r>
            <a:r>
              <a:rPr lang="en-US" sz="2400" dirty="0" smtClean="0"/>
              <a:t> - anemia of inflammation)</a:t>
            </a:r>
          </a:p>
          <a:p>
            <a:pPr lvl="1">
              <a:buFont typeface="Wingdings" panose="05000000000000000000" pitchFamily="2" charset="2"/>
              <a:buChar char="Ø"/>
              <a:defRPr/>
            </a:pPr>
            <a:r>
              <a:rPr lang="en-US" sz="2400" dirty="0" smtClean="0"/>
              <a:t>Globin gene defects (</a:t>
            </a:r>
            <a:r>
              <a:rPr lang="en-US" sz="2400" dirty="0" err="1" smtClean="0"/>
              <a:t>thalassemias</a:t>
            </a:r>
            <a:r>
              <a:rPr lang="en-US" sz="2400" dirty="0" smtClean="0"/>
              <a:t>)</a:t>
            </a:r>
            <a:endParaRPr lang="en-US" sz="2400" dirty="0"/>
          </a:p>
          <a:p>
            <a:pPr marL="417332" lvl="1" indent="0">
              <a:buNone/>
              <a:defRPr/>
            </a:pPr>
            <a:r>
              <a:rPr lang="en-US" sz="2000" dirty="0"/>
              <a:t>Defects in </a:t>
            </a:r>
            <a:r>
              <a:rPr lang="en-US" sz="2000" dirty="0" err="1"/>
              <a:t>heme</a:t>
            </a:r>
            <a:r>
              <a:rPr lang="en-US" sz="2000" dirty="0"/>
              <a:t> synthetic pathway (</a:t>
            </a:r>
            <a:r>
              <a:rPr lang="en-US" sz="2000" dirty="0" err="1"/>
              <a:t>sideroblastic</a:t>
            </a:r>
            <a:r>
              <a:rPr lang="en-US" sz="2000" dirty="0"/>
              <a:t> </a:t>
            </a:r>
            <a:r>
              <a:rPr lang="en-US" sz="2000" dirty="0" err="1"/>
              <a:t>anemias</a:t>
            </a:r>
            <a:r>
              <a:rPr lang="en-US" sz="2000" dirty="0"/>
              <a:t>)</a:t>
            </a:r>
          </a:p>
          <a:p>
            <a:pPr lvl="2">
              <a:defRPr/>
            </a:pPr>
            <a:r>
              <a:rPr lang="en-US" sz="2000" dirty="0" smtClean="0"/>
              <a:t>Heavy metal poisoning</a:t>
            </a:r>
          </a:p>
          <a:p>
            <a:pPr lvl="2">
              <a:defRPr/>
            </a:pPr>
            <a:r>
              <a:rPr lang="en-US" sz="2000" dirty="0" smtClean="0"/>
              <a:t>Myelodysplasia (more commonly macrocytic)</a:t>
            </a:r>
          </a:p>
          <a:p>
            <a:pPr lvl="2">
              <a:defRPr/>
            </a:pPr>
            <a:r>
              <a:rPr lang="en-US" sz="2000" dirty="0" smtClean="0"/>
              <a:t>Inherited conditions (rare)</a:t>
            </a:r>
          </a:p>
        </p:txBody>
      </p:sp>
      <p:grpSp>
        <p:nvGrpSpPr>
          <p:cNvPr id="12" name="Group 11"/>
          <p:cNvGrpSpPr>
            <a:grpSpLocks/>
          </p:cNvGrpSpPr>
          <p:nvPr/>
        </p:nvGrpSpPr>
        <p:grpSpPr bwMode="auto">
          <a:xfrm>
            <a:off x="6668676" y="4207202"/>
            <a:ext cx="2096170" cy="1918961"/>
            <a:chOff x="3209131" y="4564856"/>
            <a:chExt cx="2378927" cy="1999785"/>
          </a:xfrm>
        </p:grpSpPr>
        <p:pic>
          <p:nvPicPr>
            <p:cNvPr id="50181" name="Picture 5" descr="D:\HTML\images\X_031.jpg"/>
            <p:cNvPicPr>
              <a:picLocks noChangeAspect="1" noChangeArrowheads="1"/>
            </p:cNvPicPr>
            <p:nvPr/>
          </p:nvPicPr>
          <p:blipFill>
            <a:blip r:embed="rId3">
              <a:extLst>
                <a:ext uri="{28A0092B-C50C-407E-A947-70E740481C1C}">
                  <a14:useLocalDpi xmlns:a14="http://schemas.microsoft.com/office/drawing/2010/main" val="0"/>
                </a:ext>
              </a:extLst>
            </a:blip>
            <a:srcRect l="19991" t="25105" r="14285" b="38380"/>
            <a:stretch>
              <a:fillRect/>
            </a:stretch>
          </p:blipFill>
          <p:spPr bwMode="auto">
            <a:xfrm>
              <a:off x="3209131" y="4564856"/>
              <a:ext cx="2378927" cy="19997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0182" name="Straight Arrow Connector 5"/>
            <p:cNvCxnSpPr>
              <a:cxnSpLocks noChangeShapeType="1"/>
            </p:cNvCxnSpPr>
            <p:nvPr/>
          </p:nvCxnSpPr>
          <p:spPr bwMode="auto">
            <a:xfrm flipH="1">
              <a:off x="3894931" y="4793456"/>
              <a:ext cx="381000" cy="152400"/>
            </a:xfrm>
            <a:prstGeom prst="straightConnector1">
              <a:avLst/>
            </a:prstGeom>
            <a:noFill/>
            <a:ln w="50800" algn="ctr">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0183" name="Straight Arrow Connector 7"/>
            <p:cNvCxnSpPr>
              <a:cxnSpLocks noChangeShapeType="1"/>
            </p:cNvCxnSpPr>
            <p:nvPr/>
          </p:nvCxnSpPr>
          <p:spPr bwMode="auto">
            <a:xfrm flipH="1">
              <a:off x="3799681" y="5860256"/>
              <a:ext cx="190500" cy="304800"/>
            </a:xfrm>
            <a:prstGeom prst="straightConnector1">
              <a:avLst/>
            </a:prstGeom>
            <a:noFill/>
            <a:ln w="50800" algn="ctr">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0184" name="Straight Arrow Connector 8"/>
            <p:cNvCxnSpPr>
              <a:cxnSpLocks noChangeShapeType="1"/>
            </p:cNvCxnSpPr>
            <p:nvPr/>
          </p:nvCxnSpPr>
          <p:spPr bwMode="auto">
            <a:xfrm>
              <a:off x="4504531" y="5098256"/>
              <a:ext cx="381000" cy="76200"/>
            </a:xfrm>
            <a:prstGeom prst="straightConnector1">
              <a:avLst/>
            </a:prstGeom>
            <a:noFill/>
            <a:ln w="50800" algn="ctr">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832467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a:xfrm>
            <a:off x="0" y="172348"/>
            <a:ext cx="8935641" cy="858963"/>
          </a:xfrm>
        </p:spPr>
        <p:txBody>
          <a:bodyPr>
            <a:normAutofit/>
          </a:bodyPr>
          <a:lstStyle/>
          <a:p>
            <a:pPr>
              <a:defRPr/>
            </a:pPr>
            <a:r>
              <a:rPr lang="en-US" sz="3200" dirty="0" smtClean="0"/>
              <a:t>Differential diagnosis of microcytic anemia</a:t>
            </a:r>
          </a:p>
        </p:txBody>
      </p:sp>
      <p:graphicFrame>
        <p:nvGraphicFramePr>
          <p:cNvPr id="355499" name="Group 171"/>
          <p:cNvGraphicFramePr>
            <a:graphicFrameLocks noGrp="1"/>
          </p:cNvGraphicFramePr>
          <p:nvPr>
            <p:ph idx="1"/>
            <p:extLst>
              <p:ext uri="{D42A27DB-BD31-4B8C-83A1-F6EECF244321}">
                <p14:modId xmlns:p14="http://schemas.microsoft.com/office/powerpoint/2010/main" val="738851681"/>
              </p:ext>
            </p:extLst>
          </p:nvPr>
        </p:nvGraphicFramePr>
        <p:xfrm>
          <a:off x="1112409" y="1125095"/>
          <a:ext cx="6710821" cy="4916197"/>
        </p:xfrm>
        <a:graphic>
          <a:graphicData uri="http://schemas.openxmlformats.org/drawingml/2006/table">
            <a:tbl>
              <a:tblPr/>
              <a:tblGrid>
                <a:gridCol w="1786383">
                  <a:extLst>
                    <a:ext uri="{9D8B030D-6E8A-4147-A177-3AD203B41FA5}">
                      <a16:colId xmlns:a16="http://schemas.microsoft.com/office/drawing/2014/main" val="20000"/>
                    </a:ext>
                  </a:extLst>
                </a:gridCol>
                <a:gridCol w="1569726">
                  <a:extLst>
                    <a:ext uri="{9D8B030D-6E8A-4147-A177-3AD203B41FA5}">
                      <a16:colId xmlns:a16="http://schemas.microsoft.com/office/drawing/2014/main" val="20001"/>
                    </a:ext>
                  </a:extLst>
                </a:gridCol>
                <a:gridCol w="1678055">
                  <a:extLst>
                    <a:ext uri="{9D8B030D-6E8A-4147-A177-3AD203B41FA5}">
                      <a16:colId xmlns:a16="http://schemas.microsoft.com/office/drawing/2014/main" val="20002"/>
                    </a:ext>
                  </a:extLst>
                </a:gridCol>
                <a:gridCol w="1676657">
                  <a:extLst>
                    <a:ext uri="{9D8B030D-6E8A-4147-A177-3AD203B41FA5}">
                      <a16:colId xmlns:a16="http://schemas.microsoft.com/office/drawing/2014/main" val="20003"/>
                    </a:ext>
                  </a:extLst>
                </a:gridCol>
              </a:tblGrid>
              <a:tr h="68595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700" b="1" i="0" u="none" strike="noStrike" cap="none" normalizeH="0" baseline="0" dirty="0" smtClean="0">
                        <a:ln>
                          <a:noFill/>
                        </a:ln>
                        <a:solidFill>
                          <a:schemeClr val="tx1"/>
                        </a:solidFill>
                        <a:effectLst/>
                        <a:latin typeface="Arial" charset="0"/>
                      </a:endParaRP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chemeClr val="accent1"/>
                          </a:solidFill>
                          <a:effectLst/>
                          <a:latin typeface="Arial" charset="0"/>
                        </a:rPr>
                        <a:t>Iron deficiency</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chemeClr val="accent1"/>
                          </a:solidFill>
                          <a:effectLst/>
                          <a:latin typeface="Arial" charset="0"/>
                        </a:rPr>
                        <a:t>Thalassemia trait</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chemeClr val="accent1"/>
                          </a:solidFill>
                          <a:effectLst/>
                          <a:latin typeface="Arial" charset="0"/>
                        </a:rPr>
                        <a:t>Inflammation</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0"/>
                  </a:ext>
                </a:extLst>
              </a:tr>
              <a:tr h="13933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MCV</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500" b="1" i="0" u="none" strike="noStrike" cap="none" normalizeH="0" baseline="0" dirty="0" smtClean="0">
                          <a:ln>
                            <a:noFill/>
                          </a:ln>
                          <a:solidFill>
                            <a:srgbClr val="FFFF00"/>
                          </a:solidFill>
                          <a:effectLst/>
                          <a:latin typeface="Arial" charset="0"/>
                        </a:rPr>
                        <a:t>Low in proportion to anemia (may be </a:t>
                      </a:r>
                      <a:r>
                        <a:rPr kumimoji="0" lang="en-US" sz="1500" b="1" i="0" u="none" strike="noStrike" cap="none" normalizeH="0" baseline="0" dirty="0" err="1" smtClean="0">
                          <a:ln>
                            <a:noFill/>
                          </a:ln>
                          <a:solidFill>
                            <a:srgbClr val="FFFF00"/>
                          </a:solidFill>
                          <a:effectLst/>
                          <a:latin typeface="Arial" charset="0"/>
                        </a:rPr>
                        <a:t>nl</a:t>
                      </a:r>
                      <a:r>
                        <a:rPr kumimoji="0" lang="en-US" sz="1500" b="1" i="0" u="none" strike="noStrike" cap="none" normalizeH="0" baseline="0" dirty="0" smtClean="0">
                          <a:ln>
                            <a:noFill/>
                          </a:ln>
                          <a:solidFill>
                            <a:srgbClr val="FFFF00"/>
                          </a:solidFill>
                          <a:effectLst/>
                          <a:latin typeface="Arial" charset="0"/>
                        </a:rPr>
                        <a:t> in early stage)</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Low even in absence of anemia</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Normal or slightly low</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51286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Serum iron</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Low</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smtClean="0">
                          <a:ln>
                            <a:noFill/>
                          </a:ln>
                          <a:solidFill>
                            <a:srgbClr val="FFFF00"/>
                          </a:solidFill>
                          <a:effectLst/>
                          <a:latin typeface="Arial" charset="0"/>
                        </a:rPr>
                        <a:t>Normal</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smtClean="0">
                          <a:ln>
                            <a:noFill/>
                          </a:ln>
                          <a:solidFill>
                            <a:srgbClr val="FFFF00"/>
                          </a:solidFill>
                          <a:effectLst/>
                          <a:latin typeface="Arial" charset="0"/>
                        </a:rPr>
                        <a:t>Low</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510026">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smtClean="0">
                          <a:ln>
                            <a:noFill/>
                          </a:ln>
                          <a:solidFill>
                            <a:srgbClr val="FFFF00"/>
                          </a:solidFill>
                          <a:effectLst/>
                          <a:latin typeface="Arial" charset="0"/>
                        </a:rPr>
                        <a:t>TIBC</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High</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Normal</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smtClean="0">
                          <a:ln>
                            <a:noFill/>
                          </a:ln>
                          <a:solidFill>
                            <a:srgbClr val="FFFF00"/>
                          </a:solidFill>
                          <a:effectLst/>
                          <a:latin typeface="Arial" charset="0"/>
                        </a:rPr>
                        <a:t>Normal or low</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r h="68595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smtClean="0">
                          <a:ln>
                            <a:noFill/>
                          </a:ln>
                          <a:solidFill>
                            <a:srgbClr val="FFFF00"/>
                          </a:solidFill>
                          <a:effectLst/>
                          <a:latin typeface="Arial" charset="0"/>
                        </a:rPr>
                        <a:t>Serum ferritin</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Low</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Normal</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Normal or high</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48587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Marrow iron</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smtClean="0">
                          <a:ln>
                            <a:noFill/>
                          </a:ln>
                          <a:solidFill>
                            <a:srgbClr val="FFFF00"/>
                          </a:solidFill>
                          <a:effectLst/>
                          <a:latin typeface="Arial" charset="0"/>
                        </a:rPr>
                        <a:t>Absent</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Present</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700" b="1" i="0" u="none" strike="noStrike" cap="none" normalizeH="0" baseline="0" dirty="0" smtClean="0">
                          <a:ln>
                            <a:noFill/>
                          </a:ln>
                          <a:solidFill>
                            <a:srgbClr val="FFFF00"/>
                          </a:solidFill>
                          <a:effectLst/>
                          <a:latin typeface="Arial" charset="0"/>
                        </a:rPr>
                        <a:t>Present</a:t>
                      </a: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5"/>
                  </a:ext>
                </a:extLst>
              </a:tr>
              <a:tr h="6421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700" b="1" i="0" u="none" strike="noStrike" cap="none" normalizeH="0" baseline="0" dirty="0" smtClean="0">
                        <a:ln>
                          <a:noFill/>
                        </a:ln>
                        <a:solidFill>
                          <a:schemeClr val="tx1"/>
                        </a:solidFill>
                        <a:effectLst/>
                        <a:latin typeface="Arial" charset="0"/>
                      </a:endParaRP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700" b="1" i="0" u="none" strike="noStrike" cap="none" normalizeH="0" baseline="0" dirty="0" smtClean="0">
                        <a:ln>
                          <a:noFill/>
                        </a:ln>
                        <a:solidFill>
                          <a:schemeClr val="tx1"/>
                        </a:solidFill>
                        <a:effectLst/>
                        <a:latin typeface="Arial" charset="0"/>
                      </a:endParaRP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l-GR" sz="1700" b="1" i="0" u="none" strike="noStrike" cap="none" normalizeH="0" baseline="-25000" dirty="0" smtClean="0">
                        <a:ln>
                          <a:noFill/>
                        </a:ln>
                        <a:solidFill>
                          <a:schemeClr val="tx1"/>
                        </a:solidFill>
                        <a:effectLst/>
                        <a:latin typeface="Arial" charset="0"/>
                        <a:cs typeface="Arial" charset="0"/>
                      </a:endParaRP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700" b="1" i="0" u="none" strike="noStrike" cap="none" normalizeH="0" baseline="0" dirty="0" smtClean="0">
                        <a:ln>
                          <a:noFill/>
                        </a:ln>
                        <a:solidFill>
                          <a:schemeClr val="tx1"/>
                        </a:solidFill>
                        <a:effectLst/>
                        <a:latin typeface="Arial" charset="0"/>
                      </a:endParaRPr>
                    </a:p>
                  </a:txBody>
                  <a:tcPr marL="80547" marR="80547" marT="43858" marB="4385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3541630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1696"/>
            <a:ext cx="8229600" cy="516143"/>
          </a:xfrm>
        </p:spPr>
        <p:txBody>
          <a:bodyPr>
            <a:normAutofit fontScale="90000"/>
          </a:bodyPr>
          <a:lstStyle/>
          <a:p>
            <a:r>
              <a:rPr lang="en-US" dirty="0" smtClean="0"/>
              <a:t>Iron Overload</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623" y="871151"/>
            <a:ext cx="8442755" cy="5628503"/>
          </a:xfrm>
          <a:prstGeom prst="rect">
            <a:avLst/>
          </a:prstGeom>
        </p:spPr>
      </p:pic>
    </p:spTree>
    <p:extLst>
      <p:ext uri="{BB962C8B-B14F-4D97-AF65-F5344CB8AC3E}">
        <p14:creationId xmlns:p14="http://schemas.microsoft.com/office/powerpoint/2010/main" val="2133117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IRON OVERLOAD</a:t>
            </a:r>
          </a:p>
        </p:txBody>
      </p:sp>
      <p:sp>
        <p:nvSpPr>
          <p:cNvPr id="52227" name="Rectangle 3"/>
          <p:cNvSpPr>
            <a:spLocks noGrp="1" noChangeArrowheads="1"/>
          </p:cNvSpPr>
          <p:nvPr>
            <p:ph type="body" idx="1"/>
          </p:nvPr>
        </p:nvSpPr>
        <p:spPr>
          <a:xfrm>
            <a:off x="556555" y="1419909"/>
            <a:ext cx="8036484" cy="4887105"/>
          </a:xfrm>
        </p:spPr>
        <p:txBody>
          <a:bodyPr>
            <a:normAutofit fontScale="92500"/>
          </a:bodyPr>
          <a:lstStyle/>
          <a:p>
            <a:pPr marL="514350" indent="-514350">
              <a:spcAft>
                <a:spcPts val="0"/>
              </a:spcAft>
              <a:buFont typeface="+mj-lt"/>
              <a:buAutoNum type="arabicPeriod"/>
            </a:pPr>
            <a:r>
              <a:rPr lang="en-US" altLang="en-US" sz="2600" dirty="0"/>
              <a:t>Hereditary hemochromatosis</a:t>
            </a:r>
          </a:p>
          <a:p>
            <a:pPr lvl="1">
              <a:spcAft>
                <a:spcPts val="0"/>
              </a:spcAft>
            </a:pPr>
            <a:r>
              <a:rPr lang="en-US" altLang="en-US" sz="2200" dirty="0"/>
              <a:t>Autosomal recessive, HFE gene; genotype common but low penetrance</a:t>
            </a:r>
          </a:p>
          <a:p>
            <a:pPr marL="514350" indent="-514350">
              <a:spcAft>
                <a:spcPts val="0"/>
              </a:spcAft>
              <a:buFont typeface="+mj-lt"/>
              <a:buAutoNum type="arabicPeriod"/>
            </a:pPr>
            <a:r>
              <a:rPr lang="en-US" altLang="en-US" sz="2600" dirty="0"/>
              <a:t>Other inherited disorders</a:t>
            </a:r>
          </a:p>
          <a:p>
            <a:pPr lvl="1">
              <a:spcAft>
                <a:spcPts val="0"/>
              </a:spcAft>
            </a:pPr>
            <a:r>
              <a:rPr lang="en-US" altLang="en-US" sz="2200" dirty="0"/>
              <a:t>Mutations in other genes that regulate iron metabolism</a:t>
            </a:r>
          </a:p>
          <a:p>
            <a:pPr marL="514350" indent="-514350">
              <a:spcAft>
                <a:spcPts val="0"/>
              </a:spcAft>
              <a:buFont typeface="+mj-lt"/>
              <a:buAutoNum type="arabicPeriod"/>
            </a:pPr>
            <a:r>
              <a:rPr lang="en-US" altLang="en-US" sz="2600" dirty="0" smtClean="0"/>
              <a:t>Chronic </a:t>
            </a:r>
            <a:r>
              <a:rPr lang="en-US" altLang="en-US" sz="2600" dirty="0"/>
              <a:t>ineffective </a:t>
            </a:r>
            <a:r>
              <a:rPr lang="en-US" altLang="en-US" sz="2600" dirty="0" smtClean="0"/>
              <a:t>erythropoiesis (</a:t>
            </a:r>
            <a:r>
              <a:rPr lang="en-US" altLang="en-US" sz="2600" dirty="0" err="1" smtClean="0"/>
              <a:t>decr</a:t>
            </a:r>
            <a:r>
              <a:rPr lang="en-US" altLang="en-US" sz="2600" dirty="0" smtClean="0"/>
              <a:t> </a:t>
            </a:r>
            <a:r>
              <a:rPr lang="en-US" altLang="en-US" sz="2600" dirty="0" err="1" smtClean="0"/>
              <a:t>hepcidin</a:t>
            </a:r>
            <a:r>
              <a:rPr lang="en-US" altLang="en-US" sz="2600" dirty="0" smtClean="0"/>
              <a:t>)</a:t>
            </a:r>
          </a:p>
          <a:p>
            <a:pPr lvl="1">
              <a:spcAft>
                <a:spcPts val="0"/>
              </a:spcAft>
            </a:pPr>
            <a:r>
              <a:rPr lang="en-US" altLang="en-US" sz="2200" dirty="0" smtClean="0"/>
              <a:t>Thalassemia</a:t>
            </a:r>
          </a:p>
          <a:p>
            <a:pPr marL="514350" indent="-514350">
              <a:spcAft>
                <a:spcPts val="0"/>
              </a:spcAft>
              <a:buFont typeface="+mj-lt"/>
              <a:buAutoNum type="arabicPeriod"/>
            </a:pPr>
            <a:r>
              <a:rPr lang="en-US" altLang="en-US" sz="2600" dirty="0" smtClean="0"/>
              <a:t>Repeated </a:t>
            </a:r>
            <a:r>
              <a:rPr lang="en-US" altLang="en-US" sz="2600" dirty="0"/>
              <a:t>transfusion</a:t>
            </a:r>
          </a:p>
          <a:p>
            <a:pPr lvl="1">
              <a:spcAft>
                <a:spcPts val="0"/>
              </a:spcAft>
            </a:pPr>
            <a:r>
              <a:rPr lang="en-US" altLang="en-US" sz="2200" dirty="0"/>
              <a:t>Toxicity after about 100 </a:t>
            </a:r>
            <a:r>
              <a:rPr lang="en-US" altLang="en-US" sz="2200" dirty="0" smtClean="0"/>
              <a:t>Units</a:t>
            </a:r>
          </a:p>
          <a:p>
            <a:pPr marL="457200" indent="-457200">
              <a:spcAft>
                <a:spcPts val="0"/>
              </a:spcAft>
              <a:buFont typeface="+mj-lt"/>
              <a:buAutoNum type="arabicPeriod"/>
            </a:pPr>
            <a:r>
              <a:rPr lang="en-US" altLang="en-US" sz="2600" dirty="0" smtClean="0"/>
              <a:t>Dietary</a:t>
            </a:r>
          </a:p>
          <a:p>
            <a:pPr lvl="1">
              <a:spcAft>
                <a:spcPts val="0"/>
              </a:spcAft>
            </a:pPr>
            <a:r>
              <a:rPr lang="en-US" altLang="en-US" sz="2200" dirty="0" smtClean="0"/>
              <a:t>15%+ incidence in sub-Saharan Africa due to high iron content in traditional beer; additional genetic factors may be involved</a:t>
            </a:r>
          </a:p>
          <a:p>
            <a:pPr>
              <a:spcAft>
                <a:spcPts val="0"/>
              </a:spcAft>
            </a:pPr>
            <a:endParaRPr lang="en-US" altLang="en-US" sz="2000" dirty="0"/>
          </a:p>
        </p:txBody>
      </p:sp>
    </p:spTree>
    <p:extLst>
      <p:ext uri="{BB962C8B-B14F-4D97-AF65-F5344CB8AC3E}">
        <p14:creationId xmlns:p14="http://schemas.microsoft.com/office/powerpoint/2010/main" val="2059376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1529" y="150998"/>
            <a:ext cx="8367535" cy="872817"/>
          </a:xfrm>
        </p:spPr>
        <p:txBody>
          <a:bodyPr>
            <a:normAutofit/>
          </a:bodyPr>
          <a:lstStyle/>
          <a:p>
            <a:pPr>
              <a:defRPr/>
            </a:pPr>
            <a:r>
              <a:rPr lang="en-US" sz="2400" dirty="0"/>
              <a:t>HFE mutations disrupt signaling that normally increases </a:t>
            </a:r>
            <a:r>
              <a:rPr lang="en-US" sz="2400" dirty="0" err="1"/>
              <a:t>hepcidin</a:t>
            </a:r>
            <a:r>
              <a:rPr lang="en-US" sz="2400" dirty="0"/>
              <a:t> production in response to increased iron levels</a:t>
            </a:r>
          </a:p>
        </p:txBody>
      </p:sp>
      <p:grpSp>
        <p:nvGrpSpPr>
          <p:cNvPr id="3" name="Group 2"/>
          <p:cNvGrpSpPr/>
          <p:nvPr/>
        </p:nvGrpSpPr>
        <p:grpSpPr>
          <a:xfrm>
            <a:off x="654975" y="1130971"/>
            <a:ext cx="7320641" cy="4953650"/>
            <a:chOff x="117363" y="1623341"/>
            <a:chExt cx="7320641" cy="4953650"/>
          </a:xfrm>
        </p:grpSpPr>
        <p:pic>
          <p:nvPicPr>
            <p:cNvPr id="532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363" y="1623341"/>
              <a:ext cx="7320641" cy="4953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3252" name="Rectangle 2"/>
            <p:cNvSpPr>
              <a:spLocks noChangeArrowheads="1"/>
            </p:cNvSpPr>
            <p:nvPr/>
          </p:nvSpPr>
          <p:spPr bwMode="auto">
            <a:xfrm>
              <a:off x="2135113" y="2039276"/>
              <a:ext cx="1772282" cy="3763627"/>
            </a:xfrm>
            <a:prstGeom prst="rect">
              <a:avLst/>
            </a:prstGeom>
            <a:noFill/>
            <a:ln w="38100" algn="ctr">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a:solidFill>
                  <a:schemeClr val="tx1"/>
                </a:solidFill>
                <a:latin typeface="Times New Roman" pitchFamily="18" charset="0"/>
              </a:endParaRPr>
            </a:p>
          </p:txBody>
        </p:sp>
        <p:sp>
          <p:nvSpPr>
            <p:cNvPr id="4" name="TextBox 3"/>
            <p:cNvSpPr txBox="1"/>
            <p:nvPr/>
          </p:nvSpPr>
          <p:spPr>
            <a:xfrm>
              <a:off x="131529" y="5479009"/>
              <a:ext cx="1579205" cy="361280"/>
            </a:xfrm>
            <a:prstGeom prst="rect">
              <a:avLst/>
            </a:prstGeom>
            <a:noFill/>
          </p:spPr>
          <p:txBody>
            <a:bodyPr wrap="none" lIns="83466" tIns="41733" rIns="83466" bIns="41733">
              <a:spAutoFit/>
            </a:bodyPr>
            <a:lstStyle/>
            <a:p>
              <a:pPr>
                <a:defRPr/>
              </a:pPr>
              <a:r>
                <a:rPr lang="en-US" dirty="0" err="1">
                  <a:solidFill>
                    <a:srgbClr val="FF0000"/>
                  </a:solidFill>
                  <a:latin typeface="+mj-lt"/>
                </a:rPr>
                <a:t>Hepcidin</a:t>
              </a:r>
              <a:r>
                <a:rPr lang="en-US" dirty="0">
                  <a:solidFill>
                    <a:srgbClr val="FF0000"/>
                  </a:solidFill>
                  <a:latin typeface="+mj-lt"/>
                </a:rPr>
                <a:t> gene</a:t>
              </a:r>
            </a:p>
          </p:txBody>
        </p:sp>
        <p:cxnSp>
          <p:nvCxnSpPr>
            <p:cNvPr id="53254" name="Straight Arrow Connector 5"/>
            <p:cNvCxnSpPr>
              <a:cxnSpLocks noChangeShapeType="1"/>
            </p:cNvCxnSpPr>
            <p:nvPr/>
          </p:nvCxnSpPr>
          <p:spPr bwMode="auto">
            <a:xfrm>
              <a:off x="1292080" y="5802904"/>
              <a:ext cx="619963" cy="520529"/>
            </a:xfrm>
            <a:prstGeom prst="straightConnector1">
              <a:avLst/>
            </a:prstGeom>
            <a:noFill/>
            <a:ln w="38100" algn="ctr">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8" name="TextBox 7"/>
          <p:cNvSpPr txBox="1"/>
          <p:nvPr/>
        </p:nvSpPr>
        <p:spPr>
          <a:xfrm>
            <a:off x="6987700" y="6323433"/>
            <a:ext cx="1379835" cy="253558"/>
          </a:xfrm>
          <a:prstGeom prst="rect">
            <a:avLst/>
          </a:prstGeom>
          <a:noFill/>
        </p:spPr>
        <p:txBody>
          <a:bodyPr wrap="none" lIns="83466" tIns="41733" rIns="83466" bIns="41733">
            <a:spAutoFit/>
          </a:bodyPr>
          <a:lstStyle/>
          <a:p>
            <a:pPr>
              <a:defRPr/>
            </a:pPr>
            <a:r>
              <a:rPr lang="en-US" sz="1100" i="1" dirty="0">
                <a:latin typeface="+mj-lt"/>
              </a:rPr>
              <a:t>NEJM 2012;366:360</a:t>
            </a:r>
          </a:p>
        </p:txBody>
      </p:sp>
    </p:spTree>
    <p:extLst>
      <p:ext uri="{BB962C8B-B14F-4D97-AF65-F5344CB8AC3E}">
        <p14:creationId xmlns:p14="http://schemas.microsoft.com/office/powerpoint/2010/main" val="86566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pPr>
              <a:defRPr/>
            </a:pPr>
            <a:r>
              <a:rPr lang="en-US" dirty="0" smtClean="0">
                <a:effectLst>
                  <a:outerShdw blurRad="38100" dist="38100" dir="2700000" algn="tl">
                    <a:srgbClr val="000000"/>
                  </a:outerShdw>
                </a:effectLst>
              </a:rPr>
              <a:t>Diagnosis of iron overload</a:t>
            </a:r>
          </a:p>
        </p:txBody>
      </p:sp>
      <p:sp>
        <p:nvSpPr>
          <p:cNvPr id="54275" name="Rectangle 3"/>
          <p:cNvSpPr>
            <a:spLocks noGrp="1" noChangeArrowheads="1"/>
          </p:cNvSpPr>
          <p:nvPr>
            <p:ph type="body" idx="1"/>
          </p:nvPr>
        </p:nvSpPr>
        <p:spPr>
          <a:xfrm>
            <a:off x="457200" y="1787281"/>
            <a:ext cx="8229600" cy="3066073"/>
          </a:xfrm>
        </p:spPr>
        <p:txBody>
          <a:bodyPr>
            <a:normAutofit/>
          </a:bodyPr>
          <a:lstStyle/>
          <a:p>
            <a:pPr marL="457200" indent="-457200">
              <a:buFont typeface="Arial" panose="020B0604020202020204" pitchFamily="34" charset="0"/>
              <a:buChar char="•"/>
            </a:pPr>
            <a:r>
              <a:rPr lang="en-US" altLang="en-US" sz="2800" dirty="0" smtClean="0"/>
              <a:t>Increased serum iron and high transferrin saturation (often &gt;90% in hemochromatosis)</a:t>
            </a:r>
          </a:p>
          <a:p>
            <a:pPr marL="457200" indent="-457200">
              <a:buFont typeface="Arial" panose="020B0604020202020204" pitchFamily="34" charset="0"/>
              <a:buChar char="•"/>
            </a:pPr>
            <a:r>
              <a:rPr lang="en-US" altLang="en-US" sz="2800" dirty="0" smtClean="0"/>
              <a:t>Very high serum ferritin (over 1000 in symptomatic patients)</a:t>
            </a:r>
          </a:p>
          <a:p>
            <a:pPr marL="457200" indent="-457200">
              <a:buFont typeface="Arial" panose="020B0604020202020204" pitchFamily="34" charset="0"/>
              <a:buChar char="•"/>
            </a:pPr>
            <a:r>
              <a:rPr lang="en-US" altLang="en-US" sz="2800" dirty="0" smtClean="0"/>
              <a:t>Increased liver iron (liver biopsy or MRI)</a:t>
            </a:r>
          </a:p>
          <a:p>
            <a:pPr marL="457200" indent="-457200">
              <a:buFont typeface="Arial" panose="020B0604020202020204" pitchFamily="34" charset="0"/>
              <a:buChar char="•"/>
            </a:pPr>
            <a:r>
              <a:rPr lang="en-US" altLang="en-US" sz="2800" dirty="0" smtClean="0"/>
              <a:t>DNA test available for hereditary HC</a:t>
            </a:r>
          </a:p>
        </p:txBody>
      </p:sp>
    </p:spTree>
    <p:extLst>
      <p:ext uri="{BB962C8B-B14F-4D97-AF65-F5344CB8AC3E}">
        <p14:creationId xmlns:p14="http://schemas.microsoft.com/office/powerpoint/2010/main" val="759455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457199" y="650094"/>
            <a:ext cx="8229600" cy="730250"/>
          </a:xfrm>
        </p:spPr>
        <p:txBody>
          <a:bodyPr>
            <a:normAutofit/>
          </a:bodyPr>
          <a:lstStyle/>
          <a:p>
            <a:pPr>
              <a:defRPr/>
            </a:pPr>
            <a:r>
              <a:rPr lang="en-US" dirty="0" smtClean="0">
                <a:effectLst>
                  <a:outerShdw blurRad="38100" dist="38100" dir="2700000" algn="tl">
                    <a:srgbClr val="000000"/>
                  </a:outerShdw>
                </a:effectLst>
              </a:rPr>
              <a:t>Complications of iron overload</a:t>
            </a:r>
            <a:endParaRPr lang="en-US" i="1" dirty="0" smtClean="0">
              <a:solidFill>
                <a:srgbClr val="66FFFF"/>
              </a:solidFill>
              <a:effectLst>
                <a:outerShdw blurRad="38100" dist="38100" dir="2700000" algn="tl">
                  <a:srgbClr val="000000"/>
                </a:outerShdw>
              </a:effectLst>
            </a:endParaRPr>
          </a:p>
        </p:txBody>
      </p:sp>
      <p:sp>
        <p:nvSpPr>
          <p:cNvPr id="274435" name="Rectangle 3"/>
          <p:cNvSpPr>
            <a:spLocks noGrp="1" noChangeArrowheads="1"/>
          </p:cNvSpPr>
          <p:nvPr>
            <p:ph type="body" idx="1"/>
          </p:nvPr>
        </p:nvSpPr>
        <p:spPr>
          <a:xfrm>
            <a:off x="550984" y="1732573"/>
            <a:ext cx="8042031" cy="4557713"/>
          </a:xfrm>
        </p:spPr>
        <p:txBody>
          <a:bodyPr/>
          <a:lstStyle/>
          <a:p>
            <a:pPr marL="342900" indent="-342900">
              <a:buFont typeface="Arial" panose="020B0604020202020204" pitchFamily="34" charset="0"/>
              <a:buChar char="•"/>
            </a:pPr>
            <a:r>
              <a:rPr lang="en-US" altLang="en-US" dirty="0" smtClean="0"/>
              <a:t>Cirrhosis, hepatocellular carcinoma</a:t>
            </a:r>
          </a:p>
          <a:p>
            <a:pPr marL="342900" indent="-342900">
              <a:buFont typeface="Arial" panose="020B0604020202020204" pitchFamily="34" charset="0"/>
              <a:buChar char="•"/>
            </a:pPr>
            <a:r>
              <a:rPr lang="en-US" altLang="en-US" dirty="0" smtClean="0"/>
              <a:t>Endocrine failure (diabetes, hypogonadism)</a:t>
            </a:r>
          </a:p>
          <a:p>
            <a:pPr marL="342900" indent="-342900">
              <a:buFont typeface="Arial" panose="020B0604020202020204" pitchFamily="34" charset="0"/>
              <a:buChar char="•"/>
            </a:pPr>
            <a:r>
              <a:rPr lang="en-US" altLang="en-US" dirty="0" err="1" smtClean="0"/>
              <a:t>Arthropathy</a:t>
            </a:r>
            <a:endParaRPr lang="en-US" altLang="en-US" dirty="0" smtClean="0"/>
          </a:p>
          <a:p>
            <a:pPr marL="342900" indent="-342900">
              <a:buFont typeface="Arial" panose="020B0604020202020204" pitchFamily="34" charset="0"/>
              <a:buChar char="•"/>
            </a:pPr>
            <a:r>
              <a:rPr lang="en-US" altLang="en-US" dirty="0" smtClean="0"/>
              <a:t>Darkening (“bronzing”) of skin</a:t>
            </a:r>
          </a:p>
          <a:p>
            <a:pPr marL="342900" indent="-342900">
              <a:buFont typeface="Arial" panose="020B0604020202020204" pitchFamily="34" charset="0"/>
              <a:buChar char="•"/>
            </a:pPr>
            <a:r>
              <a:rPr lang="en-US" altLang="en-US" dirty="0" smtClean="0"/>
              <a:t>Cardiomyopathy, heart failure</a:t>
            </a:r>
          </a:p>
          <a:p>
            <a:pPr marL="342900" indent="-342900">
              <a:buFont typeface="Arial" panose="020B0604020202020204" pitchFamily="34" charset="0"/>
              <a:buChar char="•"/>
            </a:pPr>
            <a:endParaRPr lang="en-US" altLang="en-US" dirty="0" smtClean="0"/>
          </a:p>
          <a:p>
            <a:pPr marL="342900" indent="-342900">
              <a:buFont typeface="Wingdings" panose="05000000000000000000" pitchFamily="2" charset="2"/>
              <a:buChar char="Ø"/>
            </a:pPr>
            <a:r>
              <a:rPr lang="en-US" altLang="en-US" dirty="0" smtClean="0"/>
              <a:t>Treatment of hereditary HC by phlebotomy prevents these problems and can reverse early tissue damage</a:t>
            </a:r>
          </a:p>
        </p:txBody>
      </p:sp>
    </p:spTree>
    <p:extLst>
      <p:ext uri="{BB962C8B-B14F-4D97-AF65-F5344CB8AC3E}">
        <p14:creationId xmlns:p14="http://schemas.microsoft.com/office/powerpoint/2010/main" val="3699508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855" t="1254" r="-855" b="14188"/>
          <a:stretch/>
        </p:blipFill>
        <p:spPr>
          <a:xfrm>
            <a:off x="0" y="1058984"/>
            <a:ext cx="9144000" cy="5799016"/>
          </a:xfrm>
          <a:prstGeom prst="rect">
            <a:avLst/>
          </a:prstGeom>
        </p:spPr>
      </p:pic>
      <p:sp>
        <p:nvSpPr>
          <p:cNvPr id="3" name="Title 2"/>
          <p:cNvSpPr>
            <a:spLocks noGrp="1"/>
          </p:cNvSpPr>
          <p:nvPr>
            <p:ph type="title"/>
          </p:nvPr>
        </p:nvSpPr>
        <p:spPr>
          <a:xfrm>
            <a:off x="457200" y="100587"/>
            <a:ext cx="8229600" cy="657506"/>
          </a:xfrm>
        </p:spPr>
        <p:txBody>
          <a:bodyPr/>
          <a:lstStyle/>
          <a:p>
            <a:r>
              <a:rPr lang="en-US" dirty="0" smtClean="0"/>
              <a:t>Skin discoloration in hemochromatosis</a:t>
            </a:r>
            <a:endParaRPr lang="en-US" dirty="0"/>
          </a:p>
        </p:txBody>
      </p:sp>
    </p:spTree>
    <p:extLst>
      <p:ext uri="{BB962C8B-B14F-4D97-AF65-F5344CB8AC3E}">
        <p14:creationId xmlns:p14="http://schemas.microsoft.com/office/powerpoint/2010/main" val="17529290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2479"/>
          <a:stretch/>
        </p:blipFill>
        <p:spPr>
          <a:xfrm>
            <a:off x="4118708" y="1420485"/>
            <a:ext cx="4345354" cy="5001768"/>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40098" t="7048" r="3572" b="40707"/>
          <a:stretch/>
        </p:blipFill>
        <p:spPr>
          <a:xfrm>
            <a:off x="382953" y="2729523"/>
            <a:ext cx="3423139" cy="2383692"/>
          </a:xfrm>
          <a:prstGeom prst="rect">
            <a:avLst/>
          </a:prstGeom>
        </p:spPr>
      </p:pic>
      <p:sp>
        <p:nvSpPr>
          <p:cNvPr id="6" name="Title 5"/>
          <p:cNvSpPr>
            <a:spLocks noGrp="1"/>
          </p:cNvSpPr>
          <p:nvPr>
            <p:ph type="title"/>
          </p:nvPr>
        </p:nvSpPr>
        <p:spPr>
          <a:xfrm>
            <a:off x="234462" y="547153"/>
            <a:ext cx="8229600" cy="570448"/>
          </a:xfrm>
        </p:spPr>
        <p:txBody>
          <a:bodyPr/>
          <a:lstStyle/>
          <a:p>
            <a:r>
              <a:rPr lang="en-US" dirty="0" smtClean="0"/>
              <a:t>Liver disease in hemochromatosis</a:t>
            </a:r>
            <a:endParaRPr lang="en-US" dirty="0"/>
          </a:p>
        </p:txBody>
      </p:sp>
    </p:spTree>
    <p:extLst>
      <p:ext uri="{BB962C8B-B14F-4D97-AF65-F5344CB8AC3E}">
        <p14:creationId xmlns:p14="http://schemas.microsoft.com/office/powerpoint/2010/main" val="14317607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5030" y="2076450"/>
            <a:ext cx="3810000" cy="27051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543" y="1847850"/>
            <a:ext cx="2333625" cy="3162300"/>
          </a:xfrm>
          <a:prstGeom prst="rect">
            <a:avLst/>
          </a:prstGeom>
        </p:spPr>
      </p:pic>
      <p:sp>
        <p:nvSpPr>
          <p:cNvPr id="6" name="Title 5"/>
          <p:cNvSpPr>
            <a:spLocks noGrp="1"/>
          </p:cNvSpPr>
          <p:nvPr>
            <p:ph type="title"/>
          </p:nvPr>
        </p:nvSpPr>
        <p:spPr>
          <a:xfrm>
            <a:off x="183662" y="718001"/>
            <a:ext cx="8229600" cy="873333"/>
          </a:xfrm>
        </p:spPr>
        <p:txBody>
          <a:bodyPr/>
          <a:lstStyle/>
          <a:p>
            <a:r>
              <a:rPr lang="en-US" dirty="0" smtClean="0"/>
              <a:t>Joint disease in hemochromatosis</a:t>
            </a:r>
            <a:endParaRPr lang="en-US" dirty="0"/>
          </a:p>
        </p:txBody>
      </p:sp>
    </p:spTree>
    <p:extLst>
      <p:ext uri="{BB962C8B-B14F-4D97-AF65-F5344CB8AC3E}">
        <p14:creationId xmlns:p14="http://schemas.microsoft.com/office/powerpoint/2010/main" val="23299980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6" name="Rectangle 4"/>
          <p:cNvSpPr>
            <a:spLocks noGrp="1" noChangeArrowheads="1"/>
          </p:cNvSpPr>
          <p:nvPr>
            <p:ph type="ctrTitle"/>
          </p:nvPr>
        </p:nvSpPr>
        <p:spPr/>
        <p:txBody>
          <a:bodyPr>
            <a:normAutofit fontScale="90000"/>
          </a:bodyPr>
          <a:lstStyle/>
          <a:p>
            <a:pPr>
              <a:defRPr/>
            </a:pPr>
            <a:r>
              <a:rPr lang="en-US" sz="3700" dirty="0">
                <a:effectLst>
                  <a:outerShdw blurRad="38100" dist="38100" dir="2700000" algn="tl">
                    <a:srgbClr val="000000"/>
                  </a:outerShdw>
                </a:effectLst>
              </a:rPr>
              <a:t>NON-NUTRITIONAL HYPOPROLIFERATIVE ANEMIAS</a:t>
            </a:r>
          </a:p>
        </p:txBody>
      </p:sp>
    </p:spTree>
    <p:extLst>
      <p:ext uri="{BB962C8B-B14F-4D97-AF65-F5344CB8AC3E}">
        <p14:creationId xmlns:p14="http://schemas.microsoft.com/office/powerpoint/2010/main" val="3522156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a:xfrm>
            <a:off x="457200" y="570274"/>
            <a:ext cx="8229600" cy="953105"/>
          </a:xfrm>
        </p:spPr>
        <p:txBody>
          <a:bodyPr>
            <a:normAutofit/>
          </a:bodyPr>
          <a:lstStyle/>
          <a:p>
            <a:pPr>
              <a:defRPr/>
            </a:pPr>
            <a:r>
              <a:rPr lang="en-US" dirty="0" smtClean="0"/>
              <a:t>ANEMIA OF INFLAMMATION</a:t>
            </a:r>
            <a:br>
              <a:rPr lang="en-US" dirty="0" smtClean="0"/>
            </a:br>
            <a:r>
              <a:rPr lang="en-US" sz="2600" dirty="0">
                <a:solidFill>
                  <a:srgbClr val="B51100"/>
                </a:solidFill>
              </a:rPr>
              <a:t>AKA “anemia of chronic disease”</a:t>
            </a:r>
            <a:endParaRPr lang="en-US" dirty="0" smtClean="0">
              <a:solidFill>
                <a:srgbClr val="B51100"/>
              </a:solidFill>
            </a:endParaRPr>
          </a:p>
        </p:txBody>
      </p:sp>
      <p:sp>
        <p:nvSpPr>
          <p:cNvPr id="58371" name="Rectangle 3"/>
          <p:cNvSpPr>
            <a:spLocks noGrp="1" noChangeArrowheads="1"/>
          </p:cNvSpPr>
          <p:nvPr>
            <p:ph type="body" idx="1"/>
          </p:nvPr>
        </p:nvSpPr>
        <p:spPr>
          <a:xfrm>
            <a:off x="650316" y="1632796"/>
            <a:ext cx="8036484" cy="4929901"/>
          </a:xfrm>
        </p:spPr>
        <p:txBody>
          <a:bodyPr/>
          <a:lstStyle/>
          <a:p>
            <a:pPr>
              <a:lnSpc>
                <a:spcPct val="90000"/>
              </a:lnSpc>
            </a:pPr>
            <a:r>
              <a:rPr lang="en-US" altLang="en-US" sz="2600" i="1" dirty="0"/>
              <a:t>Most common cause of anemia in hospitalized patients</a:t>
            </a:r>
          </a:p>
          <a:p>
            <a:pPr>
              <a:lnSpc>
                <a:spcPct val="90000"/>
              </a:lnSpc>
            </a:pPr>
            <a:r>
              <a:rPr lang="en-US" altLang="en-US" sz="2200" dirty="0" smtClean="0"/>
              <a:t>Anemia typically mild to moderate: </a:t>
            </a:r>
            <a:r>
              <a:rPr lang="en-US" altLang="en-US" sz="2200" dirty="0" err="1" smtClean="0"/>
              <a:t>Hb</a:t>
            </a:r>
            <a:r>
              <a:rPr lang="en-US" altLang="en-US" sz="2200" dirty="0" smtClean="0"/>
              <a:t> </a:t>
            </a:r>
            <a:r>
              <a:rPr lang="en-US" altLang="en-US" sz="2200" dirty="0"/>
              <a:t>rarely &lt; </a:t>
            </a:r>
            <a:r>
              <a:rPr lang="en-US" altLang="en-US" sz="2200" dirty="0" smtClean="0"/>
              <a:t>8 </a:t>
            </a:r>
            <a:r>
              <a:rPr lang="en-US" altLang="en-US" sz="2200" dirty="0"/>
              <a:t>unless additional factors present</a:t>
            </a:r>
          </a:p>
          <a:p>
            <a:pPr>
              <a:lnSpc>
                <a:spcPct val="90000"/>
              </a:lnSpc>
            </a:pPr>
            <a:r>
              <a:rPr lang="en-US" altLang="en-US" sz="2200" dirty="0"/>
              <a:t>Causes: infection, autoimmune disorders, cancer</a:t>
            </a:r>
          </a:p>
          <a:p>
            <a:pPr>
              <a:lnSpc>
                <a:spcPct val="90000"/>
              </a:lnSpc>
            </a:pPr>
            <a:r>
              <a:rPr lang="en-US" altLang="en-US" sz="2200" dirty="0"/>
              <a:t>Mechanisms: </a:t>
            </a:r>
          </a:p>
          <a:p>
            <a:pPr lvl="1">
              <a:lnSpc>
                <a:spcPct val="90000"/>
              </a:lnSpc>
            </a:pPr>
            <a:r>
              <a:rPr lang="en-US" altLang="en-US" sz="2200" dirty="0"/>
              <a:t>Inflammation </a:t>
            </a:r>
            <a:r>
              <a:rPr lang="en-US" altLang="en-US" sz="2200" dirty="0">
                <a:cs typeface="Arial" charset="0"/>
                <a:sym typeface="Arial" charset="0"/>
              </a:rPr>
              <a:t>→</a:t>
            </a:r>
            <a:r>
              <a:rPr lang="en-US" altLang="en-US" sz="2200" dirty="0"/>
              <a:t> </a:t>
            </a:r>
            <a:r>
              <a:rPr lang="en-US" altLang="en-US" sz="2200" dirty="0" err="1"/>
              <a:t>incr</a:t>
            </a:r>
            <a:r>
              <a:rPr lang="en-US" altLang="en-US" sz="2200" dirty="0"/>
              <a:t> </a:t>
            </a:r>
            <a:r>
              <a:rPr lang="en-US" altLang="en-US" sz="2200" dirty="0" err="1"/>
              <a:t>hepcidin</a:t>
            </a:r>
            <a:r>
              <a:rPr lang="en-US" altLang="en-US" sz="2200" dirty="0"/>
              <a:t> expression </a:t>
            </a:r>
            <a:r>
              <a:rPr lang="en-US" altLang="en-US" sz="2200" dirty="0">
                <a:cs typeface="Arial" charset="0"/>
                <a:sym typeface="Arial" charset="0"/>
              </a:rPr>
              <a:t>→</a:t>
            </a:r>
            <a:r>
              <a:rPr lang="en-US" altLang="en-US" sz="2200" dirty="0"/>
              <a:t> Impaired release of stored iron from macrophages  </a:t>
            </a:r>
          </a:p>
          <a:p>
            <a:pPr lvl="1">
              <a:lnSpc>
                <a:spcPct val="90000"/>
              </a:lnSpc>
            </a:pPr>
            <a:r>
              <a:rPr lang="en-US" altLang="en-US" sz="2200" dirty="0"/>
              <a:t>lower EPO production</a:t>
            </a:r>
          </a:p>
          <a:p>
            <a:pPr lvl="1">
              <a:lnSpc>
                <a:spcPct val="90000"/>
              </a:lnSpc>
            </a:pPr>
            <a:r>
              <a:rPr lang="en-US" altLang="en-US" sz="2200" dirty="0"/>
              <a:t>Direct inhibition of red cell precursors by inflammatory cytokines</a:t>
            </a:r>
          </a:p>
          <a:p>
            <a:pPr lvl="1">
              <a:lnSpc>
                <a:spcPct val="90000"/>
              </a:lnSpc>
            </a:pPr>
            <a:r>
              <a:rPr lang="en-US" altLang="en-US" sz="2200" dirty="0"/>
              <a:t>Shortened red cell survival</a:t>
            </a:r>
          </a:p>
          <a:p>
            <a:pPr>
              <a:lnSpc>
                <a:spcPct val="90000"/>
              </a:lnSpc>
            </a:pPr>
            <a:r>
              <a:rPr lang="en-US" altLang="en-US" sz="2200" dirty="0"/>
              <a:t>Benefit: decreased iron available to bacteria, </a:t>
            </a:r>
            <a:r>
              <a:rPr lang="en-US" altLang="en-US" sz="2200" dirty="0" err="1"/>
              <a:t>etc</a:t>
            </a:r>
            <a:endParaRPr lang="en-US" altLang="en-US" sz="2200" dirty="0"/>
          </a:p>
        </p:txBody>
      </p:sp>
    </p:spTree>
    <p:extLst>
      <p:ext uri="{BB962C8B-B14F-4D97-AF65-F5344CB8AC3E}">
        <p14:creationId xmlns:p14="http://schemas.microsoft.com/office/powerpoint/2010/main" val="18932012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0339" y="227842"/>
            <a:ext cx="8935641" cy="539137"/>
          </a:xfrm>
        </p:spPr>
        <p:txBody>
          <a:bodyPr/>
          <a:lstStyle/>
          <a:p>
            <a:pPr>
              <a:defRPr/>
            </a:pPr>
            <a:r>
              <a:rPr lang="en-US" sz="2900" dirty="0">
                <a:effectLst>
                  <a:outerShdw blurRad="38100" dist="38100" dir="2700000" algn="tl">
                    <a:srgbClr val="000000">
                      <a:alpha val="43137"/>
                    </a:srgbClr>
                  </a:outerShdw>
                </a:effectLst>
              </a:rPr>
              <a:t>Inflammatory cytokines increase </a:t>
            </a:r>
            <a:r>
              <a:rPr lang="en-US" sz="2900" dirty="0" err="1">
                <a:effectLst>
                  <a:outerShdw blurRad="38100" dist="38100" dir="2700000" algn="tl">
                    <a:srgbClr val="000000">
                      <a:alpha val="43137"/>
                    </a:srgbClr>
                  </a:outerShdw>
                </a:effectLst>
              </a:rPr>
              <a:t>hepcidin</a:t>
            </a:r>
            <a:r>
              <a:rPr lang="en-US" sz="2900" dirty="0">
                <a:effectLst>
                  <a:outerShdw blurRad="38100" dist="38100" dir="2700000" algn="tl">
                    <a:srgbClr val="000000">
                      <a:alpha val="43137"/>
                    </a:srgbClr>
                  </a:outerShdw>
                </a:effectLst>
              </a:rPr>
              <a:t> production</a:t>
            </a:r>
          </a:p>
        </p:txBody>
      </p:sp>
      <p:grpSp>
        <p:nvGrpSpPr>
          <p:cNvPr id="5" name="Group 4"/>
          <p:cNvGrpSpPr/>
          <p:nvPr/>
        </p:nvGrpSpPr>
        <p:grpSpPr>
          <a:xfrm>
            <a:off x="696869" y="991058"/>
            <a:ext cx="7665913" cy="5187285"/>
            <a:chOff x="696869" y="991058"/>
            <a:chExt cx="7665913" cy="5187285"/>
          </a:xfrm>
        </p:grpSpPr>
        <p:pic>
          <p:nvPicPr>
            <p:cNvPr id="593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869" y="991058"/>
              <a:ext cx="7665913" cy="51872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9397" name="TextBox 3"/>
            <p:cNvSpPr txBox="1">
              <a:spLocks noChangeArrowheads="1"/>
            </p:cNvSpPr>
            <p:nvPr/>
          </p:nvSpPr>
          <p:spPr bwMode="auto">
            <a:xfrm>
              <a:off x="763991" y="5080270"/>
              <a:ext cx="1746180" cy="361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800">
                  <a:solidFill>
                    <a:srgbClr val="FF0000"/>
                  </a:solidFill>
                </a:rPr>
                <a:t>Hepcidin gene</a:t>
              </a:r>
            </a:p>
          </p:txBody>
        </p:sp>
        <p:cxnSp>
          <p:nvCxnSpPr>
            <p:cNvPr id="59398" name="Straight Arrow Connector 5"/>
            <p:cNvCxnSpPr>
              <a:cxnSpLocks noChangeShapeType="1"/>
              <a:stCxn id="59397" idx="2"/>
            </p:cNvCxnSpPr>
            <p:nvPr/>
          </p:nvCxnSpPr>
          <p:spPr bwMode="auto">
            <a:xfrm>
              <a:off x="1637081" y="5441550"/>
              <a:ext cx="536476" cy="520529"/>
            </a:xfrm>
            <a:prstGeom prst="straightConnector1">
              <a:avLst/>
            </a:prstGeom>
            <a:noFill/>
            <a:ln w="38100" algn="ctr">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59399" name="Rectangle 6"/>
            <p:cNvSpPr>
              <a:spLocks noChangeArrowheads="1"/>
            </p:cNvSpPr>
            <p:nvPr/>
          </p:nvSpPr>
          <p:spPr bwMode="auto">
            <a:xfrm>
              <a:off x="6800792" y="5697080"/>
              <a:ext cx="1513522" cy="2535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3466" tIns="41733" rIns="83466" bIns="41733">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100" i="1">
                  <a:solidFill>
                    <a:srgbClr val="000000"/>
                  </a:solidFill>
                </a:rPr>
                <a:t>NEJM 2012;366:360</a:t>
              </a:r>
            </a:p>
          </p:txBody>
        </p:sp>
        <p:sp>
          <p:nvSpPr>
            <p:cNvPr id="4" name="Rectangle 3"/>
            <p:cNvSpPr/>
            <p:nvPr/>
          </p:nvSpPr>
          <p:spPr>
            <a:xfrm>
              <a:off x="6885354" y="2368062"/>
              <a:ext cx="1359877" cy="2633784"/>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17908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955" y="1308245"/>
            <a:ext cx="4069283" cy="476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04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897" y="2558615"/>
            <a:ext cx="3062450" cy="17636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a:xfrm>
            <a:off x="457200" y="169189"/>
            <a:ext cx="8229600" cy="873333"/>
          </a:xfrm>
        </p:spPr>
        <p:txBody>
          <a:bodyPr/>
          <a:lstStyle/>
          <a:p>
            <a:pPr>
              <a:defRPr/>
            </a:pPr>
            <a:r>
              <a:rPr lang="en-US" sz="2600" dirty="0"/>
              <a:t>Erythropoietin levels are lower than expected for the degree of anemia in the presence of inflammation</a:t>
            </a:r>
          </a:p>
        </p:txBody>
      </p:sp>
    </p:spTree>
    <p:extLst>
      <p:ext uri="{BB962C8B-B14F-4D97-AF65-F5344CB8AC3E}">
        <p14:creationId xmlns:p14="http://schemas.microsoft.com/office/powerpoint/2010/main" val="480424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normAutofit fontScale="90000"/>
          </a:bodyPr>
          <a:lstStyle/>
          <a:p>
            <a:pPr>
              <a:defRPr/>
            </a:pPr>
            <a:r>
              <a:rPr lang="en-US" dirty="0" smtClean="0"/>
              <a:t>ANEMIA OF INFLAMMATION</a:t>
            </a:r>
            <a:br>
              <a:rPr lang="en-US" dirty="0" smtClean="0"/>
            </a:br>
            <a:r>
              <a:rPr lang="en-US" i="1" dirty="0" smtClean="0">
                <a:solidFill>
                  <a:srgbClr val="B51100"/>
                </a:solidFill>
              </a:rPr>
              <a:t>Laboratory findings</a:t>
            </a:r>
          </a:p>
        </p:txBody>
      </p:sp>
      <p:sp>
        <p:nvSpPr>
          <p:cNvPr id="318467" name="Rectangle 3"/>
          <p:cNvSpPr>
            <a:spLocks noGrp="1" noChangeArrowheads="1"/>
          </p:cNvSpPr>
          <p:nvPr>
            <p:ph type="body" idx="1"/>
          </p:nvPr>
        </p:nvSpPr>
        <p:spPr>
          <a:xfrm>
            <a:off x="457200" y="1889456"/>
            <a:ext cx="8229600" cy="4557713"/>
          </a:xfrm>
        </p:spPr>
        <p:txBody>
          <a:bodyPr/>
          <a:lstStyle/>
          <a:p>
            <a:r>
              <a:rPr lang="en-US" altLang="en-US" dirty="0" smtClean="0"/>
              <a:t>Normocytic or mild </a:t>
            </a:r>
            <a:r>
              <a:rPr lang="en-US" altLang="en-US" dirty="0" err="1" smtClean="0"/>
              <a:t>microcytosis</a:t>
            </a:r>
            <a:endParaRPr lang="en-US" altLang="en-US" dirty="0" smtClean="0"/>
          </a:p>
          <a:p>
            <a:r>
              <a:rPr lang="en-US" altLang="en-US" dirty="0" smtClean="0"/>
              <a:t>Not many shift cells</a:t>
            </a:r>
          </a:p>
          <a:p>
            <a:r>
              <a:rPr lang="en-US" altLang="en-US" dirty="0" smtClean="0"/>
              <a:t>Low serum iron, </a:t>
            </a:r>
            <a:r>
              <a:rPr lang="en-US" altLang="en-US" i="1" dirty="0" smtClean="0"/>
              <a:t>normal or low TIBC</a:t>
            </a:r>
            <a:r>
              <a:rPr lang="en-US" altLang="en-US" dirty="0" smtClean="0"/>
              <a:t>, normal or high serum ferritin</a:t>
            </a:r>
          </a:p>
          <a:p>
            <a:r>
              <a:rPr lang="en-US" altLang="en-US" dirty="0" smtClean="0"/>
              <a:t>Relatively low EPO level for degree of anemia</a:t>
            </a:r>
          </a:p>
        </p:txBody>
      </p:sp>
    </p:spTree>
    <p:extLst>
      <p:ext uri="{BB962C8B-B14F-4D97-AF65-F5344CB8AC3E}">
        <p14:creationId xmlns:p14="http://schemas.microsoft.com/office/powerpoint/2010/main" val="31156089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84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84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84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84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pPr>
              <a:defRPr/>
            </a:pPr>
            <a:r>
              <a:rPr lang="en-US" dirty="0" smtClean="0"/>
              <a:t>LOW ERYTHROPOIETIN ANEMIA</a:t>
            </a:r>
          </a:p>
        </p:txBody>
      </p:sp>
      <p:sp>
        <p:nvSpPr>
          <p:cNvPr id="62467" name="Rectangle 3"/>
          <p:cNvSpPr>
            <a:spLocks noGrp="1" noChangeArrowheads="1"/>
          </p:cNvSpPr>
          <p:nvPr>
            <p:ph type="body" idx="1"/>
          </p:nvPr>
        </p:nvSpPr>
        <p:spPr/>
        <p:txBody>
          <a:bodyPr>
            <a:normAutofit/>
          </a:bodyPr>
          <a:lstStyle/>
          <a:p>
            <a:pPr marL="457200" indent="-457200">
              <a:lnSpc>
                <a:spcPct val="90000"/>
              </a:lnSpc>
              <a:buFont typeface="+mj-lt"/>
              <a:buAutoNum type="arabicPeriod"/>
            </a:pPr>
            <a:r>
              <a:rPr lang="en-US" altLang="en-US" dirty="0" smtClean="0"/>
              <a:t>Renal failure</a:t>
            </a:r>
          </a:p>
          <a:p>
            <a:pPr lvl="1">
              <a:lnSpc>
                <a:spcPct val="90000"/>
              </a:lnSpc>
            </a:pPr>
            <a:r>
              <a:rPr lang="en-US" altLang="en-US" sz="2400" dirty="0" smtClean="0"/>
              <a:t>May be compounded by blood loss during dialysis, inflammation, decreased </a:t>
            </a:r>
            <a:r>
              <a:rPr lang="en-US" altLang="en-US" sz="2400" dirty="0" err="1" smtClean="0"/>
              <a:t>rbc</a:t>
            </a:r>
            <a:r>
              <a:rPr lang="en-US" altLang="en-US" sz="2400" dirty="0" smtClean="0"/>
              <a:t> lifespan</a:t>
            </a:r>
          </a:p>
          <a:p>
            <a:pPr lvl="1">
              <a:lnSpc>
                <a:spcPct val="90000"/>
              </a:lnSpc>
            </a:pPr>
            <a:r>
              <a:rPr lang="en-US" altLang="en-US" sz="2400" dirty="0" smtClean="0"/>
              <a:t>Reversible with EPO injections</a:t>
            </a:r>
          </a:p>
          <a:p>
            <a:pPr marL="457200" indent="-457200">
              <a:lnSpc>
                <a:spcPct val="90000"/>
              </a:lnSpc>
              <a:buFont typeface="+mj-lt"/>
              <a:buAutoNum type="arabicPeriod"/>
            </a:pPr>
            <a:r>
              <a:rPr lang="en-US" altLang="en-US" dirty="0" smtClean="0"/>
              <a:t>Endocrine disorders</a:t>
            </a:r>
          </a:p>
          <a:p>
            <a:pPr lvl="1">
              <a:lnSpc>
                <a:spcPct val="90000"/>
              </a:lnSpc>
            </a:pPr>
            <a:r>
              <a:rPr lang="en-US" altLang="en-US" sz="2400" dirty="0" smtClean="0"/>
              <a:t>Hypothyroidism, hypopituitarism</a:t>
            </a:r>
          </a:p>
          <a:p>
            <a:pPr marL="457200" indent="-457200">
              <a:lnSpc>
                <a:spcPct val="90000"/>
              </a:lnSpc>
              <a:buFont typeface="+mj-lt"/>
              <a:buAutoNum type="arabicPeriod"/>
            </a:pPr>
            <a:r>
              <a:rPr lang="en-US" altLang="en-US" dirty="0" smtClean="0"/>
              <a:t>Protein-calorie malnutrition</a:t>
            </a:r>
          </a:p>
          <a:p>
            <a:pPr marL="457200" indent="-457200">
              <a:lnSpc>
                <a:spcPct val="90000"/>
              </a:lnSpc>
              <a:buFont typeface="+mj-lt"/>
              <a:buAutoNum type="arabicPeriod"/>
            </a:pPr>
            <a:r>
              <a:rPr lang="en-US" altLang="en-US" dirty="0" smtClean="0"/>
              <a:t>Right-shifted hemoglobin O</a:t>
            </a:r>
            <a:r>
              <a:rPr lang="en-US" altLang="en-US" baseline="-25000" dirty="0" smtClean="0"/>
              <a:t>2</a:t>
            </a:r>
            <a:r>
              <a:rPr lang="en-US" altLang="en-US" dirty="0" smtClean="0"/>
              <a:t> dissociation curve</a:t>
            </a:r>
          </a:p>
        </p:txBody>
      </p:sp>
    </p:spTree>
    <p:extLst>
      <p:ext uri="{BB962C8B-B14F-4D97-AF65-F5344CB8AC3E}">
        <p14:creationId xmlns:p14="http://schemas.microsoft.com/office/powerpoint/2010/main" val="4044118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216" y="1168694"/>
            <a:ext cx="3649769" cy="54005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34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898" y="2339304"/>
            <a:ext cx="2961766" cy="22662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a:xfrm>
            <a:off x="457200" y="87648"/>
            <a:ext cx="8229600" cy="730250"/>
          </a:xfrm>
        </p:spPr>
        <p:txBody>
          <a:bodyPr/>
          <a:lstStyle/>
          <a:p>
            <a:r>
              <a:rPr lang="en-US" dirty="0" smtClean="0"/>
              <a:t>EPO levels in renal failure</a:t>
            </a:r>
            <a:endParaRPr lang="en-US" dirty="0"/>
          </a:p>
        </p:txBody>
      </p:sp>
    </p:spTree>
    <p:extLst>
      <p:ext uri="{BB962C8B-B14F-4D97-AF65-F5344CB8AC3E}">
        <p14:creationId xmlns:p14="http://schemas.microsoft.com/office/powerpoint/2010/main" val="5318760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heme/theme1.xml><?xml version="1.0" encoding="utf-8"?>
<a:theme xmlns:a="http://schemas.openxmlformats.org/drawingml/2006/main" name="campus_life_MA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SMPH_dept</Template>
  <TotalTime>662</TotalTime>
  <Words>1834</Words>
  <Application>Microsoft Office PowerPoint</Application>
  <PresentationFormat>On-screen Show (4:3)</PresentationFormat>
  <Paragraphs>260</Paragraphs>
  <Slides>42</Slides>
  <Notes>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1" baseType="lpstr">
      <vt:lpstr>Arial</vt:lpstr>
      <vt:lpstr>Calibri</vt:lpstr>
      <vt:lpstr>Cambria</vt:lpstr>
      <vt:lpstr>Georgia</vt:lpstr>
      <vt:lpstr>MS Mincho</vt:lpstr>
      <vt:lpstr>Times New Roman</vt:lpstr>
      <vt:lpstr>Wingdings</vt:lpstr>
      <vt:lpstr>campus_life_MAC</vt:lpstr>
      <vt:lpstr>Photo Editor Photo</vt:lpstr>
      <vt:lpstr>NUTRITIONAL ANEMIAS  HYPOPROLIFERATIVE ANEMIAS</vt:lpstr>
      <vt:lpstr>Learning Objectives </vt:lpstr>
      <vt:lpstr>Nutrients required for normal erythropoiesis</vt:lpstr>
      <vt:lpstr>IRON METABOLISM IRON DEFICIENCY IRON OVERLOAD</vt:lpstr>
      <vt:lpstr>IRON</vt:lpstr>
      <vt:lpstr>IRON TRANSPORT AND STORAGE</vt:lpstr>
      <vt:lpstr>Laboratory tests used to assess iron status</vt:lpstr>
      <vt:lpstr>ASSESSMENT OF BODY IRON</vt:lpstr>
      <vt:lpstr>Interpreting iron tests</vt:lpstr>
      <vt:lpstr>Marrow iron stores Marrow aspirate stained with Prussian Blue</vt:lpstr>
      <vt:lpstr>PowerPoint Presentation</vt:lpstr>
      <vt:lpstr>PowerPoint Presentation</vt:lpstr>
      <vt:lpstr>PowerPoint Presentation</vt:lpstr>
      <vt:lpstr>Hepcidin levels in patients with anemia of inflammation</vt:lpstr>
      <vt:lpstr>Most of your iron is in your red cells</vt:lpstr>
      <vt:lpstr>IRON BALANCE</vt:lpstr>
      <vt:lpstr>PowerPoint Presentation</vt:lpstr>
      <vt:lpstr>Daily iron requirements vs age</vt:lpstr>
      <vt:lpstr>Pregnancy depletes iron stores</vt:lpstr>
      <vt:lpstr>IRON DEFICIENCY</vt:lpstr>
      <vt:lpstr>IRON DEFICIENCY ANEMIA</vt:lpstr>
      <vt:lpstr>Why is the platelet count often high in iron deficiency? (FYI)</vt:lpstr>
      <vt:lpstr>PowerPoint Presentation</vt:lpstr>
      <vt:lpstr>PowerPoint Presentation</vt:lpstr>
      <vt:lpstr>Treating Iron Deficiency</vt:lpstr>
      <vt:lpstr>Other causes of microcytic anemia</vt:lpstr>
      <vt:lpstr>Differential diagnosis of microcytic anemia</vt:lpstr>
      <vt:lpstr>Iron Overload</vt:lpstr>
      <vt:lpstr>IRON OVERLOAD</vt:lpstr>
      <vt:lpstr>HFE mutations disrupt signaling that normally increases hepcidin production in response to increased iron levels</vt:lpstr>
      <vt:lpstr>Diagnosis of iron overload</vt:lpstr>
      <vt:lpstr>Complications of iron overload</vt:lpstr>
      <vt:lpstr>Skin discoloration in hemochromatosis</vt:lpstr>
      <vt:lpstr>Liver disease in hemochromatosis</vt:lpstr>
      <vt:lpstr>Joint disease in hemochromatosis</vt:lpstr>
      <vt:lpstr>NON-NUTRITIONAL HYPOPROLIFERATIVE ANEMIAS</vt:lpstr>
      <vt:lpstr>ANEMIA OF INFLAMMATION AKA “anemia of chronic disease”</vt:lpstr>
      <vt:lpstr>Inflammatory cytokines increase hepcidin production</vt:lpstr>
      <vt:lpstr>Erythropoietin levels are lower than expected for the degree of anemia in the presence of inflammation</vt:lpstr>
      <vt:lpstr>ANEMIA OF INFLAMMATION Laboratory findings</vt:lpstr>
      <vt:lpstr>LOW ERYTHROPOIETIN ANEMIA</vt:lpstr>
      <vt:lpstr>EPO levels in renal failure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Eliot Williams</cp:lastModifiedBy>
  <cp:revision>75</cp:revision>
  <dcterms:created xsi:type="dcterms:W3CDTF">2016-03-23T18:42:06Z</dcterms:created>
  <dcterms:modified xsi:type="dcterms:W3CDTF">2021-09-01T20:10:35Z</dcterms:modified>
</cp:coreProperties>
</file>