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76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740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F3CF1-58A5-994B-AA69-2B421E7C2F5B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EF999-6DFB-3E41-AB46-DB56D76E5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71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Iron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hemostasis, a direct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antiproliferative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effect on the marrow, and induction of a chronic inflammatory state via interleukin-10 (IL-10)- dependent inflammatory autoregulation.8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EF999-6DFB-3E41-AB46-DB56D76E57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4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be seen in the context of organ rejection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EF999-6DFB-3E41-AB46-DB56D76E57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00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FD299B6-4F6E-48F2-A72C-E06C4D5896DC}" type="datetimeFigureOut">
              <a:rPr lang="en-US" smtClean="0"/>
              <a:t>3/29/2016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41D20D-F413-4311-A0BF-667710C341E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Hematologic Disorders after Solid Organ Transplantation 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Passenger Lymphocyte Syndrome </a:t>
            </a:r>
          </a:p>
          <a:p>
            <a:r>
              <a:rPr lang="en-US" dirty="0"/>
              <a:t>Drug-Induced Anemia and Other </a:t>
            </a:r>
            <a:r>
              <a:rPr lang="en-US" dirty="0" err="1" smtClean="0"/>
              <a:t>Cytopenias</a:t>
            </a:r>
            <a:endParaRPr lang="en-US" dirty="0" smtClean="0"/>
          </a:p>
          <a:p>
            <a:r>
              <a:rPr lang="en-US" dirty="0"/>
              <a:t>Thrombotic </a:t>
            </a:r>
            <a:r>
              <a:rPr lang="en-US" dirty="0" err="1"/>
              <a:t>Microangiopathy</a:t>
            </a:r>
            <a:r>
              <a:rPr lang="en-US" dirty="0"/>
              <a:t> </a:t>
            </a:r>
          </a:p>
          <a:p>
            <a:r>
              <a:rPr lang="en-US" dirty="0" smtClean="0"/>
              <a:t>Viral </a:t>
            </a:r>
            <a:r>
              <a:rPr lang="en-US" dirty="0"/>
              <a:t>Suppression of </a:t>
            </a:r>
            <a:r>
              <a:rPr lang="en-US" dirty="0" smtClean="0"/>
              <a:t>Hematopoiesis</a:t>
            </a:r>
          </a:p>
          <a:p>
            <a:r>
              <a:rPr lang="en-US" dirty="0" smtClean="0"/>
              <a:t>GVHD </a:t>
            </a:r>
          </a:p>
          <a:p>
            <a:r>
              <a:rPr lang="en-US" dirty="0" smtClean="0"/>
              <a:t>EBV Driven PTLD</a:t>
            </a:r>
          </a:p>
          <a:p>
            <a:r>
              <a:rPr lang="en-US" dirty="0"/>
              <a:t>Infection-Induced </a:t>
            </a:r>
            <a:r>
              <a:rPr lang="en-US" dirty="0" err="1"/>
              <a:t>Hemophagocytic</a:t>
            </a:r>
            <a:r>
              <a:rPr lang="en-US" dirty="0"/>
              <a:t> </a:t>
            </a:r>
            <a:r>
              <a:rPr lang="en-US" dirty="0" smtClean="0"/>
              <a:t>Syndrome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73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Passenger Lymphocyte Syndrome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ABO-mismatched SOT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Minor mismatch: Donor preformed anti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-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A/B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isohemagglutinins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directed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against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recipient’s RBC antigens</a:t>
            </a:r>
          </a:p>
          <a:p>
            <a:pPr lvl="1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Passenger memory B lymphocytes from donor are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stimulated by recipient Ag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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sym typeface="Wingdings"/>
              </a:rPr>
              <a:t>Antibodies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err="1" smtClean="0"/>
              <a:t>Alloimmune</a:t>
            </a:r>
            <a:r>
              <a:rPr lang="en-US" dirty="0" smtClean="0"/>
              <a:t> </a:t>
            </a:r>
            <a:r>
              <a:rPr lang="en-US" dirty="0"/>
              <a:t>hemolysis of recipient </a:t>
            </a:r>
            <a:r>
              <a:rPr lang="en-US" dirty="0" smtClean="0"/>
              <a:t>RBCs</a:t>
            </a:r>
          </a:p>
          <a:p>
            <a:r>
              <a:rPr lang="en-US" dirty="0"/>
              <a:t>Higher in heart-lung transplants (70</a:t>
            </a:r>
            <a:r>
              <a:rPr lang="en-US" dirty="0" smtClean="0"/>
              <a:t>%), lower </a:t>
            </a:r>
            <a:r>
              <a:rPr lang="en-US" dirty="0"/>
              <a:t>in liver (29%) and kidney transplants (9%</a:t>
            </a:r>
            <a:r>
              <a:rPr lang="en-US" dirty="0" smtClean="0"/>
              <a:t>)</a:t>
            </a:r>
          </a:p>
          <a:p>
            <a:r>
              <a:rPr lang="en-US" dirty="0"/>
              <a:t>A</a:t>
            </a:r>
            <a:r>
              <a:rPr lang="en-US" dirty="0" smtClean="0"/>
              <a:t>brupt </a:t>
            </a:r>
            <a:r>
              <a:rPr lang="en-US" dirty="0"/>
              <a:t>onset </a:t>
            </a:r>
            <a:r>
              <a:rPr lang="en-US" dirty="0" smtClean="0"/>
              <a:t>1-3 </a:t>
            </a:r>
            <a:r>
              <a:rPr lang="en-US" dirty="0"/>
              <a:t>weeks after </a:t>
            </a:r>
            <a:r>
              <a:rPr lang="en-US" dirty="0" smtClean="0"/>
              <a:t>SOT</a:t>
            </a:r>
          </a:p>
          <a:p>
            <a:r>
              <a:rPr lang="en-US" dirty="0" smtClean="0"/>
              <a:t>Can also occur in minor blood group mismatch</a:t>
            </a:r>
          </a:p>
          <a:p>
            <a:r>
              <a:rPr lang="en-US" dirty="0"/>
              <a:t>S</a:t>
            </a:r>
            <a:r>
              <a:rPr lang="en-US" dirty="0" smtClean="0"/>
              <a:t>elf</a:t>
            </a:r>
            <a:r>
              <a:rPr lang="en-US" dirty="0"/>
              <a:t>-</a:t>
            </a:r>
            <a:r>
              <a:rPr lang="en-US" dirty="0" smtClean="0"/>
              <a:t>limited </a:t>
            </a:r>
            <a:r>
              <a:rPr lang="en-US" dirty="0"/>
              <a:t>usually resolving within 3 </a:t>
            </a:r>
            <a:r>
              <a:rPr lang="en-US" dirty="0" smtClean="0"/>
              <a:t>months 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92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Drug-Induced Anemia/</a:t>
            </a:r>
            <a:r>
              <a:rPr lang="en-US" sz="2800" b="1" dirty="0" err="1" smtClean="0"/>
              <a:t>Cytopenias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81534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Bactrim:</a:t>
            </a:r>
          </a:p>
          <a:p>
            <a:pPr lvl="1"/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Folate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deficiency, Drug induce hemolysis, G-6PD associated hemolysis</a:t>
            </a:r>
          </a:p>
          <a:p>
            <a:r>
              <a:rPr lang="en-US" dirty="0" err="1" smtClean="0"/>
              <a:t>Dapsone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Drug induced hemolysis</a:t>
            </a:r>
          </a:p>
          <a:p>
            <a:r>
              <a:rPr lang="en-US" dirty="0" err="1"/>
              <a:t>Ganciclovir</a:t>
            </a:r>
            <a:r>
              <a:rPr lang="en-US" dirty="0"/>
              <a:t> and </a:t>
            </a:r>
            <a:r>
              <a:rPr lang="en-US" dirty="0" err="1" smtClean="0"/>
              <a:t>valganciclovir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Severe pancytopenia (reversible)</a:t>
            </a:r>
          </a:p>
          <a:p>
            <a:r>
              <a:rPr lang="en-US" dirty="0" err="1"/>
              <a:t>Calcineurin</a:t>
            </a:r>
            <a:r>
              <a:rPr lang="en-US" dirty="0"/>
              <a:t> inhibitor- induced anemia 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Marrow suppression, TMA</a:t>
            </a:r>
          </a:p>
          <a:p>
            <a:r>
              <a:rPr lang="en-US" dirty="0" smtClean="0"/>
              <a:t>MMF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Leukopenia by marrow suppression</a:t>
            </a:r>
          </a:p>
          <a:p>
            <a:r>
              <a:rPr lang="en-US" dirty="0" err="1" smtClean="0"/>
              <a:t>Sirolimus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Anemia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esp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in renal transplant (iron hemostasis, direct anti proliferative effect, IL 10 activation)</a:t>
            </a:r>
          </a:p>
          <a:p>
            <a:r>
              <a:rPr lang="en-US" dirty="0" smtClean="0"/>
              <a:t>Azathioprine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Anemia/pancytopenia</a:t>
            </a:r>
          </a:p>
          <a:p>
            <a:r>
              <a:rPr lang="en-US" dirty="0" err="1" smtClean="0"/>
              <a:t>Alemtuzumab</a:t>
            </a:r>
            <a:r>
              <a:rPr lang="en-US" dirty="0" smtClean="0"/>
              <a:t>: reports of PRCA and immune hemolysis </a:t>
            </a:r>
          </a:p>
          <a:p>
            <a:pPr>
              <a:buFont typeface="Wingdings" charset="2"/>
              <a:buChar char="Ø"/>
            </a:pPr>
            <a:r>
              <a:rPr lang="en-US" sz="2300" b="1" i="1" dirty="0"/>
              <a:t>P</a:t>
            </a:r>
            <a:r>
              <a:rPr lang="en-US" sz="2300" b="1" i="1" dirty="0" smtClean="0"/>
              <a:t>ure </a:t>
            </a:r>
            <a:r>
              <a:rPr lang="en-US" sz="2300" b="1" i="1" dirty="0"/>
              <a:t>red-cell aplasia </a:t>
            </a:r>
            <a:r>
              <a:rPr lang="en-US" dirty="0" smtClean="0"/>
              <a:t>: MMF, </a:t>
            </a:r>
            <a:r>
              <a:rPr lang="en-US" dirty="0" err="1"/>
              <a:t>tacrolimus</a:t>
            </a:r>
            <a:r>
              <a:rPr lang="en-US" dirty="0"/>
              <a:t>, </a:t>
            </a:r>
            <a:r>
              <a:rPr lang="en-US" dirty="0" err="1" smtClean="0"/>
              <a:t>azothioprine</a:t>
            </a:r>
            <a:r>
              <a:rPr lang="en-US" dirty="0"/>
              <a:t> </a:t>
            </a:r>
            <a:r>
              <a:rPr lang="en-US" dirty="0" smtClean="0"/>
              <a:t>and ATG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59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Thrombotic </a:t>
            </a:r>
            <a:r>
              <a:rPr lang="en-US" dirty="0" err="1"/>
              <a:t>M</a:t>
            </a:r>
            <a:r>
              <a:rPr lang="en-US" dirty="0" err="1" smtClean="0"/>
              <a:t>icroangiopaty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Calcineurin</a:t>
            </a:r>
            <a:r>
              <a:rPr lang="en-US" dirty="0"/>
              <a:t> inhibitors induced endothelial injury </a:t>
            </a:r>
          </a:p>
          <a:p>
            <a:r>
              <a:rPr lang="en-US" dirty="0" smtClean="0"/>
              <a:t>Onset within first few weeks of SOT</a:t>
            </a:r>
          </a:p>
          <a:p>
            <a:r>
              <a:rPr lang="en-US" dirty="0" smtClean="0"/>
              <a:t>Can occur months or years after</a:t>
            </a:r>
          </a:p>
          <a:p>
            <a:r>
              <a:rPr lang="en-US" dirty="0" smtClean="0"/>
              <a:t>Most cases, CNI levels within therapeutic range</a:t>
            </a:r>
          </a:p>
          <a:p>
            <a:r>
              <a:rPr lang="en-US" dirty="0" smtClean="0"/>
              <a:t>CMV, HIV, PV B19, </a:t>
            </a:r>
            <a:r>
              <a:rPr lang="en-US" dirty="0" err="1" smtClean="0"/>
              <a:t>hep</a:t>
            </a:r>
            <a:r>
              <a:rPr lang="en-US" dirty="0" smtClean="0"/>
              <a:t> C also implicated</a:t>
            </a:r>
            <a:endParaRPr lang="en-US" dirty="0"/>
          </a:p>
          <a:p>
            <a:r>
              <a:rPr lang="en-US" dirty="0" err="1" smtClean="0"/>
              <a:t>Microangiopathy</a:t>
            </a:r>
            <a:r>
              <a:rPr lang="en-US" dirty="0" smtClean="0"/>
              <a:t> </a:t>
            </a:r>
            <a:r>
              <a:rPr lang="en-US" dirty="0"/>
              <a:t>can </a:t>
            </a:r>
            <a:r>
              <a:rPr lang="en-US" dirty="0" smtClean="0"/>
              <a:t>be </a:t>
            </a:r>
            <a:r>
              <a:rPr lang="en-US" dirty="0" err="1" smtClean="0"/>
              <a:t>systemtic</a:t>
            </a:r>
            <a:r>
              <a:rPr lang="en-US" dirty="0" smtClean="0"/>
              <a:t> or </a:t>
            </a:r>
            <a:r>
              <a:rPr lang="en-US" dirty="0"/>
              <a:t>limited to the vasculature of </a:t>
            </a:r>
            <a:r>
              <a:rPr lang="en-US" dirty="0" err="1" smtClean="0"/>
              <a:t>allografted</a:t>
            </a:r>
            <a:r>
              <a:rPr lang="en-US" dirty="0" smtClean="0"/>
              <a:t> organ</a:t>
            </a:r>
          </a:p>
          <a:p>
            <a:r>
              <a:rPr lang="en-US" dirty="0" smtClean="0"/>
              <a:t>ADAMTS13 levels usually normal</a:t>
            </a:r>
          </a:p>
          <a:p>
            <a:r>
              <a:rPr lang="en-US" dirty="0" smtClean="0"/>
              <a:t>T/M: Withdrawal of drug</a:t>
            </a:r>
          </a:p>
          <a:p>
            <a:r>
              <a:rPr lang="en-US" dirty="0" err="1" smtClean="0"/>
              <a:t>Rechallenge</a:t>
            </a:r>
            <a:r>
              <a:rPr lang="en-US" dirty="0" smtClean="0"/>
              <a:t> with another agent</a:t>
            </a:r>
          </a:p>
          <a:p>
            <a:r>
              <a:rPr lang="en-US" dirty="0" smtClean="0"/>
              <a:t>Case reports of response to </a:t>
            </a:r>
            <a:r>
              <a:rPr lang="en-US" dirty="0" err="1" smtClean="0"/>
              <a:t>eculizumab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27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Viral Suppression of Hematopoiesis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</a:t>
            </a:r>
            <a:r>
              <a:rPr lang="en-US" dirty="0" smtClean="0"/>
              <a:t>arvovirus </a:t>
            </a:r>
            <a:r>
              <a:rPr lang="en-US" dirty="0"/>
              <a:t>B19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Erythroid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maturation arrest at the pro-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normoblast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stage 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ELISA or PCR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Bone marrow: Giant pro-erythroblasts and absence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of intermediate- and late-stage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normoblasts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T/M: Reduction of immune suppression, IVIG, EPO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CMV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Infection of hematopoietic stem cells and stromal cells, alters BM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microenivornment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/>
              <a:t>HHV6: Leukopenia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Quantitative PCR diagnostic for reactivation	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Treated with ganciclovir/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foscarnet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cidofovir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/>
              <a:t>HHV8</a:t>
            </a:r>
          </a:p>
          <a:p>
            <a:r>
              <a:rPr lang="en-US" dirty="0" smtClean="0"/>
              <a:t>EBV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95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GVHD after SOT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Very rare (0.1-1%) but lethal </a:t>
            </a:r>
          </a:p>
          <a:p>
            <a:r>
              <a:rPr lang="en-US" dirty="0" smtClean="0"/>
              <a:t>Engraftment </a:t>
            </a:r>
            <a:r>
              <a:rPr lang="en-US" dirty="0"/>
              <a:t>and proliferation of allograft-associated lymphocytes in </a:t>
            </a:r>
            <a:r>
              <a:rPr lang="en-US" dirty="0" smtClean="0"/>
              <a:t>immunosuppressed </a:t>
            </a:r>
            <a:r>
              <a:rPr lang="en-US" dirty="0"/>
              <a:t>recipient </a:t>
            </a:r>
            <a:endParaRPr lang="en-US" dirty="0" smtClean="0"/>
          </a:p>
          <a:p>
            <a:r>
              <a:rPr lang="en-US" dirty="0" smtClean="0"/>
              <a:t>Occurs </a:t>
            </a:r>
            <a:r>
              <a:rPr lang="en-US" dirty="0"/>
              <a:t>early </a:t>
            </a:r>
            <a:r>
              <a:rPr lang="en-US" dirty="0" smtClean="0"/>
              <a:t>with </a:t>
            </a:r>
            <a:r>
              <a:rPr lang="en-US" dirty="0"/>
              <a:t>a median onset of 33 d </a:t>
            </a:r>
            <a:r>
              <a:rPr lang="en-US" dirty="0" smtClean="0"/>
              <a:t>(range 2-8 weeks)</a:t>
            </a:r>
            <a:endParaRPr lang="en-US" dirty="0"/>
          </a:p>
          <a:p>
            <a:r>
              <a:rPr lang="en-US" dirty="0" smtClean="0"/>
              <a:t>Risk Factors: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Quantity of lymphoid tissue in transplanted organ</a:t>
            </a:r>
          </a:p>
          <a:p>
            <a:pPr lvl="1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Order of frequency: Small bowel &gt; liver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&gt;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lung &gt;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kidney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Greater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degrees of HLA match between donor and recipient 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Donor age &gt;65 years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3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Donor </a:t>
            </a:r>
            <a:r>
              <a:rPr lang="en-US" dirty="0" err="1" smtClean="0"/>
              <a:t>Chimerism</a:t>
            </a:r>
            <a:r>
              <a:rPr lang="en-US" dirty="0" smtClean="0"/>
              <a:t> in SOT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umber </a:t>
            </a:r>
            <a:r>
              <a:rPr lang="en-US" dirty="0"/>
              <a:t>of lymphoid cells in a liver allograft is comparable to </a:t>
            </a:r>
            <a:r>
              <a:rPr lang="en-US" dirty="0" smtClean="0"/>
              <a:t>SCT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10</a:t>
            </a:r>
            <a:r>
              <a:rPr lang="en-US" baseline="30000" dirty="0" smtClean="0">
                <a:solidFill>
                  <a:schemeClr val="accent6">
                    <a:lumMod val="50000"/>
                  </a:schemeClr>
                </a:solidFill>
              </a:rPr>
              <a:t>9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to 10</a:t>
            </a:r>
            <a:r>
              <a:rPr lang="en-US" baseline="30000" dirty="0">
                <a:solidFill>
                  <a:schemeClr val="accent6">
                    <a:lumMod val="50000"/>
                  </a:schemeClr>
                </a:solidFill>
              </a:rPr>
              <a:t>10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donor lymphocytes remain in the portal tract of the graft after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perfusion (</a:t>
            </a:r>
            <a:r>
              <a:rPr lang="en-US" dirty="0"/>
              <a:t>Kohler et al</a:t>
            </a:r>
            <a:r>
              <a:rPr lang="en-US" dirty="0" smtClean="0"/>
              <a:t>.)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	</a:t>
            </a:r>
          </a:p>
          <a:p>
            <a:r>
              <a:rPr lang="en-US" dirty="0" smtClean="0"/>
              <a:t>Transient </a:t>
            </a:r>
            <a:r>
              <a:rPr lang="en-US" dirty="0"/>
              <a:t>lymphocyte </a:t>
            </a:r>
            <a:r>
              <a:rPr lang="en-US" dirty="0" err="1"/>
              <a:t>chimerism</a:t>
            </a:r>
            <a:r>
              <a:rPr lang="en-US" dirty="0"/>
              <a:t> occurs in recipients </a:t>
            </a:r>
          </a:p>
          <a:p>
            <a:r>
              <a:rPr lang="en-US" dirty="0" smtClean="0"/>
              <a:t>Rapidly </a:t>
            </a:r>
            <a:r>
              <a:rPr lang="en-US" dirty="0"/>
              <a:t>decreases </a:t>
            </a:r>
            <a:r>
              <a:rPr lang="en-US" dirty="0" smtClean="0"/>
              <a:t>by 3</a:t>
            </a:r>
            <a:r>
              <a:rPr lang="en-US" baseline="30000" dirty="0" smtClean="0"/>
              <a:t>rd</a:t>
            </a:r>
            <a:r>
              <a:rPr lang="en-US" dirty="0" smtClean="0"/>
              <a:t> post op week (&lt;1%)</a:t>
            </a:r>
          </a:p>
          <a:p>
            <a:r>
              <a:rPr lang="en-US" dirty="0" smtClean="0"/>
              <a:t>Possible undetected levels in blood due to severe leukopenia</a:t>
            </a:r>
          </a:p>
          <a:p>
            <a:pPr lvl="1"/>
            <a:r>
              <a:rPr lang="en-US" dirty="0" smtClean="0"/>
              <a:t>Other sources: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Buccal mucosa, bone marrow, GI tissue, skin tissue, lymphocyte enriched blood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67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Fever</a:t>
            </a:r>
          </a:p>
          <a:p>
            <a:r>
              <a:rPr lang="en-US" dirty="0" smtClean="0"/>
              <a:t>Rash</a:t>
            </a:r>
          </a:p>
          <a:p>
            <a:r>
              <a:rPr lang="en-US" dirty="0" smtClean="0"/>
              <a:t>Diarrhea</a:t>
            </a:r>
          </a:p>
          <a:p>
            <a:r>
              <a:rPr lang="en-US" dirty="0" smtClean="0"/>
              <a:t>Pancytopenia</a:t>
            </a:r>
          </a:p>
          <a:p>
            <a:pPr lvl="1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Profound marrow aplasia due to “graft-vs.-hematopoiesis” </a:t>
            </a:r>
          </a:p>
          <a:p>
            <a:r>
              <a:rPr lang="en-US" dirty="0" smtClean="0"/>
              <a:t>Diagnosis: </a:t>
            </a:r>
          </a:p>
          <a:p>
            <a:pPr lvl="1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istological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features of GVHD 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Lymphocyte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macrochimerism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 the peripheral blood,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marrow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and/or affected tissues.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74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0481" y="1371600"/>
            <a:ext cx="8503920" cy="4572000"/>
          </a:xfrm>
        </p:spPr>
        <p:txBody>
          <a:bodyPr/>
          <a:lstStyle/>
          <a:p>
            <a:r>
              <a:rPr lang="en-US" sz="2000" dirty="0" smtClean="0"/>
              <a:t>No consensus or standard</a:t>
            </a:r>
          </a:p>
          <a:p>
            <a:r>
              <a:rPr lang="en-US" dirty="0" smtClean="0"/>
              <a:t>High dose steroids </a:t>
            </a:r>
          </a:p>
          <a:p>
            <a:r>
              <a:rPr lang="en-US" dirty="0" smtClean="0"/>
              <a:t>Various T-cell depleting agents</a:t>
            </a:r>
          </a:p>
          <a:p>
            <a:pPr lvl="1"/>
            <a:r>
              <a:rPr lang="en-US" dirty="0" smtClean="0"/>
              <a:t>Infliximab</a:t>
            </a:r>
          </a:p>
          <a:p>
            <a:pPr lvl="1"/>
            <a:r>
              <a:rPr lang="en-US" dirty="0" err="1" smtClean="0"/>
              <a:t>Daclizumab</a:t>
            </a:r>
            <a:endParaRPr lang="en-US" dirty="0" smtClean="0"/>
          </a:p>
          <a:p>
            <a:pPr lvl="1"/>
            <a:r>
              <a:rPr lang="en-US" dirty="0" err="1" smtClean="0"/>
              <a:t>Basliximab</a:t>
            </a:r>
            <a:endParaRPr lang="en-US" dirty="0" smtClean="0"/>
          </a:p>
          <a:p>
            <a:pPr lvl="1"/>
            <a:r>
              <a:rPr lang="en-US" dirty="0" err="1" smtClean="0"/>
              <a:t>Alfacept</a:t>
            </a:r>
            <a:endParaRPr lang="en-US" dirty="0" smtClean="0"/>
          </a:p>
          <a:p>
            <a:pPr lvl="1"/>
            <a:r>
              <a:rPr lang="en-US" dirty="0" err="1" smtClean="0"/>
              <a:t>Etanercept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36" y="1828800"/>
            <a:ext cx="8619067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877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Frequently lethal</a:t>
            </a:r>
          </a:p>
          <a:p>
            <a:r>
              <a:rPr lang="en-US" dirty="0" smtClean="0"/>
              <a:t>mortality </a:t>
            </a:r>
            <a:r>
              <a:rPr lang="en-US" dirty="0"/>
              <a:t>rates </a:t>
            </a:r>
            <a:endParaRPr lang="en-US" dirty="0" smtClean="0"/>
          </a:p>
          <a:p>
            <a:pPr lvl="1"/>
            <a:r>
              <a:rPr lang="en-US" dirty="0" smtClean="0"/>
              <a:t>75</a:t>
            </a:r>
            <a:r>
              <a:rPr lang="en-US" dirty="0"/>
              <a:t>% in liver-transplant </a:t>
            </a:r>
            <a:r>
              <a:rPr lang="en-US" dirty="0" smtClean="0"/>
              <a:t>recipients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100% in lung-transplant </a:t>
            </a:r>
            <a:r>
              <a:rPr lang="en-US" dirty="0" smtClean="0"/>
              <a:t>recipients 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30% </a:t>
            </a:r>
            <a:r>
              <a:rPr lang="en-US" dirty="0" smtClean="0"/>
              <a:t>in others</a:t>
            </a:r>
          </a:p>
          <a:p>
            <a:r>
              <a:rPr lang="en-US" dirty="0" smtClean="0"/>
              <a:t>Overwhelming infections main cause of death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45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448</TotalTime>
  <Words>524</Words>
  <Application>Microsoft Office PowerPoint</Application>
  <PresentationFormat>On-screen Show (4:3)</PresentationFormat>
  <Paragraphs>113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Hematologic Disorders after Solid Organ Transplantation  </vt:lpstr>
      <vt:lpstr>Passenger Lymphocyte Syndrome </vt:lpstr>
      <vt:lpstr>Drug-Induced Anemia/Cytopenias</vt:lpstr>
      <vt:lpstr>Thrombotic Microangiopaty</vt:lpstr>
      <vt:lpstr>   Viral Suppression of Hematopoiesis</vt:lpstr>
      <vt:lpstr>GVHD after SOT</vt:lpstr>
      <vt:lpstr>Donor Chimerism in SOT</vt:lpstr>
      <vt:lpstr>Presentation</vt:lpstr>
      <vt:lpstr>Management</vt:lpstr>
      <vt:lpstr>Prognosis</vt:lpstr>
    </vt:vector>
  </TitlesOfParts>
  <Company>Department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dom-user</dc:creator>
  <cp:lastModifiedBy>dom-user</cp:lastModifiedBy>
  <cp:revision>46</cp:revision>
  <dcterms:created xsi:type="dcterms:W3CDTF">2016-03-24T22:55:03Z</dcterms:created>
  <dcterms:modified xsi:type="dcterms:W3CDTF">2016-03-29T20:00:24Z</dcterms:modified>
</cp:coreProperties>
</file>