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66" r:id="rId5"/>
    <p:sldId id="272" r:id="rId6"/>
    <p:sldId id="258" r:id="rId7"/>
    <p:sldId id="259" r:id="rId8"/>
    <p:sldId id="263" r:id="rId9"/>
    <p:sldId id="267" r:id="rId10"/>
    <p:sldId id="270" r:id="rId11"/>
    <p:sldId id="268" r:id="rId12"/>
    <p:sldId id="269" r:id="rId13"/>
    <p:sldId id="273" r:id="rId14"/>
    <p:sldId id="264" r:id="rId15"/>
    <p:sldId id="262" r:id="rId16"/>
    <p:sldId id="271" r:id="rId17"/>
    <p:sldId id="265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0922B-F815-40AC-A5B3-8E7B05EDF527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0E5EB-3E89-4BF0-82BB-E14C5A214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86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0E5EB-3E89-4BF0-82BB-E14C5A2146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3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32F76-2EF2-4988-A7B5-C65C3B7D76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47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07A35-10A7-4B34-9357-F5C6E75C14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355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8FF7A-7952-4A85-AC19-24EB2AA7A7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081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209D7-E021-4860-8613-8AAEF7190A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0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6D9C1-EEF4-4A10-AFD4-046E69CA7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417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A08C0-B1BD-400E-B902-14E6578001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5881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C36E9-F7D4-4AA3-AA51-A9B70A98F2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97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E12FF-3DCA-4E53-8C6D-E3236A1481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4384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E46B7-254D-4330-B64F-33F590B028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6514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2C303-2036-4CFF-89DA-0719827F9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4558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82303-B72A-48D1-9A57-EA45FB9A45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68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4BDAA99-0324-4F65-9E81-4121EA328C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3571875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33800"/>
            <a:ext cx="2144713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1000"/>
            <a:ext cx="357187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1738313"/>
            <a:ext cx="3076575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3352800" y="5334000"/>
            <a:ext cx="257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HICKMAN CATHETER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Thrombotic complications associated with venous access devic</a:t>
            </a:r>
            <a:r>
              <a:rPr lang="en-US" altLang="en-US" sz="3200" dirty="0" smtClean="0"/>
              <a:t>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Occlusion of lumen</a:t>
            </a:r>
          </a:p>
          <a:p>
            <a:pPr eaLnBrk="1" hangingPunct="1"/>
            <a:r>
              <a:rPr lang="en-US" altLang="en-US" smtClean="0"/>
              <a:t>Fibrin sheath formation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/>
              <a:t>Venous thrombosis</a:t>
            </a:r>
          </a:p>
          <a:p>
            <a:pPr lvl="1" eaLnBrk="1" hangingPunct="1"/>
            <a:r>
              <a:rPr lang="en-US" altLang="en-US" smtClean="0"/>
              <a:t>May occur at exit/entrance site, catheter tip, or anywhere in between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990600"/>
            <a:ext cx="838200" cy="4800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52900" y="990600"/>
            <a:ext cx="838200" cy="4800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989763" y="998538"/>
            <a:ext cx="838200" cy="479266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00200" y="998538"/>
            <a:ext cx="114300" cy="3954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14850" y="998538"/>
            <a:ext cx="114300" cy="3954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51713" y="990600"/>
            <a:ext cx="114300" cy="3954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00200" y="3810000"/>
            <a:ext cx="114300" cy="1066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541838" y="2438400"/>
            <a:ext cx="150812" cy="2784475"/>
          </a:xfrm>
          <a:custGeom>
            <a:avLst/>
            <a:gdLst>
              <a:gd name="connsiteX0" fmla="*/ 105798 w 151140"/>
              <a:gd name="connsiteY0" fmla="*/ 0 h 1951295"/>
              <a:gd name="connsiteX1" fmla="*/ 113355 w 151140"/>
              <a:gd name="connsiteY1" fmla="*/ 120912 h 1951295"/>
              <a:gd name="connsiteX2" fmla="*/ 120912 w 151140"/>
              <a:gd name="connsiteY2" fmla="*/ 264496 h 1951295"/>
              <a:gd name="connsiteX3" fmla="*/ 128469 w 151140"/>
              <a:gd name="connsiteY3" fmla="*/ 294724 h 1951295"/>
              <a:gd name="connsiteX4" fmla="*/ 136026 w 151140"/>
              <a:gd name="connsiteY4" fmla="*/ 332509 h 1951295"/>
              <a:gd name="connsiteX5" fmla="*/ 143583 w 151140"/>
              <a:gd name="connsiteY5" fmla="*/ 362737 h 1951295"/>
              <a:gd name="connsiteX6" fmla="*/ 151140 w 151140"/>
              <a:gd name="connsiteY6" fmla="*/ 408079 h 1951295"/>
              <a:gd name="connsiteX7" fmla="*/ 143583 w 151140"/>
              <a:gd name="connsiteY7" fmla="*/ 453421 h 1951295"/>
              <a:gd name="connsiteX8" fmla="*/ 136026 w 151140"/>
              <a:gd name="connsiteY8" fmla="*/ 476092 h 1951295"/>
              <a:gd name="connsiteX9" fmla="*/ 128469 w 151140"/>
              <a:gd name="connsiteY9" fmla="*/ 536548 h 1951295"/>
              <a:gd name="connsiteX10" fmla="*/ 120912 w 151140"/>
              <a:gd name="connsiteY10" fmla="*/ 559220 h 1951295"/>
              <a:gd name="connsiteX11" fmla="*/ 105798 w 151140"/>
              <a:gd name="connsiteY11" fmla="*/ 612119 h 1951295"/>
              <a:gd name="connsiteX12" fmla="*/ 98241 w 151140"/>
              <a:gd name="connsiteY12" fmla="*/ 672575 h 1951295"/>
              <a:gd name="connsiteX13" fmla="*/ 83127 w 151140"/>
              <a:gd name="connsiteY13" fmla="*/ 763259 h 1951295"/>
              <a:gd name="connsiteX14" fmla="*/ 90684 w 151140"/>
              <a:gd name="connsiteY14" fmla="*/ 937071 h 1951295"/>
              <a:gd name="connsiteX15" fmla="*/ 75570 w 151140"/>
              <a:gd name="connsiteY15" fmla="*/ 1065540 h 1951295"/>
              <a:gd name="connsiteX16" fmla="*/ 83127 w 151140"/>
              <a:gd name="connsiteY16" fmla="*/ 1239352 h 1951295"/>
              <a:gd name="connsiteX17" fmla="*/ 98241 w 151140"/>
              <a:gd name="connsiteY17" fmla="*/ 1262023 h 1951295"/>
              <a:gd name="connsiteX18" fmla="*/ 120912 w 151140"/>
              <a:gd name="connsiteY18" fmla="*/ 1322479 h 1951295"/>
              <a:gd name="connsiteX19" fmla="*/ 128469 w 151140"/>
              <a:gd name="connsiteY19" fmla="*/ 1352707 h 1951295"/>
              <a:gd name="connsiteX20" fmla="*/ 120912 w 151140"/>
              <a:gd name="connsiteY20" fmla="*/ 1647431 h 1951295"/>
              <a:gd name="connsiteX21" fmla="*/ 113355 w 151140"/>
              <a:gd name="connsiteY21" fmla="*/ 1685216 h 1951295"/>
              <a:gd name="connsiteX22" fmla="*/ 98241 w 151140"/>
              <a:gd name="connsiteY22" fmla="*/ 1723001 h 1951295"/>
              <a:gd name="connsiteX23" fmla="*/ 90684 w 151140"/>
              <a:gd name="connsiteY23" fmla="*/ 1791015 h 1951295"/>
              <a:gd name="connsiteX24" fmla="*/ 52899 w 151140"/>
              <a:gd name="connsiteY24" fmla="*/ 1859028 h 1951295"/>
              <a:gd name="connsiteX25" fmla="*/ 22671 w 151140"/>
              <a:gd name="connsiteY25" fmla="*/ 1927041 h 1951295"/>
              <a:gd name="connsiteX26" fmla="*/ 15114 w 151140"/>
              <a:gd name="connsiteY26" fmla="*/ 1949712 h 1951295"/>
              <a:gd name="connsiteX27" fmla="*/ 0 w 151140"/>
              <a:gd name="connsiteY27" fmla="*/ 1949712 h 195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51140" h="1951295">
                <a:moveTo>
                  <a:pt x="105798" y="0"/>
                </a:moveTo>
                <a:cubicBezTo>
                  <a:pt x="108317" y="40304"/>
                  <a:pt x="111051" y="80595"/>
                  <a:pt x="113355" y="120912"/>
                </a:cubicBezTo>
                <a:cubicBezTo>
                  <a:pt x="116089" y="168762"/>
                  <a:pt x="116760" y="216749"/>
                  <a:pt x="120912" y="264496"/>
                </a:cubicBezTo>
                <a:cubicBezTo>
                  <a:pt x="121812" y="274843"/>
                  <a:pt x="126216" y="284585"/>
                  <a:pt x="128469" y="294724"/>
                </a:cubicBezTo>
                <a:cubicBezTo>
                  <a:pt x="131255" y="307263"/>
                  <a:pt x="133240" y="319970"/>
                  <a:pt x="136026" y="332509"/>
                </a:cubicBezTo>
                <a:cubicBezTo>
                  <a:pt x="138279" y="342648"/>
                  <a:pt x="141546" y="352553"/>
                  <a:pt x="143583" y="362737"/>
                </a:cubicBezTo>
                <a:cubicBezTo>
                  <a:pt x="146588" y="377762"/>
                  <a:pt x="148621" y="392965"/>
                  <a:pt x="151140" y="408079"/>
                </a:cubicBezTo>
                <a:cubicBezTo>
                  <a:pt x="148621" y="423193"/>
                  <a:pt x="146907" y="438463"/>
                  <a:pt x="143583" y="453421"/>
                </a:cubicBezTo>
                <a:cubicBezTo>
                  <a:pt x="141855" y="461197"/>
                  <a:pt x="137451" y="468255"/>
                  <a:pt x="136026" y="476092"/>
                </a:cubicBezTo>
                <a:cubicBezTo>
                  <a:pt x="132393" y="496073"/>
                  <a:pt x="132102" y="516567"/>
                  <a:pt x="128469" y="536548"/>
                </a:cubicBezTo>
                <a:cubicBezTo>
                  <a:pt x="127044" y="544386"/>
                  <a:pt x="123100" y="551560"/>
                  <a:pt x="120912" y="559220"/>
                </a:cubicBezTo>
                <a:cubicBezTo>
                  <a:pt x="101937" y="625635"/>
                  <a:pt x="123915" y="557767"/>
                  <a:pt x="105798" y="612119"/>
                </a:cubicBezTo>
                <a:cubicBezTo>
                  <a:pt x="103279" y="632271"/>
                  <a:pt x="101254" y="652491"/>
                  <a:pt x="98241" y="672575"/>
                </a:cubicBezTo>
                <a:cubicBezTo>
                  <a:pt x="93695" y="702881"/>
                  <a:pt x="83127" y="763259"/>
                  <a:pt x="83127" y="763259"/>
                </a:cubicBezTo>
                <a:cubicBezTo>
                  <a:pt x="85646" y="821196"/>
                  <a:pt x="90684" y="879079"/>
                  <a:pt x="90684" y="937071"/>
                </a:cubicBezTo>
                <a:cubicBezTo>
                  <a:pt x="90684" y="965059"/>
                  <a:pt x="80143" y="1033529"/>
                  <a:pt x="75570" y="1065540"/>
                </a:cubicBezTo>
                <a:cubicBezTo>
                  <a:pt x="78089" y="1123477"/>
                  <a:pt x="76480" y="1181742"/>
                  <a:pt x="83127" y="1239352"/>
                </a:cubicBezTo>
                <a:cubicBezTo>
                  <a:pt x="84168" y="1248375"/>
                  <a:pt x="94179" y="1253899"/>
                  <a:pt x="98241" y="1262023"/>
                </a:cubicBezTo>
                <a:cubicBezTo>
                  <a:pt x="103565" y="1272670"/>
                  <a:pt x="116552" y="1307218"/>
                  <a:pt x="120912" y="1322479"/>
                </a:cubicBezTo>
                <a:cubicBezTo>
                  <a:pt x="123765" y="1332465"/>
                  <a:pt x="125950" y="1342631"/>
                  <a:pt x="128469" y="1352707"/>
                </a:cubicBezTo>
                <a:cubicBezTo>
                  <a:pt x="125950" y="1450948"/>
                  <a:pt x="125374" y="1549259"/>
                  <a:pt x="120912" y="1647431"/>
                </a:cubicBezTo>
                <a:cubicBezTo>
                  <a:pt x="120329" y="1660262"/>
                  <a:pt x="117046" y="1672913"/>
                  <a:pt x="113355" y="1685216"/>
                </a:cubicBezTo>
                <a:cubicBezTo>
                  <a:pt x="109457" y="1698209"/>
                  <a:pt x="103279" y="1710406"/>
                  <a:pt x="98241" y="1723001"/>
                </a:cubicBezTo>
                <a:cubicBezTo>
                  <a:pt x="95722" y="1745672"/>
                  <a:pt x="94434" y="1768515"/>
                  <a:pt x="90684" y="1791015"/>
                </a:cubicBezTo>
                <a:cubicBezTo>
                  <a:pt x="83087" y="1836595"/>
                  <a:pt x="74537" y="1794114"/>
                  <a:pt x="52899" y="1859028"/>
                </a:cubicBezTo>
                <a:cubicBezTo>
                  <a:pt x="13906" y="1976006"/>
                  <a:pt x="58598" y="1855187"/>
                  <a:pt x="22671" y="1927041"/>
                </a:cubicBezTo>
                <a:cubicBezTo>
                  <a:pt x="19109" y="1934166"/>
                  <a:pt x="20747" y="1944079"/>
                  <a:pt x="15114" y="1949712"/>
                </a:cubicBezTo>
                <a:cubicBezTo>
                  <a:pt x="11552" y="1953274"/>
                  <a:pt x="5038" y="1949712"/>
                  <a:pt x="0" y="1949712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435475" y="2362200"/>
            <a:ext cx="136525" cy="2882900"/>
          </a:xfrm>
          <a:custGeom>
            <a:avLst/>
            <a:gdLst>
              <a:gd name="connsiteX0" fmla="*/ 52899 w 136472"/>
              <a:gd name="connsiteY0" fmla="*/ 0 h 1927745"/>
              <a:gd name="connsiteX1" fmla="*/ 60456 w 136472"/>
              <a:gd name="connsiteY1" fmla="*/ 45342 h 1927745"/>
              <a:gd name="connsiteX2" fmla="*/ 83127 w 136472"/>
              <a:gd name="connsiteY2" fmla="*/ 113355 h 1927745"/>
              <a:gd name="connsiteX3" fmla="*/ 75570 w 136472"/>
              <a:gd name="connsiteY3" fmla="*/ 347623 h 1927745"/>
              <a:gd name="connsiteX4" fmla="*/ 68013 w 136472"/>
              <a:gd name="connsiteY4" fmla="*/ 385408 h 1927745"/>
              <a:gd name="connsiteX5" fmla="*/ 52899 w 136472"/>
              <a:gd name="connsiteY5" fmla="*/ 408079 h 1927745"/>
              <a:gd name="connsiteX6" fmla="*/ 37785 w 136472"/>
              <a:gd name="connsiteY6" fmla="*/ 460978 h 1927745"/>
              <a:gd name="connsiteX7" fmla="*/ 30228 w 136472"/>
              <a:gd name="connsiteY7" fmla="*/ 566777 h 1927745"/>
              <a:gd name="connsiteX8" fmla="*/ 15114 w 136472"/>
              <a:gd name="connsiteY8" fmla="*/ 612119 h 1927745"/>
              <a:gd name="connsiteX9" fmla="*/ 0 w 136472"/>
              <a:gd name="connsiteY9" fmla="*/ 665018 h 1927745"/>
              <a:gd name="connsiteX10" fmla="*/ 7557 w 136472"/>
              <a:gd name="connsiteY10" fmla="*/ 687689 h 1927745"/>
              <a:gd name="connsiteX11" fmla="*/ 30228 w 136472"/>
              <a:gd name="connsiteY11" fmla="*/ 702803 h 1927745"/>
              <a:gd name="connsiteX12" fmla="*/ 37785 w 136472"/>
              <a:gd name="connsiteY12" fmla="*/ 740588 h 1927745"/>
              <a:gd name="connsiteX13" fmla="*/ 60456 w 136472"/>
              <a:gd name="connsiteY13" fmla="*/ 801045 h 1927745"/>
              <a:gd name="connsiteX14" fmla="*/ 68013 w 136472"/>
              <a:gd name="connsiteY14" fmla="*/ 831273 h 1927745"/>
              <a:gd name="connsiteX15" fmla="*/ 45342 w 136472"/>
              <a:gd name="connsiteY15" fmla="*/ 899286 h 1927745"/>
              <a:gd name="connsiteX16" fmla="*/ 37785 w 136472"/>
              <a:gd name="connsiteY16" fmla="*/ 929514 h 1927745"/>
              <a:gd name="connsiteX17" fmla="*/ 30228 w 136472"/>
              <a:gd name="connsiteY17" fmla="*/ 952185 h 1927745"/>
              <a:gd name="connsiteX18" fmla="*/ 22671 w 136472"/>
              <a:gd name="connsiteY18" fmla="*/ 1012641 h 1927745"/>
              <a:gd name="connsiteX19" fmla="*/ 22671 w 136472"/>
              <a:gd name="connsiteY19" fmla="*/ 1209124 h 1927745"/>
              <a:gd name="connsiteX20" fmla="*/ 30228 w 136472"/>
              <a:gd name="connsiteY20" fmla="*/ 1269580 h 1927745"/>
              <a:gd name="connsiteX21" fmla="*/ 37785 w 136472"/>
              <a:gd name="connsiteY21" fmla="*/ 1292251 h 1927745"/>
              <a:gd name="connsiteX22" fmla="*/ 45342 w 136472"/>
              <a:gd name="connsiteY22" fmla="*/ 1322479 h 1927745"/>
              <a:gd name="connsiteX23" fmla="*/ 52899 w 136472"/>
              <a:gd name="connsiteY23" fmla="*/ 1534076 h 1927745"/>
              <a:gd name="connsiteX24" fmla="*/ 60456 w 136472"/>
              <a:gd name="connsiteY24" fmla="*/ 1692773 h 1927745"/>
              <a:gd name="connsiteX25" fmla="*/ 75570 w 136472"/>
              <a:gd name="connsiteY25" fmla="*/ 1715445 h 1927745"/>
              <a:gd name="connsiteX26" fmla="*/ 90684 w 136472"/>
              <a:gd name="connsiteY26" fmla="*/ 1760787 h 1927745"/>
              <a:gd name="connsiteX27" fmla="*/ 113355 w 136472"/>
              <a:gd name="connsiteY27" fmla="*/ 1806129 h 1927745"/>
              <a:gd name="connsiteX28" fmla="*/ 120912 w 136472"/>
              <a:gd name="connsiteY28" fmla="*/ 1881699 h 1927745"/>
              <a:gd name="connsiteX29" fmla="*/ 105798 w 136472"/>
              <a:gd name="connsiteY29" fmla="*/ 1911927 h 1927745"/>
              <a:gd name="connsiteX30" fmla="*/ 75570 w 136472"/>
              <a:gd name="connsiteY30" fmla="*/ 1911927 h 192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36472" h="1927745">
                <a:moveTo>
                  <a:pt x="52899" y="0"/>
                </a:moveTo>
                <a:cubicBezTo>
                  <a:pt x="55418" y="15114"/>
                  <a:pt x="56508" y="30537"/>
                  <a:pt x="60456" y="45342"/>
                </a:cubicBezTo>
                <a:cubicBezTo>
                  <a:pt x="66613" y="68432"/>
                  <a:pt x="81934" y="89487"/>
                  <a:pt x="83127" y="113355"/>
                </a:cubicBezTo>
                <a:cubicBezTo>
                  <a:pt x="87029" y="191387"/>
                  <a:pt x="79904" y="269613"/>
                  <a:pt x="75570" y="347623"/>
                </a:cubicBezTo>
                <a:cubicBezTo>
                  <a:pt x="74858" y="360448"/>
                  <a:pt x="72523" y="373381"/>
                  <a:pt x="68013" y="385408"/>
                </a:cubicBezTo>
                <a:cubicBezTo>
                  <a:pt x="64824" y="393912"/>
                  <a:pt x="56961" y="399955"/>
                  <a:pt x="52899" y="408079"/>
                </a:cubicBezTo>
                <a:cubicBezTo>
                  <a:pt x="47478" y="418920"/>
                  <a:pt x="40206" y="451293"/>
                  <a:pt x="37785" y="460978"/>
                </a:cubicBezTo>
                <a:cubicBezTo>
                  <a:pt x="35266" y="496244"/>
                  <a:pt x="35473" y="531812"/>
                  <a:pt x="30228" y="566777"/>
                </a:cubicBezTo>
                <a:cubicBezTo>
                  <a:pt x="27865" y="582532"/>
                  <a:pt x="18978" y="596663"/>
                  <a:pt x="15114" y="612119"/>
                </a:cubicBezTo>
                <a:cubicBezTo>
                  <a:pt x="5625" y="650075"/>
                  <a:pt x="10841" y="632494"/>
                  <a:pt x="0" y="665018"/>
                </a:cubicBezTo>
                <a:cubicBezTo>
                  <a:pt x="2519" y="672575"/>
                  <a:pt x="2581" y="681469"/>
                  <a:pt x="7557" y="687689"/>
                </a:cubicBezTo>
                <a:cubicBezTo>
                  <a:pt x="13231" y="694781"/>
                  <a:pt x="25722" y="694917"/>
                  <a:pt x="30228" y="702803"/>
                </a:cubicBezTo>
                <a:cubicBezTo>
                  <a:pt x="36601" y="713955"/>
                  <a:pt x="34670" y="728127"/>
                  <a:pt x="37785" y="740588"/>
                </a:cubicBezTo>
                <a:cubicBezTo>
                  <a:pt x="43091" y="761810"/>
                  <a:pt x="53523" y="780246"/>
                  <a:pt x="60456" y="801045"/>
                </a:cubicBezTo>
                <a:cubicBezTo>
                  <a:pt x="63740" y="810898"/>
                  <a:pt x="65494" y="821197"/>
                  <a:pt x="68013" y="831273"/>
                </a:cubicBezTo>
                <a:cubicBezTo>
                  <a:pt x="49909" y="939897"/>
                  <a:pt x="74322" y="831666"/>
                  <a:pt x="45342" y="899286"/>
                </a:cubicBezTo>
                <a:cubicBezTo>
                  <a:pt x="41251" y="908832"/>
                  <a:pt x="40638" y="919528"/>
                  <a:pt x="37785" y="929514"/>
                </a:cubicBezTo>
                <a:cubicBezTo>
                  <a:pt x="35597" y="937173"/>
                  <a:pt x="32747" y="944628"/>
                  <a:pt x="30228" y="952185"/>
                </a:cubicBezTo>
                <a:cubicBezTo>
                  <a:pt x="27709" y="972337"/>
                  <a:pt x="22671" y="992332"/>
                  <a:pt x="22671" y="1012641"/>
                </a:cubicBezTo>
                <a:cubicBezTo>
                  <a:pt x="22671" y="1225009"/>
                  <a:pt x="42595" y="1109503"/>
                  <a:pt x="22671" y="1209124"/>
                </a:cubicBezTo>
                <a:cubicBezTo>
                  <a:pt x="25190" y="1229276"/>
                  <a:pt x="26595" y="1249599"/>
                  <a:pt x="30228" y="1269580"/>
                </a:cubicBezTo>
                <a:cubicBezTo>
                  <a:pt x="31653" y="1277417"/>
                  <a:pt x="35597" y="1284592"/>
                  <a:pt x="37785" y="1292251"/>
                </a:cubicBezTo>
                <a:cubicBezTo>
                  <a:pt x="40638" y="1302237"/>
                  <a:pt x="42823" y="1312403"/>
                  <a:pt x="45342" y="1322479"/>
                </a:cubicBezTo>
                <a:cubicBezTo>
                  <a:pt x="47861" y="1393011"/>
                  <a:pt x="50021" y="1463557"/>
                  <a:pt x="52899" y="1534076"/>
                </a:cubicBezTo>
                <a:cubicBezTo>
                  <a:pt x="55059" y="1586991"/>
                  <a:pt x="53887" y="1640223"/>
                  <a:pt x="60456" y="1692773"/>
                </a:cubicBezTo>
                <a:cubicBezTo>
                  <a:pt x="61583" y="1701786"/>
                  <a:pt x="71881" y="1707145"/>
                  <a:pt x="75570" y="1715445"/>
                </a:cubicBezTo>
                <a:cubicBezTo>
                  <a:pt x="82040" y="1730003"/>
                  <a:pt x="81847" y="1747531"/>
                  <a:pt x="90684" y="1760787"/>
                </a:cubicBezTo>
                <a:cubicBezTo>
                  <a:pt x="110217" y="1790086"/>
                  <a:pt x="102926" y="1774842"/>
                  <a:pt x="113355" y="1806129"/>
                </a:cubicBezTo>
                <a:cubicBezTo>
                  <a:pt x="115874" y="1831319"/>
                  <a:pt x="116247" y="1856817"/>
                  <a:pt x="120912" y="1881699"/>
                </a:cubicBezTo>
                <a:cubicBezTo>
                  <a:pt x="134109" y="1952084"/>
                  <a:pt x="154150" y="1924015"/>
                  <a:pt x="105798" y="1911927"/>
                </a:cubicBezTo>
                <a:cubicBezTo>
                  <a:pt x="96023" y="1909483"/>
                  <a:pt x="85646" y="1911927"/>
                  <a:pt x="75570" y="1911927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989763" y="3276600"/>
            <a:ext cx="838200" cy="1524000"/>
          </a:xfrm>
          <a:prstGeom prst="rect">
            <a:avLst/>
          </a:prstGeom>
          <a:solidFill>
            <a:schemeClr val="accent2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132" name="TextBox 11"/>
          <p:cNvSpPr txBox="1">
            <a:spLocks noChangeArrowheads="1"/>
          </p:cNvSpPr>
          <p:nvPr/>
        </p:nvSpPr>
        <p:spPr bwMode="auto">
          <a:xfrm>
            <a:off x="968375" y="6246813"/>
            <a:ext cx="1377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/>
              <a:t>Intraluminal</a:t>
            </a:r>
          </a:p>
        </p:txBody>
      </p:sp>
      <p:sp>
        <p:nvSpPr>
          <p:cNvPr id="5133" name="TextBox 12"/>
          <p:cNvSpPr txBox="1">
            <a:spLocks noChangeArrowheads="1"/>
          </p:cNvSpPr>
          <p:nvPr/>
        </p:nvSpPr>
        <p:spPr bwMode="auto">
          <a:xfrm>
            <a:off x="3790950" y="6246813"/>
            <a:ext cx="1562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/>
              <a:t>Fibrin sheath</a:t>
            </a:r>
          </a:p>
        </p:txBody>
      </p:sp>
      <p:sp>
        <p:nvSpPr>
          <p:cNvPr id="5134" name="TextBox 13"/>
          <p:cNvSpPr txBox="1">
            <a:spLocks noChangeArrowheads="1"/>
          </p:cNvSpPr>
          <p:nvPr/>
        </p:nvSpPr>
        <p:spPr bwMode="auto">
          <a:xfrm>
            <a:off x="6418263" y="6246813"/>
            <a:ext cx="1979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/>
              <a:t>Venous thrombus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7"/>
          <a:stretch/>
        </p:blipFill>
        <p:spPr>
          <a:xfrm>
            <a:off x="457200" y="838200"/>
            <a:ext cx="8289704" cy="518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0" y="6400800"/>
            <a:ext cx="2614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chemeClr val="bg1"/>
                </a:solidFill>
              </a:rPr>
              <a:t>Baskin et al, Lancet 2009</a:t>
            </a:r>
            <a:endParaRPr lang="en-US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346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CATHETER THROMBOSIS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Incidence of thrombosis ~10-15%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Risk with port less than half of that with PICC line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Risk increased 2 fold if prior hx of VTE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Risk increased 2 fold if catheter tip malpositioned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Bigger catheter (more lumens) </a:t>
            </a:r>
            <a:r>
              <a:rPr lang="en-US" altLang="en-US" sz="2800" smtClean="0">
                <a:cs typeface="Arial" panose="020B0604020202020204" pitchFamily="34" charset="0"/>
              </a:rPr>
              <a:t>→ more risk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cs typeface="Arial" panose="020B0604020202020204" pitchFamily="34" charset="0"/>
              </a:rPr>
              <a:t>Association with catheter infection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cs typeface="Arial" panose="020B0604020202020204" pitchFamily="34" charset="0"/>
              </a:rPr>
              <a:t>Lower risk in patients having myeloablative chemotherapy (thrombocytopenia)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003925" y="6208713"/>
            <a:ext cx="1924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i="1"/>
              <a:t>Saber et al,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KM CRT 4_10_08 No_Miss_No Ver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4572000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Thrombosis-free survival of venous access devices</a:t>
            </a: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6003925" y="6208713"/>
            <a:ext cx="1924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i="1"/>
              <a:t>Saber et al,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773"/>
            <a:ext cx="8229600" cy="88762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2296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Catheter size/#lumens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Percutaneous insertion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Prior catheter insertion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L sided placement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Subclavian vs internal jugular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Infection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Extrinsic vein compression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Thrombophilia?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Prior DVT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Certain cancers (ovarian)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err="1" smtClean="0"/>
              <a:t>Asparaginase</a:t>
            </a:r>
            <a:r>
              <a:rPr lang="en-US" altLang="en-US" sz="2200" dirty="0" smtClean="0"/>
              <a:t> Rx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Estrogen Rx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err="1" smtClean="0"/>
              <a:t>Erythropoietic</a:t>
            </a:r>
            <a:r>
              <a:rPr lang="en-US" altLang="en-US" sz="2200" dirty="0" smtClean="0"/>
              <a:t> agent Rx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Thalidomide Rx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dirty="0" smtClean="0"/>
              <a:t>Heparin-induced thrombocytopenia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462088"/>
            <a:ext cx="695325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5943600" y="6172200"/>
            <a:ext cx="2787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tx1"/>
                </a:solidFill>
                <a:latin typeface="Helvetica" panose="020B0604020202020204" pitchFamily="34" charset="0"/>
              </a:rPr>
              <a:t>Chest 2013;143:627-633</a:t>
            </a:r>
            <a:endParaRPr lang="en-US" altLang="en-US" sz="1800" b="0" i="1">
              <a:solidFill>
                <a:schemeClr val="tx1"/>
              </a:solidFill>
            </a:endParaRPr>
          </a:p>
        </p:txBody>
      </p:sp>
      <p:sp>
        <p:nvSpPr>
          <p:cNvPr id="922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mtClean="0">
                <a:solidFill>
                  <a:schemeClr val="tx1"/>
                </a:solidFill>
              </a:rPr>
              <a:t>Single-lumen and smaller diameter PICC lines cause less symptomatic DVT</a:t>
            </a:r>
          </a:p>
        </p:txBody>
      </p:sp>
      <p:sp>
        <p:nvSpPr>
          <p:cNvPr id="9221" name="TextBox 5"/>
          <p:cNvSpPr txBox="1">
            <a:spLocks noChangeArrowheads="1"/>
          </p:cNvSpPr>
          <p:nvPr/>
        </p:nvSpPr>
        <p:spPr bwMode="auto">
          <a:xfrm rot="-5400000">
            <a:off x="516731" y="2988469"/>
            <a:ext cx="177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1"/>
                </a:solidFill>
              </a:rPr>
              <a:t>DVT incidence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5283304" y="6172200"/>
            <a:ext cx="3403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 smtClean="0">
                <a:solidFill>
                  <a:schemeClr val="tx1"/>
                </a:solidFill>
                <a:latin typeface="Helvetica" panose="020B0604020202020204" pitchFamily="34" charset="0"/>
              </a:rPr>
              <a:t>Lancet </a:t>
            </a:r>
            <a:r>
              <a:rPr lang="en-US" altLang="en-US" sz="1800" i="1" dirty="0" err="1" smtClean="0">
                <a:solidFill>
                  <a:schemeClr val="tx1"/>
                </a:solidFill>
                <a:latin typeface="Helvetica" panose="020B0604020202020204" pitchFamily="34" charset="0"/>
              </a:rPr>
              <a:t>Haematol</a:t>
            </a:r>
            <a:r>
              <a:rPr lang="en-US" altLang="en-US" sz="1800" i="1" dirty="0" smtClean="0">
                <a:solidFill>
                  <a:schemeClr val="tx1"/>
                </a:solidFill>
                <a:latin typeface="Helvetica" panose="020B0604020202020204" pitchFamily="34" charset="0"/>
              </a:rPr>
              <a:t> 2016;3:e563</a:t>
            </a:r>
            <a:endParaRPr lang="en-US" altLang="en-US" sz="1800" b="0" i="1" dirty="0">
              <a:solidFill>
                <a:schemeClr val="tx1"/>
              </a:solidFill>
            </a:endParaRPr>
          </a:p>
        </p:txBody>
      </p:sp>
      <p:sp>
        <p:nvSpPr>
          <p:cNvPr id="922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 smtClean="0">
                <a:solidFill>
                  <a:schemeClr val="tx1"/>
                </a:solidFill>
              </a:rPr>
              <a:t>Transfusion through multi-lumen PICC increases risk of CRT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38263" y="1946305"/>
            <a:ext cx="6467475" cy="3387695"/>
            <a:chOff x="1905000" y="1946305"/>
            <a:chExt cx="6467475" cy="3387695"/>
          </a:xfrm>
        </p:grpSpPr>
        <p:sp>
          <p:nvSpPr>
            <p:cNvPr id="9221" name="TextBox 5"/>
            <p:cNvSpPr txBox="1">
              <a:spLocks noChangeArrowheads="1"/>
            </p:cNvSpPr>
            <p:nvPr/>
          </p:nvSpPr>
          <p:spPr bwMode="auto">
            <a:xfrm rot="-5400000">
              <a:off x="686718" y="3164587"/>
              <a:ext cx="308289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solidFill>
                    <a:schemeClr val="tx1"/>
                  </a:solidFill>
                </a:rPr>
                <a:t>Cumulative DVT incidence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solidFill>
                    <a:schemeClr val="tx1"/>
                  </a:solidFill>
                </a:rPr>
                <a:t>Per 1000 catheter-days</a:t>
              </a:r>
              <a:endParaRPr lang="en-US" altLang="en-US" sz="1800" dirty="0">
                <a:solidFill>
                  <a:schemeClr val="tx1"/>
                </a:solidFill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12809" r="-1164"/>
            <a:stretch/>
          </p:blipFill>
          <p:spPr>
            <a:xfrm>
              <a:off x="2590800" y="2057400"/>
              <a:ext cx="5781675" cy="31623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905000" y="5029200"/>
              <a:ext cx="8382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0334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"/>
            <a:ext cx="6972300" cy="635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6096000" y="6505575"/>
            <a:ext cx="284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/>
              <a:t>J Thromb Haemost 2017;15:1951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6096000" y="6505575"/>
            <a:ext cx="284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/>
              <a:t>J Thromb Haemost 2017;15:1951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12" y="1123950"/>
            <a:ext cx="6962775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36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6096000" y="6505575"/>
            <a:ext cx="28488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/>
              <a:t>J </a:t>
            </a:r>
            <a:r>
              <a:rPr lang="en-US" altLang="en-US" sz="1400" i="1" dirty="0" err="1"/>
              <a:t>Thromb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Haemost</a:t>
            </a:r>
            <a:r>
              <a:rPr lang="en-US" altLang="en-US" sz="1400" i="1" dirty="0"/>
              <a:t> </a:t>
            </a:r>
            <a:r>
              <a:rPr lang="en-US" altLang="en-US" sz="1400" i="1" dirty="0" smtClean="0"/>
              <a:t>2020;18:2253</a:t>
            </a:r>
            <a:endParaRPr lang="en-US" altLang="en-US" sz="14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0200"/>
            <a:ext cx="7740536" cy="375761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Thrombotic risk with implanted ports according to access site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922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Diagnosis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Signs and symptoms</a:t>
            </a:r>
          </a:p>
          <a:p>
            <a:pPr eaLnBrk="1" hangingPunct="1"/>
            <a:r>
              <a:rPr lang="en-US" altLang="en-US" smtClean="0"/>
              <a:t>Venography</a:t>
            </a:r>
          </a:p>
          <a:p>
            <a:pPr eaLnBrk="1" hangingPunct="1"/>
            <a:r>
              <a:rPr lang="en-US" altLang="en-US" smtClean="0"/>
              <a:t>Ultrasound (has limitations)</a:t>
            </a:r>
          </a:p>
          <a:p>
            <a:pPr eaLnBrk="1" hangingPunct="1"/>
            <a:r>
              <a:rPr lang="en-US" altLang="en-US" smtClean="0"/>
              <a:t>CT angio or MRI/MRA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Prophylaxis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3820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Low dose warfarin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Probably ineffective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Intermediate- or full-dose warfarin not adequately studied, likely effective given efficacy in other settings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LMWH likely effective </a:t>
            </a:r>
            <a:r>
              <a:rPr lang="en-US" altLang="en-US" sz="1400" dirty="0" err="1" smtClean="0"/>
              <a:t>Kahale</a:t>
            </a:r>
            <a:r>
              <a:rPr lang="en-US" altLang="en-US" sz="1400" dirty="0" smtClean="0"/>
              <a:t> et al, Cochrane Database </a:t>
            </a:r>
            <a:r>
              <a:rPr lang="en-US" altLang="en-US" sz="1400" dirty="0" err="1" smtClean="0"/>
              <a:t>Syst</a:t>
            </a:r>
            <a:r>
              <a:rPr lang="en-US" altLang="en-US" sz="1400" dirty="0" smtClean="0"/>
              <a:t>  Rev 2018</a:t>
            </a:r>
            <a:endParaRPr lang="en-US" altLang="en-US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Dose?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Duration?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Risk vs benefit uncertain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DOAC?</a:t>
            </a:r>
            <a:endParaRPr lang="en-US" alt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Routine prophylaxis not recommended in latest ACCP guidelines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Consider if prior </a:t>
            </a:r>
            <a:r>
              <a:rPr lang="en-US" altLang="en-US" sz="2400" dirty="0" err="1" smtClean="0"/>
              <a:t>hx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cathether</a:t>
            </a:r>
            <a:r>
              <a:rPr lang="en-US" altLang="en-US" sz="2400" dirty="0" smtClean="0"/>
              <a:t> thrombosis or other thrombotic complications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DOAC Prophylaxis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447800"/>
            <a:ext cx="8610600" cy="2667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CASSINI trial: low-dose </a:t>
            </a:r>
            <a:r>
              <a:rPr lang="en-US" altLang="en-US" sz="2400" dirty="0" err="1" smtClean="0"/>
              <a:t>rivaroxaban</a:t>
            </a:r>
            <a:r>
              <a:rPr lang="en-US" altLang="en-US" sz="2400" dirty="0" smtClean="0"/>
              <a:t> (10 mg/d) vs  placebo to prevent VTE in high-risk cancer patients </a:t>
            </a:r>
            <a:r>
              <a:rPr lang="en-US" altLang="en-US" sz="2400" i="1" dirty="0" smtClean="0"/>
              <a:t>(NEJM 2019; 380:720)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i="1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400" dirty="0" smtClean="0"/>
              <a:t>In 424 trial patients with CVC, 0.5% of patients on </a:t>
            </a:r>
            <a:r>
              <a:rPr lang="en-US" altLang="en-US" sz="2400" dirty="0" err="1" smtClean="0"/>
              <a:t>rivaroxaban</a:t>
            </a:r>
            <a:r>
              <a:rPr lang="en-US" altLang="en-US" sz="2400" dirty="0" smtClean="0"/>
              <a:t> vs 2.4% on placebo had catheter-related thrombosis (post-hoc analysis) </a:t>
            </a:r>
            <a:r>
              <a:rPr lang="en-US" altLang="en-US" sz="2400" i="1" dirty="0" smtClean="0"/>
              <a:t>(NEJM 2019; 380:2180)</a:t>
            </a:r>
          </a:p>
        </p:txBody>
      </p:sp>
    </p:spTree>
    <p:extLst>
      <p:ext uri="{BB962C8B-B14F-4D97-AF65-F5344CB8AC3E}">
        <p14:creationId xmlns:p14="http://schemas.microsoft.com/office/powerpoint/2010/main" val="37195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 of symptomatic catheter-associated venous thrombosis</a:t>
            </a:r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3276600" y="1466850"/>
            <a:ext cx="2159000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chemeClr val="tx1"/>
                </a:solidFill>
              </a:rPr>
              <a:t>Catheter removed?</a:t>
            </a: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5607050" y="2717800"/>
            <a:ext cx="2743200" cy="6461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chemeClr val="tx1"/>
                </a:solidFill>
              </a:rPr>
              <a:t>Anticoagulate until removal is possible</a:t>
            </a: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1066800" y="2459038"/>
            <a:ext cx="2338388" cy="368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chemeClr val="tx1"/>
                </a:solidFill>
              </a:rPr>
              <a:t>Symptoms resolved?</a:t>
            </a:r>
          </a:p>
        </p:txBody>
      </p:sp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381000" y="3900488"/>
            <a:ext cx="1600200" cy="6461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chemeClr val="tx1"/>
                </a:solidFill>
              </a:rPr>
              <a:t>Anticoagulate 6-12 weeks</a:t>
            </a:r>
          </a:p>
        </p:txBody>
      </p:sp>
      <p:sp>
        <p:nvSpPr>
          <p:cNvPr id="13319" name="TextBox 6"/>
          <p:cNvSpPr txBox="1">
            <a:spLocks noChangeArrowheads="1"/>
          </p:cNvSpPr>
          <p:nvPr/>
        </p:nvSpPr>
        <p:spPr bwMode="auto">
          <a:xfrm>
            <a:off x="2667000" y="3762375"/>
            <a:ext cx="2362200" cy="9223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chemeClr val="tx1"/>
                </a:solidFill>
              </a:rPr>
              <a:t>Short course of anticoagulation vs observation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446463" y="1836738"/>
            <a:ext cx="868362" cy="622300"/>
          </a:xfrm>
          <a:prstGeom prst="straightConnector1">
            <a:avLst/>
          </a:prstGeom>
          <a:ln w="508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3317" idx="2"/>
            <a:endCxn id="13318" idx="0"/>
          </p:cNvCxnSpPr>
          <p:nvPr/>
        </p:nvCxnSpPr>
        <p:spPr>
          <a:xfrm flipH="1">
            <a:off x="1181100" y="2827338"/>
            <a:ext cx="1055688" cy="1073150"/>
          </a:xfrm>
          <a:prstGeom prst="straightConnector1">
            <a:avLst/>
          </a:prstGeom>
          <a:ln w="508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3317" idx="2"/>
          </p:cNvCxnSpPr>
          <p:nvPr/>
        </p:nvCxnSpPr>
        <p:spPr>
          <a:xfrm>
            <a:off x="2236788" y="2827338"/>
            <a:ext cx="1611312" cy="830262"/>
          </a:xfrm>
          <a:prstGeom prst="straightConnector1">
            <a:avLst/>
          </a:prstGeom>
          <a:ln w="508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318000" y="1836738"/>
            <a:ext cx="1289050" cy="881062"/>
          </a:xfrm>
          <a:prstGeom prst="straightConnector1">
            <a:avLst/>
          </a:prstGeom>
          <a:ln w="508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4" name="TextBox 17"/>
          <p:cNvSpPr txBox="1">
            <a:spLocks noChangeArrowheads="1"/>
          </p:cNvSpPr>
          <p:nvPr/>
        </p:nvSpPr>
        <p:spPr bwMode="auto">
          <a:xfrm>
            <a:off x="1262063" y="3095625"/>
            <a:ext cx="352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</a:t>
            </a:r>
          </a:p>
        </p:txBody>
      </p:sp>
      <p:sp>
        <p:nvSpPr>
          <p:cNvPr id="13325" name="TextBox 18"/>
          <p:cNvSpPr txBox="1">
            <a:spLocks noChangeArrowheads="1"/>
          </p:cNvSpPr>
          <p:nvPr/>
        </p:nvSpPr>
        <p:spPr bwMode="auto">
          <a:xfrm>
            <a:off x="3276600" y="3095625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</a:p>
        </p:txBody>
      </p:sp>
      <p:sp>
        <p:nvSpPr>
          <p:cNvPr id="13326" name="TextBox 19"/>
          <p:cNvSpPr txBox="1">
            <a:spLocks noChangeArrowheads="1"/>
          </p:cNvSpPr>
          <p:nvPr/>
        </p:nvSpPr>
        <p:spPr bwMode="auto">
          <a:xfrm>
            <a:off x="2998788" y="1951038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</a:p>
        </p:txBody>
      </p:sp>
      <p:sp>
        <p:nvSpPr>
          <p:cNvPr id="13327" name="TextBox 20"/>
          <p:cNvSpPr txBox="1">
            <a:spLocks noChangeArrowheads="1"/>
          </p:cNvSpPr>
          <p:nvPr/>
        </p:nvSpPr>
        <p:spPr bwMode="auto">
          <a:xfrm>
            <a:off x="5435600" y="1951038"/>
            <a:ext cx="352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223</TotalTime>
  <Words>373</Words>
  <Application>Microsoft Office PowerPoint</Application>
  <PresentationFormat>On-screen Show (4:3)</PresentationFormat>
  <Paragraphs>79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Helvetica</vt:lpstr>
      <vt:lpstr>Wingdings</vt:lpstr>
      <vt:lpstr>blank</vt:lpstr>
      <vt:lpstr>PowerPoint Presentation</vt:lpstr>
      <vt:lpstr>PowerPoint Presentation</vt:lpstr>
      <vt:lpstr>Thrombotic complications associated with venous access devices</vt:lpstr>
      <vt:lpstr>PowerPoint Presentation</vt:lpstr>
      <vt:lpstr>PowerPoint Presentation</vt:lpstr>
      <vt:lpstr>CATHETER THROMBOSIS</vt:lpstr>
      <vt:lpstr>Thrombosis-free survival of venous access devices</vt:lpstr>
      <vt:lpstr>Risk factors</vt:lpstr>
      <vt:lpstr>Single-lumen and smaller diameter PICC lines cause less symptomatic DVT</vt:lpstr>
      <vt:lpstr>Transfusion through multi-lumen PICC increases risk of CRT</vt:lpstr>
      <vt:lpstr>PowerPoint Presentation</vt:lpstr>
      <vt:lpstr>PowerPoint Presentation</vt:lpstr>
      <vt:lpstr>Thrombotic risk with implanted ports according to access site</vt:lpstr>
      <vt:lpstr>Diagnosis</vt:lpstr>
      <vt:lpstr>Prophylaxis</vt:lpstr>
      <vt:lpstr>DOAC Prophylaxis</vt:lpstr>
      <vt:lpstr>Management of symptomatic catheter-associated venous thrombosis</vt:lpstr>
    </vt:vector>
  </TitlesOfParts>
  <Company>Department of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DOM6553</dc:creator>
  <cp:lastModifiedBy>Eliot Williams</cp:lastModifiedBy>
  <cp:revision>27</cp:revision>
  <dcterms:created xsi:type="dcterms:W3CDTF">2009-07-06T23:01:04Z</dcterms:created>
  <dcterms:modified xsi:type="dcterms:W3CDTF">2020-10-08T21:01:08Z</dcterms:modified>
</cp:coreProperties>
</file>