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61" r:id="rId3"/>
    <p:sldId id="262" r:id="rId4"/>
    <p:sldId id="320" r:id="rId5"/>
    <p:sldId id="263" r:id="rId6"/>
    <p:sldId id="264" r:id="rId7"/>
    <p:sldId id="321" r:id="rId8"/>
    <p:sldId id="266" r:id="rId9"/>
    <p:sldId id="267" r:id="rId10"/>
    <p:sldId id="268" r:id="rId11"/>
    <p:sldId id="269" r:id="rId12"/>
    <p:sldId id="270" r:id="rId13"/>
    <p:sldId id="319"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Lst>
  <p:sldSz cx="9144000" cy="5143500" type="screen16x9"/>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100"/>
    <a:srgbClr val="B70000"/>
    <a:srgbClr val="D2BB8D"/>
    <a:srgbClr val="9B8054"/>
    <a:srgbClr val="5B2500"/>
    <a:srgbClr val="95743E"/>
    <a:srgbClr val="6B1F00"/>
    <a:srgbClr val="6F0000"/>
    <a:srgbClr val="D2C59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5328" autoAdjust="0"/>
  </p:normalViewPr>
  <p:slideViewPr>
    <p:cSldViewPr snapToGrid="0" snapToObjects="1" showGuides="1">
      <p:cViewPr varScale="1">
        <p:scale>
          <a:sx n="203" d="100"/>
          <a:sy n="203" d="100"/>
        </p:scale>
        <p:origin x="192" y="240"/>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D3ADB-34BB-4A47-8765-5E8F3E57BBEB}" type="datetimeFigureOut">
              <a:rPr lang="en-US" smtClean="0"/>
              <a:t>9/1/2021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622A7A-8DB6-4387-949C-BF9C934ED735}" type="slidenum">
              <a:rPr lang="en-US" smtClean="0"/>
              <a:t>‹#›</a:t>
            </a:fld>
            <a:endParaRPr lang="en-US"/>
          </a:p>
        </p:txBody>
      </p:sp>
    </p:spTree>
    <p:extLst>
      <p:ext uri="{BB962C8B-B14F-4D97-AF65-F5344CB8AC3E}">
        <p14:creationId xmlns:p14="http://schemas.microsoft.com/office/powerpoint/2010/main" val="2681998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age and gender of a patient must be considered in deciding if a patient is truly anemic</a:t>
            </a:r>
            <a:endParaRPr lang="en-US" dirty="0"/>
          </a:p>
        </p:txBody>
      </p:sp>
      <p:sp>
        <p:nvSpPr>
          <p:cNvPr id="4" name="Slide Number Placeholder 3"/>
          <p:cNvSpPr>
            <a:spLocks noGrp="1"/>
          </p:cNvSpPr>
          <p:nvPr>
            <p:ph type="sldNum" sz="quarter" idx="10"/>
          </p:nvPr>
        </p:nvSpPr>
        <p:spPr/>
        <p:txBody>
          <a:bodyPr/>
          <a:lstStyle/>
          <a:p>
            <a:fld id="{6D622A7A-8DB6-4387-949C-BF9C934ED735}" type="slidenum">
              <a:rPr lang="en-US" smtClean="0"/>
              <a:t>5</a:t>
            </a:fld>
            <a:endParaRPr lang="en-US"/>
          </a:p>
        </p:txBody>
      </p:sp>
    </p:spTree>
    <p:extLst>
      <p:ext uri="{BB962C8B-B14F-4D97-AF65-F5344CB8AC3E}">
        <p14:creationId xmlns:p14="http://schemas.microsoft.com/office/powerpoint/2010/main" val="4242862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Symptoms of anemia roughly proportional to its severity in a given patient but the</a:t>
            </a:r>
            <a:r>
              <a:rPr lang="en-US" baseline="0" dirty="0" smtClean="0"/>
              <a:t> severity of symptoms for any given degree of anemia vary widely from patient to patient.  Fatigue, shortness of breath with exertion, sometimes cardiovascular or neurologic problems in patients predisposed to problems in those areas.</a:t>
            </a:r>
            <a:endParaRPr lang="en-US" dirty="0"/>
          </a:p>
        </p:txBody>
      </p:sp>
      <p:sp>
        <p:nvSpPr>
          <p:cNvPr id="4" name="Slide Number Placeholder 3"/>
          <p:cNvSpPr>
            <a:spLocks noGrp="1"/>
          </p:cNvSpPr>
          <p:nvPr>
            <p:ph type="sldNum" sz="quarter" idx="10"/>
          </p:nvPr>
        </p:nvSpPr>
        <p:spPr/>
        <p:txBody>
          <a:bodyPr/>
          <a:lstStyle/>
          <a:p>
            <a:fld id="{6D622A7A-8DB6-4387-949C-BF9C934ED735}" type="slidenum">
              <a:rPr lang="en-US" smtClean="0"/>
              <a:t>8</a:t>
            </a:fld>
            <a:endParaRPr lang="en-US"/>
          </a:p>
        </p:txBody>
      </p:sp>
    </p:spTree>
    <p:extLst>
      <p:ext uri="{BB962C8B-B14F-4D97-AF65-F5344CB8AC3E}">
        <p14:creationId xmlns:p14="http://schemas.microsoft.com/office/powerpoint/2010/main" val="761381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622A7A-8DB6-4387-949C-BF9C934ED735}" type="slidenum">
              <a:rPr lang="en-US" smtClean="0"/>
              <a:t>14</a:t>
            </a:fld>
            <a:endParaRPr lang="en-US"/>
          </a:p>
        </p:txBody>
      </p:sp>
    </p:spTree>
    <p:extLst>
      <p:ext uri="{BB962C8B-B14F-4D97-AF65-F5344CB8AC3E}">
        <p14:creationId xmlns:p14="http://schemas.microsoft.com/office/powerpoint/2010/main" val="3985095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8.tiff"/><Relationship Id="rId5" Type="http://schemas.openxmlformats.org/officeDocument/2006/relationships/image" Target="../media/image7.jpg"/><Relationship Id="rId4"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0.tiff"/><Relationship Id="rId5" Type="http://schemas.openxmlformats.org/officeDocument/2006/relationships/image" Target="../media/image9.jpg"/><Relationship Id="rId4" Type="http://schemas.openxmlformats.org/officeDocument/2006/relationships/image" Target="../media/image8.tif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51435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78572" y="2444422"/>
            <a:ext cx="3520440" cy="1090270"/>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63705" y="3658664"/>
            <a:ext cx="5836358" cy="1463040"/>
          </a:xfrm>
          <a:prstGeom prst="rect">
            <a:avLst/>
          </a:prstGeom>
          <a:ln w="63500">
            <a:solidFill>
              <a:schemeClr val="tx1"/>
            </a:solidFill>
          </a:ln>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937" y="1135072"/>
            <a:ext cx="3141691" cy="3986632"/>
          </a:xfrm>
          <a:prstGeom prst="rect">
            <a:avLst/>
          </a:prstGeom>
          <a:ln w="63500">
            <a:solidFill>
              <a:schemeClr val="tx1"/>
            </a:solidFill>
          </a:ln>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605" y="29307"/>
            <a:ext cx="5403075" cy="2284054"/>
          </a:xfrm>
          <a:prstGeom prst="rect">
            <a:avLst/>
          </a:prstGeom>
          <a:ln w="63500">
            <a:solidFill>
              <a:schemeClr val="tx1"/>
            </a:solidFill>
          </a:ln>
        </p:spPr>
      </p:pic>
      <p:pic>
        <p:nvPicPr>
          <p:cNvPr id="20" name="Picture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472332" y="41821"/>
            <a:ext cx="3640016" cy="2271540"/>
          </a:xfrm>
          <a:prstGeom prst="rect">
            <a:avLst/>
          </a:prstGeom>
          <a:ln w="63500">
            <a:solidFill>
              <a:schemeClr val="tx1"/>
            </a:solidFill>
          </a:ln>
        </p:spPr>
      </p:pic>
    </p:spTree>
    <p:extLst>
      <p:ext uri="{BB962C8B-B14F-4D97-AF65-F5344CB8AC3E}">
        <p14:creationId xmlns:p14="http://schemas.microsoft.com/office/powerpoint/2010/main" val="401837518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51435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78572" y="2444422"/>
            <a:ext cx="3520440" cy="1090270"/>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63705" y="3658664"/>
            <a:ext cx="5836358" cy="1463040"/>
          </a:xfrm>
          <a:prstGeom prst="rect">
            <a:avLst/>
          </a:prstGeom>
          <a:ln w="63500">
            <a:solidFill>
              <a:schemeClr val="tx1"/>
            </a:solidFill>
          </a:ln>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937" y="1135072"/>
            <a:ext cx="3141691" cy="3986632"/>
          </a:xfrm>
          <a:prstGeom prst="rect">
            <a:avLst/>
          </a:prstGeom>
          <a:ln w="63500">
            <a:solidFill>
              <a:schemeClr val="tx1"/>
            </a:solidFill>
          </a:ln>
        </p:spPr>
      </p:pic>
      <p:pic>
        <p:nvPicPr>
          <p:cNvPr id="17" name="Picture 1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472332" y="41821"/>
            <a:ext cx="3640016" cy="2271540"/>
          </a:xfrm>
          <a:prstGeom prst="rect">
            <a:avLst/>
          </a:prstGeom>
          <a:ln w="63500">
            <a:solidFill>
              <a:schemeClr val="tx1"/>
            </a:solidFill>
          </a:ln>
        </p:spPr>
      </p:pic>
      <p:pic>
        <p:nvPicPr>
          <p:cNvPr id="7" name="Picture 6"/>
          <p:cNvPicPr>
            <a:picLocks noChangeAspect="1"/>
          </p:cNvPicPr>
          <p:nvPr userDrawn="1"/>
        </p:nvPicPr>
        <p:blipFill>
          <a:blip r:embed="rId6"/>
          <a:stretch>
            <a:fillRect/>
          </a:stretch>
        </p:blipFill>
        <p:spPr>
          <a:xfrm>
            <a:off x="43936" y="41821"/>
            <a:ext cx="5396743" cy="2258501"/>
          </a:xfrm>
          <a:prstGeom prst="rect">
            <a:avLst/>
          </a:prstGeom>
          <a:ln w="63500">
            <a:solidFill>
              <a:schemeClr val="tx1"/>
            </a:solidFill>
          </a:ln>
        </p:spPr>
      </p:pic>
    </p:spTree>
    <p:extLst>
      <p:ext uri="{BB962C8B-B14F-4D97-AF65-F5344CB8AC3E}">
        <p14:creationId xmlns:p14="http://schemas.microsoft.com/office/powerpoint/2010/main" val="29878995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51435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3013" y="2435625"/>
            <a:ext cx="3520440" cy="109027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72332" y="41821"/>
            <a:ext cx="3640016" cy="2271540"/>
          </a:xfrm>
          <a:prstGeom prst="rect">
            <a:avLst/>
          </a:prstGeom>
          <a:ln w="63500">
            <a:solidFill>
              <a:schemeClr val="tx1"/>
            </a:solidFill>
          </a:ln>
        </p:spPr>
      </p:pic>
      <p:pic>
        <p:nvPicPr>
          <p:cNvPr id="7" name="Picture 6"/>
          <p:cNvPicPr>
            <a:picLocks noChangeAspect="1"/>
          </p:cNvPicPr>
          <p:nvPr userDrawn="1"/>
        </p:nvPicPr>
        <p:blipFill>
          <a:blip r:embed="rId4"/>
          <a:stretch>
            <a:fillRect/>
          </a:stretch>
        </p:blipFill>
        <p:spPr>
          <a:xfrm>
            <a:off x="43936" y="41821"/>
            <a:ext cx="5396743" cy="2258501"/>
          </a:xfrm>
          <a:prstGeom prst="rect">
            <a:avLst/>
          </a:prstGeom>
          <a:ln w="63500">
            <a:solidFill>
              <a:schemeClr val="tx1"/>
            </a:solidFill>
          </a:ln>
        </p:spPr>
      </p:pic>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47" y="2388150"/>
            <a:ext cx="3826630" cy="2733554"/>
          </a:xfrm>
          <a:prstGeom prst="rect">
            <a:avLst/>
          </a:prstGeom>
          <a:ln w="63500">
            <a:solidFill>
              <a:schemeClr val="tx1"/>
            </a:solidFill>
          </a:ln>
        </p:spPr>
      </p:pic>
      <p:pic>
        <p:nvPicPr>
          <p:cNvPr id="10" name="Picture 9"/>
          <p:cNvPicPr>
            <a:picLocks noChangeAspect="1"/>
          </p:cNvPicPr>
          <p:nvPr userDrawn="1"/>
        </p:nvPicPr>
        <p:blipFill>
          <a:blip r:embed="rId6"/>
          <a:stretch>
            <a:fillRect/>
          </a:stretch>
        </p:blipFill>
        <p:spPr>
          <a:xfrm>
            <a:off x="3938953" y="3754927"/>
            <a:ext cx="5160300" cy="1366777"/>
          </a:xfrm>
          <a:prstGeom prst="rect">
            <a:avLst/>
          </a:prstGeom>
          <a:ln w="63500">
            <a:solidFill>
              <a:schemeClr val="tx1"/>
            </a:solidFill>
          </a:ln>
        </p:spPr>
      </p:pic>
    </p:spTree>
    <p:extLst>
      <p:ext uri="{BB962C8B-B14F-4D97-AF65-F5344CB8AC3E}">
        <p14:creationId xmlns:p14="http://schemas.microsoft.com/office/powerpoint/2010/main" val="15387730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26" name="Rectangle 25"/>
          <p:cNvSpPr/>
          <p:nvPr userDrawn="1"/>
        </p:nvSpPr>
        <p:spPr>
          <a:xfrm>
            <a:off x="0" y="2480072"/>
            <a:ext cx="6845300" cy="1377554"/>
          </a:xfrm>
          <a:prstGeom prst="rect">
            <a:avLst/>
          </a:prstGeom>
          <a:gradFill flip="none" rotWithShape="1">
            <a:gsLst>
              <a:gs pos="0">
                <a:srgbClr val="D2C594"/>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hasCustomPrompt="1"/>
          </p:nvPr>
        </p:nvSpPr>
        <p:spPr>
          <a:xfrm>
            <a:off x="0" y="2691289"/>
            <a:ext cx="6845300" cy="1160741"/>
          </a:xfrm>
        </p:spPr>
        <p:txBody>
          <a:bodyPr>
            <a:normAutofit/>
          </a:bodyPr>
          <a:lstStyle>
            <a:lvl1pPr algn="ctr">
              <a:defRPr sz="4000">
                <a:solidFill>
                  <a:srgbClr val="B70000"/>
                </a:solidFill>
              </a:defRPr>
            </a:lvl1pPr>
          </a:lstStyle>
          <a:p>
            <a:r>
              <a:rPr lang="en-US" dirty="0" smtClean="0"/>
              <a:t>Click to edit Master </a:t>
            </a:r>
            <a:br>
              <a:rPr lang="en-US" dirty="0" smtClean="0"/>
            </a:br>
            <a:r>
              <a:rPr lang="en-US" dirty="0" smtClean="0"/>
              <a:t>title style</a:t>
            </a:r>
            <a:endParaRPr lang="en-US" dirty="0"/>
          </a:p>
        </p:txBody>
      </p:sp>
    </p:spTree>
    <p:extLst>
      <p:ext uri="{BB962C8B-B14F-4D97-AF65-F5344CB8AC3E}">
        <p14:creationId xmlns:p14="http://schemas.microsoft.com/office/powerpoint/2010/main" val="22001239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0" y="367071"/>
            <a:ext cx="9144000" cy="4776429"/>
          </a:xfrm>
          <a:prstGeom prst="rect">
            <a:avLst/>
          </a:prstGeom>
          <a:solidFill>
            <a:srgbClr val="B7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pic>
        <p:nvPicPr>
          <p:cNvPr id="7" name="Picture 6"/>
          <p:cNvPicPr>
            <a:picLocks noChangeAspect="1"/>
          </p:cNvPicPr>
          <p:nvPr userDrawn="1"/>
        </p:nvPicPr>
        <p:blipFill>
          <a:blip r:embed="rId2">
            <a:alphaModFix amt="40000"/>
            <a:extLst>
              <a:ext uri="{28A0092B-C50C-407E-A947-70E740481C1C}">
                <a14:useLocalDpi xmlns:a14="http://schemas.microsoft.com/office/drawing/2010/main" val="0"/>
              </a:ext>
            </a:extLst>
          </a:blip>
          <a:stretch>
            <a:fillRect/>
          </a:stretch>
        </p:blipFill>
        <p:spPr>
          <a:xfrm>
            <a:off x="0" y="377429"/>
            <a:ext cx="9144000" cy="4516871"/>
          </a:xfrm>
          <a:prstGeom prst="rect">
            <a:avLst/>
          </a:prstGeom>
        </p:spPr>
      </p:pic>
      <p:sp>
        <p:nvSpPr>
          <p:cNvPr id="8" name="Rectangle 7"/>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0" y="4883944"/>
            <a:ext cx="9144000" cy="259556"/>
          </a:xfrm>
          <a:prstGeom prst="rect">
            <a:avLst/>
          </a:prstGeom>
          <a:gradFill flip="none" rotWithShape="1">
            <a:gsLst>
              <a:gs pos="0">
                <a:srgbClr val="800000"/>
              </a:gs>
              <a:gs pos="79000">
                <a:srgbClr val="B7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1169989" y="2695354"/>
            <a:ext cx="5088953" cy="1215095"/>
          </a:xfrm>
        </p:spPr>
        <p:txBody>
          <a:bodyPr>
            <a:normAutofit/>
          </a:bodyPr>
          <a:lstStyle>
            <a:lvl1pPr algn="l">
              <a:defRPr sz="400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8828501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492D0-4821-0C43-8A35-80E34CFA8A82}"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9D3CE-2D82-3F49-AAEB-DF8054AF2450}" type="slidenum">
              <a:rPr lang="en-US" smtClean="0"/>
              <a:t>‹#›</a:t>
            </a:fld>
            <a:endParaRPr lang="en-US"/>
          </a:p>
        </p:txBody>
      </p:sp>
      <p:sp>
        <p:nvSpPr>
          <p:cNvPr id="5" name="Rectangle 4"/>
          <p:cNvSpPr/>
          <p:nvPr userDrawn="1"/>
        </p:nvSpPr>
        <p:spPr>
          <a:xfrm>
            <a:off x="0" y="0"/>
            <a:ext cx="9144000" cy="5143500"/>
          </a:xfrm>
          <a:prstGeom prst="rect">
            <a:avLst/>
          </a:prstGeom>
          <a:gradFill flip="none" rotWithShape="1">
            <a:gsLst>
              <a:gs pos="0">
                <a:srgbClr val="B70000"/>
              </a:gs>
              <a:gs pos="46000">
                <a:srgbClr val="B70000"/>
              </a:gs>
              <a:gs pos="100000">
                <a:srgbClr val="B51100"/>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Rectangle 6"/>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4883944"/>
            <a:ext cx="9144000" cy="259556"/>
          </a:xfrm>
          <a:prstGeom prst="rect">
            <a:avLst/>
          </a:prstGeom>
          <a:gradFill flip="none" rotWithShape="1">
            <a:gsLst>
              <a:gs pos="0">
                <a:srgbClr val="800000"/>
              </a:gs>
              <a:gs pos="79000">
                <a:srgbClr val="B7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858762"/>
            <a:ext cx="5029200" cy="3355848"/>
          </a:xfrm>
          <a:prstGeom prst="rect">
            <a:avLst/>
          </a:prstGeom>
        </p:spPr>
      </p:pic>
    </p:spTree>
    <p:extLst>
      <p:ext uri="{BB962C8B-B14F-4D97-AF65-F5344CB8AC3E}">
        <p14:creationId xmlns:p14="http://schemas.microsoft.com/office/powerpoint/2010/main" val="12131744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0" i="0" spc="10">
                <a:solidFill>
                  <a:srgbClr val="95743E"/>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0" indent="0">
              <a:buClr>
                <a:srgbClr val="B70000"/>
              </a:buClr>
              <a:buSzPct val="90000"/>
              <a:buFont typeface="Wingdings" charset="2"/>
              <a:buNone/>
              <a:defRPr sz="2400">
                <a:solidFill>
                  <a:schemeClr val="tx1">
                    <a:lumMod val="75000"/>
                    <a:lumOff val="25000"/>
                  </a:schemeClr>
                </a:solidFill>
              </a:defRPr>
            </a:lvl1pPr>
            <a:lvl2pPr marL="640080" indent="-256032">
              <a:spcBef>
                <a:spcPts val="1176"/>
              </a:spcBef>
              <a:buClr>
                <a:srgbClr val="B70000"/>
              </a:buClr>
              <a:buSzPct val="90000"/>
              <a:buFont typeface="Wingdings" charset="2"/>
              <a:buChar char="§"/>
              <a:defRPr sz="2600" baseline="0">
                <a:solidFill>
                  <a:schemeClr val="tx1">
                    <a:lumMod val="75000"/>
                    <a:lumOff val="25000"/>
                  </a:schemeClr>
                </a:solidFill>
              </a:defRPr>
            </a:lvl2pPr>
            <a:lvl3pPr marL="1005840" indent="-182880">
              <a:spcBef>
                <a:spcPts val="1128"/>
              </a:spcBef>
              <a:buClr>
                <a:srgbClr val="B70000"/>
              </a:buClr>
              <a:defRPr sz="2200">
                <a:solidFill>
                  <a:schemeClr val="tx1">
                    <a:lumMod val="75000"/>
                    <a:lumOff val="25000"/>
                  </a:schemeClr>
                </a:solidFill>
              </a:defRPr>
            </a:lvl3pPr>
            <a:lvl4pPr marL="1371600" indent="-182880">
              <a:spcBef>
                <a:spcPts val="1080"/>
              </a:spcBef>
              <a:buClr>
                <a:srgbClr val="B70000"/>
              </a:buClr>
              <a:buFont typeface="Arial"/>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40865180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09768"/>
            <a:ext cx="8229600" cy="547688"/>
          </a:xfrm>
        </p:spPr>
        <p:txBody>
          <a:bodyPr>
            <a:normAutofit/>
          </a:bodyPr>
          <a:lstStyle>
            <a:lvl1pPr>
              <a:defRPr sz="3600" b="0" i="0" spc="10">
                <a:solidFill>
                  <a:srgbClr val="95743E"/>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274320" indent="-274320">
              <a:spcBef>
                <a:spcPts val="0"/>
              </a:spcBef>
              <a:buClr>
                <a:srgbClr val="B70000"/>
              </a:buClr>
              <a:buSzPct val="90000"/>
              <a:buFont typeface="Wingdings" charset="2"/>
              <a:buChar char="§"/>
              <a:defRPr sz="2400">
                <a:solidFill>
                  <a:schemeClr val="tx1">
                    <a:lumMod val="75000"/>
                    <a:lumOff val="25000"/>
                  </a:schemeClr>
                </a:solidFill>
              </a:defRPr>
            </a:lvl1pPr>
            <a:lvl2pPr marL="548640" indent="-256032">
              <a:spcBef>
                <a:spcPts val="0"/>
              </a:spcBef>
              <a:buClr>
                <a:srgbClr val="B70000"/>
              </a:buClr>
              <a:buSzPct val="90000"/>
              <a:buFont typeface="Wingdings" charset="2"/>
              <a:buChar char="§"/>
              <a:defRPr sz="2100" baseline="0">
                <a:solidFill>
                  <a:schemeClr val="tx1">
                    <a:lumMod val="75000"/>
                    <a:lumOff val="25000"/>
                  </a:schemeClr>
                </a:solidFill>
              </a:defRPr>
            </a:lvl2pPr>
            <a:lvl3pPr marL="731520" indent="-182880">
              <a:spcBef>
                <a:spcPts val="0"/>
              </a:spcBef>
              <a:buClr>
                <a:srgbClr val="B70000"/>
              </a:buClr>
              <a:defRPr sz="1900">
                <a:solidFill>
                  <a:schemeClr val="tx1">
                    <a:lumMod val="75000"/>
                    <a:lumOff val="25000"/>
                  </a:schemeClr>
                </a:solidFill>
              </a:defRPr>
            </a:lvl3pPr>
            <a:lvl4pPr marL="914400" indent="-182880">
              <a:spcBef>
                <a:spcPts val="0"/>
              </a:spcBef>
              <a:buClr>
                <a:srgbClr val="B70000"/>
              </a:buClr>
              <a:buFont typeface="Arial"/>
              <a:buChar char="•"/>
              <a:defRPr sz="1600">
                <a:solidFill>
                  <a:schemeClr val="tx1">
                    <a:lumMod val="75000"/>
                    <a:lumOff val="25000"/>
                  </a:schemeClr>
                </a:solidFill>
              </a:defRPr>
            </a:lvl4pPr>
            <a:lvl5pPr>
              <a:spcBef>
                <a:spcPts val="0"/>
              </a:spcBef>
              <a:defRPr baseline="0">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69217977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09768"/>
            <a:ext cx="8229600" cy="54768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182832"/>
            <a:ext cx="4038600" cy="3394472"/>
          </a:xfrm>
        </p:spPr>
        <p:txBody>
          <a:bodyPr/>
          <a:lstStyle>
            <a:lvl1pPr marL="0" indent="-228600">
              <a:spcAft>
                <a:spcPts val="600"/>
              </a:spcAft>
              <a:defRPr sz="2100"/>
            </a:lvl1pPr>
            <a:lvl2pPr marL="365760" indent="-182880">
              <a:spcAft>
                <a:spcPts val="600"/>
              </a:spcAft>
              <a:defRPr sz="1900"/>
            </a:lvl2pPr>
            <a:lvl3pPr marL="502920" indent="-155448">
              <a:spcAft>
                <a:spcPts val="600"/>
              </a:spcAft>
              <a:defRPr sz="1600"/>
            </a:lvl3pPr>
            <a:lvl4pPr marL="822960" indent="-137160">
              <a:spcAft>
                <a:spcPts val="600"/>
              </a:spcAft>
              <a:defRPr sz="1600"/>
            </a:lvl4pPr>
            <a:lvl5pPr marL="1005840">
              <a:spcAft>
                <a:spcPts val="6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48200" y="1182832"/>
            <a:ext cx="4038600" cy="3394472"/>
          </a:xfrm>
        </p:spPr>
        <p:txBody>
          <a:bodyPr/>
          <a:lstStyle>
            <a:lvl1pPr marL="0" indent="-228600">
              <a:spcAft>
                <a:spcPts val="600"/>
              </a:spcAft>
              <a:defRPr sz="2100"/>
            </a:lvl1pPr>
            <a:lvl2pPr marL="365760" indent="-182880">
              <a:spcAft>
                <a:spcPts val="600"/>
              </a:spcAft>
              <a:defRPr sz="1900"/>
            </a:lvl2pPr>
            <a:lvl3pPr marL="502920" indent="-155448">
              <a:spcAft>
                <a:spcPts val="600"/>
              </a:spcAft>
              <a:defRPr sz="1600"/>
            </a:lvl3pPr>
            <a:lvl4pPr marL="822960" indent="-137160">
              <a:spcAft>
                <a:spcPts val="600"/>
              </a:spcAft>
              <a:defRPr sz="1600"/>
            </a:lvl4pPr>
            <a:lvl5pPr marL="1005840" indent="-137160">
              <a:spcAft>
                <a:spcPts val="6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5" name="Date Placeholder 4"/>
          <p:cNvSpPr>
            <a:spLocks noGrp="1"/>
          </p:cNvSpPr>
          <p:nvPr>
            <p:ph type="dt" sz="half" idx="10"/>
          </p:nvPr>
        </p:nvSpPr>
        <p:spPr/>
        <p:txBody>
          <a:bodyPr/>
          <a:lstStyle/>
          <a:p>
            <a:fld id="{14A492D0-4821-0C43-8A35-80E34CFA8A82}"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53777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180199"/>
            <a:ext cx="4040188" cy="355347"/>
          </a:xfrm>
        </p:spPr>
        <p:txBody>
          <a:bodyPr anchor="t">
            <a:normAutofit/>
          </a:bodyPr>
          <a:lstStyle>
            <a:lvl1pPr marL="0" indent="0">
              <a:buNone/>
              <a:defRPr sz="2000" b="1">
                <a:solidFill>
                  <a:srgbClr val="B7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506682"/>
            <a:ext cx="4040188" cy="3087941"/>
          </a:xfrm>
        </p:spPr>
        <p:txBody>
          <a:bodyPr/>
          <a:lstStyle>
            <a:lvl1pPr marL="0" indent="-228600">
              <a:spcBef>
                <a:spcPts val="0"/>
              </a:spcBef>
              <a:spcAft>
                <a:spcPts val="600"/>
              </a:spcAft>
              <a:defRPr sz="2100"/>
            </a:lvl1pPr>
            <a:lvl2pPr marL="365760" indent="-182880">
              <a:spcBef>
                <a:spcPts val="0"/>
              </a:spcBef>
              <a:spcAft>
                <a:spcPts val="600"/>
              </a:spcAft>
              <a:defRPr sz="1900"/>
            </a:lvl2pPr>
            <a:lvl3pPr marL="502920" indent="-137160">
              <a:spcBef>
                <a:spcPts val="0"/>
              </a:spcBef>
              <a:spcAft>
                <a:spcPts val="600"/>
              </a:spcAft>
              <a:defRPr sz="1600" baseline="0"/>
            </a:lvl3pPr>
            <a:lvl4pPr marL="914400" indent="-137160">
              <a:spcBef>
                <a:spcPts val="0"/>
              </a:spcBef>
              <a:spcAft>
                <a:spcPts val="600"/>
              </a:spcAft>
              <a:defRPr sz="1600"/>
            </a:lvl4pPr>
            <a:lvl5pPr marL="1143000" indent="-137160">
              <a:spcBef>
                <a:spcPts val="0"/>
              </a:spcBef>
              <a:spcAft>
                <a:spcPts val="6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6" y="1180199"/>
            <a:ext cx="4041775" cy="355347"/>
          </a:xfrm>
        </p:spPr>
        <p:txBody>
          <a:bodyPr anchor="t">
            <a:normAutofit/>
          </a:bodyPr>
          <a:lstStyle>
            <a:lvl1pPr marL="0" indent="0">
              <a:buNone/>
              <a:defRPr sz="2000" b="1">
                <a:solidFill>
                  <a:srgbClr val="B7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506682"/>
            <a:ext cx="4041775" cy="3087941"/>
          </a:xfrm>
        </p:spPr>
        <p:txBody>
          <a:bodyPr/>
          <a:lstStyle>
            <a:lvl1pPr marL="0" indent="-228600">
              <a:spcBef>
                <a:spcPts val="0"/>
              </a:spcBef>
              <a:spcAft>
                <a:spcPts val="600"/>
              </a:spcAft>
              <a:defRPr sz="2100"/>
            </a:lvl1pPr>
            <a:lvl2pPr marL="365760" indent="-182880">
              <a:spcBef>
                <a:spcPts val="0"/>
              </a:spcBef>
              <a:spcAft>
                <a:spcPts val="600"/>
              </a:spcAft>
              <a:defRPr sz="1900"/>
            </a:lvl2pPr>
            <a:lvl3pPr marL="502920" indent="-137160">
              <a:spcBef>
                <a:spcPts val="0"/>
              </a:spcBef>
              <a:spcAft>
                <a:spcPts val="600"/>
              </a:spcAft>
              <a:defRPr sz="1600" baseline="0"/>
            </a:lvl3pPr>
            <a:lvl4pPr marL="914400" indent="-137160">
              <a:spcBef>
                <a:spcPts val="0"/>
              </a:spcBef>
              <a:spcAft>
                <a:spcPts val="600"/>
              </a:spcAft>
              <a:defRPr sz="1600"/>
            </a:lvl4pPr>
            <a:lvl5pPr marL="1143000">
              <a:spcBef>
                <a:spcPts val="0"/>
              </a:spcBef>
              <a:spcAft>
                <a:spcPts val="6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Date Placeholder 6"/>
          <p:cNvSpPr>
            <a:spLocks noGrp="1"/>
          </p:cNvSpPr>
          <p:nvPr>
            <p:ph type="dt" sz="half" idx="10"/>
          </p:nvPr>
        </p:nvSpPr>
        <p:spPr/>
        <p:txBody>
          <a:bodyPr/>
          <a:lstStyle/>
          <a:p>
            <a:fld id="{14A492D0-4821-0C43-8A35-80E34CFA8A82}" type="datetimeFigureOut">
              <a:rPr lang="en-US" smtClean="0"/>
              <a:t>9/1/2021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6712548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39850" y="3161539"/>
            <a:ext cx="7154863" cy="1021556"/>
          </a:xfrm>
        </p:spPr>
        <p:txBody>
          <a:bodyPr anchor="t">
            <a:normAutofit/>
          </a:bodyPr>
          <a:lstStyle>
            <a:lvl1pPr algn="l">
              <a:defRPr sz="3000" b="0" i="0" cap="all"/>
            </a:lvl1pPr>
          </a:lstStyle>
          <a:p>
            <a:r>
              <a:rPr lang="en-US" smtClean="0"/>
              <a:t>Click to edit Master title style</a:t>
            </a:r>
            <a:endParaRPr lang="en-US" dirty="0"/>
          </a:p>
        </p:txBody>
      </p:sp>
      <p:sp>
        <p:nvSpPr>
          <p:cNvPr id="3" name="Text Placeholder 2"/>
          <p:cNvSpPr>
            <a:spLocks noGrp="1"/>
          </p:cNvSpPr>
          <p:nvPr>
            <p:ph type="body" idx="1"/>
          </p:nvPr>
        </p:nvSpPr>
        <p:spPr>
          <a:xfrm>
            <a:off x="1339850" y="1865336"/>
            <a:ext cx="7154862" cy="1125140"/>
          </a:xfrm>
        </p:spPr>
        <p:txBody>
          <a:bodyPr anchor="b"/>
          <a:lstStyle>
            <a:lvl1pPr marL="0" indent="0">
              <a:buNone/>
              <a:defRPr sz="2000">
                <a:solidFill>
                  <a:srgbClr val="B7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23352526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823913"/>
            <a:ext cx="3008313" cy="604890"/>
          </a:xfrm>
        </p:spPr>
        <p:txBody>
          <a:bodyPr anchor="t"/>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823913"/>
            <a:ext cx="4911308" cy="3770710"/>
          </a:xfrm>
        </p:spPr>
        <p:txBody>
          <a:bodyPr/>
          <a:lstStyle>
            <a:lvl1pPr marL="0" indent="-228600">
              <a:spcAft>
                <a:spcPts val="600"/>
              </a:spcAft>
              <a:defRPr sz="2100"/>
            </a:lvl1pPr>
            <a:lvl2pPr marL="457200" indent="-228600">
              <a:spcAft>
                <a:spcPts val="600"/>
              </a:spcAft>
              <a:defRPr sz="1900"/>
            </a:lvl2pPr>
            <a:lvl3pPr marL="640080">
              <a:spcAft>
                <a:spcPts val="600"/>
              </a:spcAft>
              <a:defRPr sz="1600"/>
            </a:lvl3pPr>
            <a:lvl4pPr marL="731520" indent="-137160">
              <a:spcAft>
                <a:spcPts val="600"/>
              </a:spcAft>
              <a:defRPr sz="1400"/>
            </a:lvl4pPr>
            <a:lvl5pPr marL="1005840">
              <a:spcAft>
                <a:spcPts val="600"/>
              </a:spcAft>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457201" y="1579999"/>
            <a:ext cx="3008313" cy="30146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492D0-4821-0C43-8A35-80E34CFA8A82}"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04848805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4150331"/>
            <a:ext cx="5486400" cy="4788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492D0-4821-0C43-8A35-80E34CFA8A82}"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13842298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831579"/>
            <a:ext cx="8229600" cy="655000"/>
          </a:xfrm>
        </p:spPr>
        <p:txBody>
          <a:bodyPr/>
          <a:lstStyle/>
          <a:p>
            <a:r>
              <a:rPr lang="en-US" dirty="0" smtClean="0"/>
              <a:t>Header only</a:t>
            </a:r>
            <a:endParaRPr lang="en-US" dirty="0"/>
          </a:p>
        </p:txBody>
      </p:sp>
      <p:sp>
        <p:nvSpPr>
          <p:cNvPr id="3" name="Date Placeholder 2"/>
          <p:cNvSpPr>
            <a:spLocks noGrp="1"/>
          </p:cNvSpPr>
          <p:nvPr>
            <p:ph type="dt" sz="half" idx="10"/>
          </p:nvPr>
        </p:nvSpPr>
        <p:spPr/>
        <p:txBody>
          <a:bodyPr/>
          <a:lstStyle/>
          <a:p>
            <a:fld id="{14A492D0-4821-0C43-8A35-80E34CFA8A82}" type="datetimeFigureOut">
              <a:rPr lang="en-US" smtClean="0"/>
              <a:t>9/1/2021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55516070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4879" y="67393"/>
            <a:ext cx="8935641" cy="64422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56555" y="962907"/>
            <a:ext cx="3950421" cy="3376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20" y="962907"/>
            <a:ext cx="3951819" cy="3376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127BDE6-9DA6-4FC8-857F-1D723E89EEB2}" type="slidenum">
              <a:rPr lang="en-US"/>
              <a:pPr>
                <a:defRPr/>
              </a:pPr>
              <a:t>‹#›</a:t>
            </a:fld>
            <a:endParaRPr lang="en-US"/>
          </a:p>
        </p:txBody>
      </p:sp>
    </p:spTree>
    <p:extLst>
      <p:ext uri="{BB962C8B-B14F-4D97-AF65-F5344CB8AC3E}">
        <p14:creationId xmlns:p14="http://schemas.microsoft.com/office/powerpoint/2010/main" val="34100832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879" y="67393"/>
            <a:ext cx="8935641" cy="64422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6555" y="962907"/>
            <a:ext cx="8036484" cy="3376457"/>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1E6795-DDC1-43F2-850E-DFCB422F30DB}" type="slidenum">
              <a:rPr lang="en-US"/>
              <a:pPr>
                <a:defRPr/>
              </a:pPr>
              <a:t>‹#›</a:t>
            </a:fld>
            <a:endParaRPr lang="en-US"/>
          </a:p>
        </p:txBody>
      </p:sp>
    </p:spTree>
    <p:extLst>
      <p:ext uri="{BB962C8B-B14F-4D97-AF65-F5344CB8AC3E}">
        <p14:creationId xmlns:p14="http://schemas.microsoft.com/office/powerpoint/2010/main" val="185750286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457200" y="509768"/>
            <a:ext cx="8229600" cy="547688"/>
          </a:xfrm>
          <a:prstGeom prst="rect">
            <a:avLst/>
          </a:prstGeom>
        </p:spPr>
        <p:txBody>
          <a:bodyPr vert="horz" lIns="0" tIns="0" rIns="0" bIns="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176338"/>
            <a:ext cx="8229600" cy="3418285"/>
          </a:xfrm>
          <a:prstGeom prst="rect">
            <a:avLst/>
          </a:prstGeom>
        </p:spPr>
        <p:txBody>
          <a:bodyPr vert="horz" lIns="0" tIns="0" rIns="0" bIns="0" rtlCol="0" anchor="t" anchorCtr="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US" dirty="0"/>
          </a:p>
        </p:txBody>
      </p:sp>
      <p:sp>
        <p:nvSpPr>
          <p:cNvPr id="4" name="Date Placeholder 3"/>
          <p:cNvSpPr>
            <a:spLocks noGrp="1"/>
          </p:cNvSpPr>
          <p:nvPr>
            <p:ph type="dt" sz="half" idx="2"/>
          </p:nvPr>
        </p:nvSpPr>
        <p:spPr>
          <a:xfrm>
            <a:off x="457200" y="4789943"/>
            <a:ext cx="2133600" cy="273844"/>
          </a:xfrm>
          <a:prstGeom prst="rect">
            <a:avLst/>
          </a:prstGeom>
        </p:spPr>
        <p:txBody>
          <a:bodyPr vert="horz" lIns="0" tIns="0" rIns="0" bIns="0" rtlCol="0" anchor="b" anchorCtr="0"/>
          <a:lstStyle>
            <a:lvl1pPr algn="l">
              <a:defRPr sz="1100" baseline="0">
                <a:solidFill>
                  <a:schemeClr val="tx1">
                    <a:tint val="75000"/>
                  </a:schemeClr>
                </a:solidFill>
              </a:defRPr>
            </a:lvl1pPr>
          </a:lstStyle>
          <a:p>
            <a:fld id="{14A492D0-4821-0C43-8A35-80E34CFA8A82}" type="datetimeFigureOut">
              <a:rPr lang="en-US" smtClean="0"/>
              <a:pPr/>
              <a:t>9/1/2021</a:t>
            </a:fld>
            <a:endParaRPr lang="en-US" dirty="0"/>
          </a:p>
        </p:txBody>
      </p:sp>
      <p:sp>
        <p:nvSpPr>
          <p:cNvPr id="5" name="Footer Placeholder 4"/>
          <p:cNvSpPr>
            <a:spLocks noGrp="1"/>
          </p:cNvSpPr>
          <p:nvPr>
            <p:ph type="ftr" sz="quarter" idx="3"/>
          </p:nvPr>
        </p:nvSpPr>
        <p:spPr>
          <a:xfrm>
            <a:off x="3124200" y="4789943"/>
            <a:ext cx="2895600" cy="273844"/>
          </a:xfrm>
          <a:prstGeom prst="rect">
            <a:avLst/>
          </a:prstGeom>
        </p:spPr>
        <p:txBody>
          <a:bodyPr vert="horz" lIns="0" tIns="0" rIns="0" bIns="0" rtlCol="0" anchor="b" anchorCtr="0"/>
          <a:lstStyle>
            <a:lvl1pPr algn="ctr">
              <a:defRPr sz="1100"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89943"/>
            <a:ext cx="2133600" cy="273844"/>
          </a:xfrm>
          <a:prstGeom prst="rect">
            <a:avLst/>
          </a:prstGeom>
        </p:spPr>
        <p:txBody>
          <a:bodyPr vert="horz" lIns="0" tIns="0" rIns="0" bIns="0" rtlCol="0" anchor="b" anchorCtr="0"/>
          <a:lstStyle>
            <a:lvl1pPr algn="r">
              <a:defRPr sz="1100" baseline="0">
                <a:solidFill>
                  <a:schemeClr val="tx1">
                    <a:tint val="75000"/>
                  </a:schemeClr>
                </a:solidFill>
              </a:defRPr>
            </a:lvl1pPr>
          </a:lstStyle>
          <a:p>
            <a:fld id="{5DB9D3CE-2D82-3F49-AAEB-DF8054AF2450}" type="slidenum">
              <a:rPr lang="en-US" smtClean="0"/>
              <a:pPr/>
              <a:t>‹#›</a:t>
            </a:fld>
            <a:endParaRPr lang="en-US"/>
          </a:p>
        </p:txBody>
      </p:sp>
      <p:pic>
        <p:nvPicPr>
          <p:cNvPr id="7" name="Picture 6"/>
          <p:cNvPicPr>
            <a:picLocks noChangeAspect="1"/>
          </p:cNvPicPr>
          <p:nvPr userDrawn="1"/>
        </p:nvPicPr>
        <p:blipFill>
          <a:blip r:embed="rId18">
            <a:alphaModFix amt="40000"/>
            <a:extLst>
              <a:ext uri="{28A0092B-C50C-407E-A947-70E740481C1C}">
                <a14:useLocalDpi xmlns:a14="http://schemas.microsoft.com/office/drawing/2010/main" val="0"/>
              </a:ext>
            </a:extLst>
          </a:blip>
          <a:stretch>
            <a:fillRect/>
          </a:stretch>
        </p:blipFill>
        <p:spPr>
          <a:xfrm>
            <a:off x="0" y="1371"/>
            <a:ext cx="9144000" cy="363893"/>
          </a:xfrm>
          <a:prstGeom prst="rect">
            <a:avLst/>
          </a:prstGeom>
          <a:effectLst>
            <a:outerShdw blurRad="76200" dist="38100" sx="110000" sy="110000" algn="tl" rotWithShape="0">
              <a:prstClr val="black">
                <a:alpha val="48000"/>
              </a:prstClr>
            </a:outerShdw>
          </a:effectLst>
        </p:spPr>
      </p:pic>
      <p:pic>
        <p:nvPicPr>
          <p:cNvPr id="11" name="Picture 10" descr="uwcrest_web_lrg_noshado.eps"/>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8458275" y="187727"/>
            <a:ext cx="520700" cy="812800"/>
          </a:xfrm>
          <a:prstGeom prst="rect">
            <a:avLst/>
          </a:prstGeom>
        </p:spPr>
      </p:pic>
    </p:spTree>
    <p:extLst>
      <p:ext uri="{BB962C8B-B14F-4D97-AF65-F5344CB8AC3E}">
        <p14:creationId xmlns:p14="http://schemas.microsoft.com/office/powerpoint/2010/main" val="403507194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6" r:id="rId3"/>
    <p:sldLayoutId id="2147483660" r:id="rId4"/>
    <p:sldLayoutId id="2147483661" r:id="rId5"/>
    <p:sldLayoutId id="2147483655" r:id="rId6"/>
    <p:sldLayoutId id="2147483650" r:id="rId7"/>
    <p:sldLayoutId id="2147483662" r:id="rId8"/>
    <p:sldLayoutId id="2147483652" r:id="rId9"/>
    <p:sldLayoutId id="2147483653" r:id="rId10"/>
    <p:sldLayoutId id="2147483651" r:id="rId11"/>
    <p:sldLayoutId id="2147483656" r:id="rId12"/>
    <p:sldLayoutId id="2147483657" r:id="rId13"/>
    <p:sldLayoutId id="2147483654" r:id="rId14"/>
    <p:sldLayoutId id="2147483667" r:id="rId15"/>
    <p:sldLayoutId id="2147483668" r:id="rId16"/>
  </p:sldLayoutIdLst>
  <p:timing>
    <p:tnLst>
      <p:par>
        <p:cTn id="1" dur="indefinite" restart="never" nodeType="tmRoot"/>
      </p:par>
    </p:tnLst>
  </p:timing>
  <p:txStyles>
    <p:titleStyle>
      <a:lvl1pPr algn="ctr" defTabSz="457200" rtl="0" eaLnBrk="1" latinLnBrk="0" hangingPunct="1">
        <a:spcBef>
          <a:spcPct val="0"/>
        </a:spcBef>
        <a:buNone/>
        <a:defRPr sz="3600" kern="1200">
          <a:ln>
            <a:noFill/>
          </a:ln>
          <a:solidFill>
            <a:srgbClr val="9B8054"/>
          </a:solidFill>
          <a:effectLst/>
          <a:latin typeface="Georgia"/>
          <a:ea typeface="+mj-ea"/>
          <a:cs typeface="+mj-cs"/>
        </a:defRPr>
      </a:lvl1pPr>
    </p:titleStyle>
    <p:bodyStyle>
      <a:lvl1pPr marL="274320" indent="-274320" algn="l" defTabSz="457200" rtl="0" eaLnBrk="1" latinLnBrk="0" hangingPunct="1">
        <a:spcBef>
          <a:spcPts val="0"/>
        </a:spcBef>
        <a:spcAft>
          <a:spcPts val="600"/>
        </a:spcAft>
        <a:buClr>
          <a:srgbClr val="B70000"/>
        </a:buClr>
        <a:buSzPct val="90000"/>
        <a:buFont typeface="Wingdings" charset="2"/>
        <a:buChar char="§"/>
        <a:defRPr sz="2400" kern="1200" baseline="0">
          <a:solidFill>
            <a:schemeClr val="tx1">
              <a:lumMod val="75000"/>
              <a:lumOff val="25000"/>
            </a:schemeClr>
          </a:solidFill>
          <a:latin typeface="Arial"/>
          <a:ea typeface="+mn-ea"/>
          <a:cs typeface="+mn-cs"/>
        </a:defRPr>
      </a:lvl1pPr>
      <a:lvl2pPr marL="548640" indent="-256032" algn="l" defTabSz="457200" rtl="0" eaLnBrk="1" latinLnBrk="0" hangingPunct="1">
        <a:spcBef>
          <a:spcPts val="0"/>
        </a:spcBef>
        <a:spcAft>
          <a:spcPts val="600"/>
        </a:spcAft>
        <a:buClr>
          <a:srgbClr val="B70000"/>
        </a:buClr>
        <a:buSzPct val="90000"/>
        <a:buFont typeface="Wingdings" charset="2"/>
        <a:buChar char="§"/>
        <a:defRPr sz="2100" kern="1200">
          <a:solidFill>
            <a:schemeClr val="tx1">
              <a:lumMod val="75000"/>
              <a:lumOff val="25000"/>
            </a:schemeClr>
          </a:solidFill>
          <a:latin typeface="Arial"/>
          <a:ea typeface="+mn-ea"/>
          <a:cs typeface="+mn-cs"/>
        </a:defRPr>
      </a:lvl2pPr>
      <a:lvl3pPr marL="731520" indent="-182880" algn="l" defTabSz="457200" rtl="0" eaLnBrk="1" latinLnBrk="0" hangingPunct="1">
        <a:spcBef>
          <a:spcPts val="0"/>
        </a:spcBef>
        <a:spcAft>
          <a:spcPts val="600"/>
        </a:spcAft>
        <a:buClr>
          <a:srgbClr val="B70000"/>
        </a:buClr>
        <a:buFont typeface="Arial"/>
        <a:buChar char="•"/>
        <a:defRPr sz="1900" kern="1200" baseline="0">
          <a:solidFill>
            <a:schemeClr val="tx1">
              <a:lumMod val="75000"/>
              <a:lumOff val="25000"/>
            </a:schemeClr>
          </a:solidFill>
          <a:latin typeface="Arial"/>
          <a:ea typeface="+mn-ea"/>
          <a:cs typeface="+mn-cs"/>
        </a:defRPr>
      </a:lvl3pPr>
      <a:lvl4pPr marL="914400" indent="-182880" algn="l" defTabSz="457200" rtl="0" eaLnBrk="1" latinLnBrk="0" hangingPunct="1">
        <a:spcBef>
          <a:spcPts val="0"/>
        </a:spcBef>
        <a:spcAft>
          <a:spcPts val="600"/>
        </a:spcAft>
        <a:buClr>
          <a:srgbClr val="B70000"/>
        </a:buClr>
        <a:buFont typeface="Arial"/>
        <a:buChar char="•"/>
        <a:defRPr sz="1500" kern="1200" baseline="0">
          <a:solidFill>
            <a:schemeClr val="tx1">
              <a:lumMod val="75000"/>
              <a:lumOff val="25000"/>
            </a:schemeClr>
          </a:solidFill>
          <a:latin typeface="Arial"/>
          <a:ea typeface="+mn-ea"/>
          <a:cs typeface="+mn-cs"/>
        </a:defRPr>
      </a:lvl4pPr>
      <a:lvl5pPr marL="1600200" indent="-137160" algn="l" defTabSz="457200" rtl="0" eaLnBrk="1" latinLnBrk="0" hangingPunct="1">
        <a:spcBef>
          <a:spcPts val="0"/>
        </a:spcBef>
        <a:spcAft>
          <a:spcPts val="1200"/>
        </a:spcAft>
        <a:buClr>
          <a:srgbClr val="B70000"/>
        </a:buClr>
        <a:buFont typeface="Arial"/>
        <a:buChar char="•"/>
        <a:defRPr sz="1600" kern="1200" baseline="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5699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ctrTitle"/>
          </p:nvPr>
        </p:nvSpPr>
        <p:spPr/>
        <p:txBody>
          <a:bodyPr>
            <a:normAutofit/>
          </a:bodyPr>
          <a:lstStyle/>
          <a:p>
            <a:pPr>
              <a:defRPr/>
            </a:pPr>
            <a:r>
              <a:rPr lang="en-US" sz="3166" dirty="0">
                <a:effectLst>
                  <a:outerShdw blurRad="38100" dist="38100" dir="2700000" algn="tl">
                    <a:srgbClr val="000000"/>
                  </a:outerShdw>
                </a:effectLst>
              </a:rPr>
              <a:t>AN APPROACH TO THE ANEMIC PATIENT</a:t>
            </a:r>
          </a:p>
        </p:txBody>
      </p:sp>
      <p:sp>
        <p:nvSpPr>
          <p:cNvPr id="2" name="TextBox 1"/>
          <p:cNvSpPr txBox="1"/>
          <p:nvPr/>
        </p:nvSpPr>
        <p:spPr>
          <a:xfrm>
            <a:off x="2762383" y="4277857"/>
            <a:ext cx="2685351" cy="646331"/>
          </a:xfrm>
          <a:prstGeom prst="rect">
            <a:avLst/>
          </a:prstGeom>
          <a:noFill/>
        </p:spPr>
        <p:txBody>
          <a:bodyPr wrap="none" rtlCol="0">
            <a:spAutoFit/>
          </a:bodyPr>
          <a:lstStyle/>
          <a:p>
            <a:r>
              <a:rPr lang="en-US" dirty="0" smtClean="0">
                <a:latin typeface="Georgia" panose="02040502050405020303" pitchFamily="18" charset="0"/>
              </a:rPr>
              <a:t>Eliot Williams MD PhD</a:t>
            </a:r>
          </a:p>
          <a:p>
            <a:r>
              <a:rPr lang="en-US" dirty="0" smtClean="0">
                <a:latin typeface="Georgia" panose="02040502050405020303" pitchFamily="18" charset="0"/>
              </a:rPr>
              <a:t>Department of Medicine</a:t>
            </a:r>
            <a:endParaRPr lang="en-US" dirty="0">
              <a:latin typeface="Georgia" panose="02040502050405020303" pitchFamily="18" charset="0"/>
            </a:endParaRPr>
          </a:p>
        </p:txBody>
      </p:sp>
    </p:spTree>
    <p:extLst>
      <p:ext uri="{BB962C8B-B14F-4D97-AF65-F5344CB8AC3E}">
        <p14:creationId xmlns:p14="http://schemas.microsoft.com/office/powerpoint/2010/main" val="278701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pPr>
              <a:defRPr/>
            </a:pPr>
            <a:r>
              <a:rPr lang="en-US" sz="3454" dirty="0" smtClean="0">
                <a:effectLst>
                  <a:outerShdw blurRad="38100" dist="38100" dir="2700000" algn="tl">
                    <a:srgbClr val="000000"/>
                  </a:outerShdw>
                </a:effectLst>
              </a:rPr>
              <a:t>OBJECTIVES</a:t>
            </a:r>
            <a:endParaRPr lang="en-US" sz="3454" dirty="0">
              <a:effectLst>
                <a:outerShdw blurRad="38100" dist="38100" dir="2700000" algn="tl">
                  <a:srgbClr val="000000"/>
                </a:outerShdw>
              </a:effectLst>
            </a:endParaRPr>
          </a:p>
        </p:txBody>
      </p:sp>
      <p:sp>
        <p:nvSpPr>
          <p:cNvPr id="4099" name="Rectangle 3"/>
          <p:cNvSpPr>
            <a:spLocks noGrp="1" noChangeArrowheads="1"/>
          </p:cNvSpPr>
          <p:nvPr>
            <p:ph type="body" idx="1"/>
          </p:nvPr>
        </p:nvSpPr>
        <p:spPr>
          <a:xfrm>
            <a:off x="221265" y="1123444"/>
            <a:ext cx="8701470" cy="4095324"/>
          </a:xfrm>
        </p:spPr>
        <p:txBody>
          <a:bodyPr>
            <a:normAutofit/>
          </a:bodyPr>
          <a:lstStyle/>
          <a:p>
            <a:pPr marL="457200" indent="-457200">
              <a:lnSpc>
                <a:spcPct val="90000"/>
              </a:lnSpc>
              <a:buFont typeface="+mj-lt"/>
              <a:buAutoNum type="arabicPeriod"/>
            </a:pPr>
            <a:r>
              <a:rPr lang="en-US" altLang="en-US" sz="2000" dirty="0" smtClean="0"/>
              <a:t>Define anemia, describe its clinical features, and list the variables typically used to determine its presence</a:t>
            </a:r>
          </a:p>
          <a:p>
            <a:pPr marL="457200" indent="-457200">
              <a:lnSpc>
                <a:spcPct val="90000"/>
              </a:lnSpc>
              <a:buFont typeface="+mj-lt"/>
              <a:buAutoNum type="arabicPeriod"/>
            </a:pPr>
            <a:r>
              <a:rPr lang="en-US" altLang="en-US" sz="2000" dirty="0" smtClean="0"/>
              <a:t>Describe and explain the variation in normal red cell values according to age and gender</a:t>
            </a:r>
          </a:p>
          <a:p>
            <a:pPr marL="457200" indent="-457200">
              <a:lnSpc>
                <a:spcPct val="90000"/>
              </a:lnSpc>
              <a:buFont typeface="+mj-lt"/>
              <a:buAutoNum type="arabicPeriod"/>
            </a:pPr>
            <a:r>
              <a:rPr lang="en-US" altLang="en-US" sz="2000" dirty="0" smtClean="0"/>
              <a:t>Describe how to determine if anemia is due to marrow </a:t>
            </a:r>
            <a:r>
              <a:rPr lang="en-US" altLang="en-US" sz="2000" dirty="0" err="1" smtClean="0"/>
              <a:t>hypoproliferation</a:t>
            </a:r>
            <a:r>
              <a:rPr lang="en-US" altLang="en-US" sz="2000" dirty="0" smtClean="0"/>
              <a:t>, and the role of the reticulocyte count in this determination</a:t>
            </a:r>
          </a:p>
          <a:p>
            <a:pPr marL="457200" indent="-457200">
              <a:lnSpc>
                <a:spcPct val="90000"/>
              </a:lnSpc>
              <a:buFont typeface="+mj-lt"/>
              <a:buAutoNum type="arabicPeriod"/>
            </a:pPr>
            <a:r>
              <a:rPr lang="en-US" altLang="en-US" sz="2000" dirty="0" smtClean="0"/>
              <a:t>Define hemolysis and ineffective erythropoiesis</a:t>
            </a:r>
          </a:p>
          <a:p>
            <a:pPr marL="457200" indent="-457200">
              <a:lnSpc>
                <a:spcPct val="90000"/>
              </a:lnSpc>
              <a:buFont typeface="+mj-lt"/>
              <a:buAutoNum type="arabicPeriod"/>
            </a:pPr>
            <a:r>
              <a:rPr lang="en-US" altLang="en-US" sz="2000" dirty="0" smtClean="0"/>
              <a:t>Describe the expected marrow and peripheral blood findings in anemia due to blood loss, </a:t>
            </a:r>
            <a:r>
              <a:rPr lang="en-US" altLang="en-US" sz="2000" dirty="0" err="1" smtClean="0"/>
              <a:t>hypoproliferative</a:t>
            </a:r>
            <a:r>
              <a:rPr lang="en-US" altLang="en-US" sz="2000" dirty="0" smtClean="0"/>
              <a:t> states, hemolysis and ineffective erythropoiesis</a:t>
            </a:r>
          </a:p>
          <a:p>
            <a:pPr marL="457200" indent="-457200">
              <a:lnSpc>
                <a:spcPct val="90000"/>
              </a:lnSpc>
              <a:buFont typeface="+mj-lt"/>
              <a:buAutoNum type="arabicPeriod"/>
            </a:pPr>
            <a:r>
              <a:rPr lang="en-US" altLang="en-US" sz="2000" dirty="0" smtClean="0"/>
              <a:t>Describe the role of red cell indices, and the MCV in particular, in the analysis of anemia</a:t>
            </a:r>
          </a:p>
          <a:p>
            <a:pPr marL="457200" indent="-457200">
              <a:lnSpc>
                <a:spcPct val="90000"/>
              </a:lnSpc>
              <a:buFont typeface="+mj-lt"/>
              <a:buAutoNum type="arabicPeriod"/>
            </a:pPr>
            <a:endParaRPr lang="en-US" altLang="en-US" dirty="0" smtClean="0"/>
          </a:p>
          <a:p>
            <a:pPr marL="342900" indent="-342900">
              <a:lnSpc>
                <a:spcPct val="90000"/>
              </a:lnSpc>
              <a:buFont typeface="Arial" panose="020B0604020202020204" pitchFamily="34" charset="0"/>
              <a:buChar char="•"/>
            </a:pPr>
            <a:endParaRPr lang="en-US" altLang="en-US" dirty="0" smtClean="0"/>
          </a:p>
        </p:txBody>
      </p:sp>
    </p:spTree>
    <p:extLst>
      <p:ext uri="{BB962C8B-B14F-4D97-AF65-F5344CB8AC3E}">
        <p14:creationId xmlns:p14="http://schemas.microsoft.com/office/powerpoint/2010/main" val="1423563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pPr>
              <a:defRPr/>
            </a:pPr>
            <a:r>
              <a:rPr lang="en-US" sz="3454" dirty="0">
                <a:effectLst>
                  <a:outerShdw blurRad="38100" dist="38100" dir="2700000" algn="tl">
                    <a:srgbClr val="000000"/>
                  </a:outerShdw>
                </a:effectLst>
              </a:rPr>
              <a:t>ANEMIA</a:t>
            </a:r>
          </a:p>
        </p:txBody>
      </p:sp>
      <p:sp>
        <p:nvSpPr>
          <p:cNvPr id="4099" name="Rectangle 3"/>
          <p:cNvSpPr>
            <a:spLocks noGrp="1" noChangeArrowheads="1"/>
          </p:cNvSpPr>
          <p:nvPr>
            <p:ph type="body" idx="1"/>
          </p:nvPr>
        </p:nvSpPr>
        <p:spPr>
          <a:xfrm>
            <a:off x="307063" y="1523051"/>
            <a:ext cx="8701470" cy="2960682"/>
          </a:xfrm>
        </p:spPr>
        <p:txBody>
          <a:bodyPr>
            <a:normAutofit/>
          </a:bodyPr>
          <a:lstStyle/>
          <a:p>
            <a:pPr marL="342900" indent="-342900">
              <a:lnSpc>
                <a:spcPct val="90000"/>
              </a:lnSpc>
              <a:buFont typeface="Arial" panose="020B0604020202020204" pitchFamily="34" charset="0"/>
              <a:buChar char="•"/>
            </a:pPr>
            <a:r>
              <a:rPr lang="en-US" altLang="en-US" dirty="0" smtClean="0"/>
              <a:t>Defined as decreased red cell mass</a:t>
            </a:r>
          </a:p>
          <a:p>
            <a:pPr marL="342900" indent="-342900">
              <a:lnSpc>
                <a:spcPct val="90000"/>
              </a:lnSpc>
              <a:buFont typeface="Arial" panose="020B0604020202020204" pitchFamily="34" charset="0"/>
              <a:buChar char="•"/>
            </a:pPr>
            <a:r>
              <a:rPr lang="en-US" altLang="en-US" dirty="0" smtClean="0"/>
              <a:t>Usually </a:t>
            </a:r>
            <a:r>
              <a:rPr lang="en-US" altLang="en-US" u="sng" dirty="0" smtClean="0"/>
              <a:t>decreased hematocrit, hemoglobin, </a:t>
            </a:r>
            <a:r>
              <a:rPr lang="en-US" altLang="en-US" u="sng" dirty="0" err="1" smtClean="0"/>
              <a:t>rbc</a:t>
            </a:r>
            <a:r>
              <a:rPr lang="en-US" altLang="en-US" u="sng" dirty="0" smtClean="0"/>
              <a:t> count </a:t>
            </a:r>
          </a:p>
          <a:p>
            <a:pPr marL="342900" indent="-342900">
              <a:lnSpc>
                <a:spcPct val="90000"/>
              </a:lnSpc>
              <a:buFont typeface="Arial" panose="020B0604020202020204" pitchFamily="34" charset="0"/>
              <a:buChar char="•"/>
            </a:pPr>
            <a:r>
              <a:rPr lang="en-US" altLang="en-US" dirty="0" smtClean="0"/>
              <a:t>Exceptions: </a:t>
            </a:r>
          </a:p>
          <a:p>
            <a:pPr marL="699030" lvl="1" indent="-370075">
              <a:lnSpc>
                <a:spcPct val="90000"/>
              </a:lnSpc>
              <a:buFontTx/>
              <a:buAutoNum type="arabicPeriod"/>
            </a:pPr>
            <a:r>
              <a:rPr lang="en-US" altLang="en-US" sz="2400" dirty="0" smtClean="0"/>
              <a:t>Acute blood loss or dehydration: decreased plasma volume can mask anemia</a:t>
            </a:r>
          </a:p>
          <a:p>
            <a:pPr marL="699030" lvl="1" indent="-370075">
              <a:lnSpc>
                <a:spcPct val="90000"/>
              </a:lnSpc>
              <a:buFontTx/>
              <a:buAutoNum type="arabicPeriod"/>
            </a:pPr>
            <a:r>
              <a:rPr lang="en-US" altLang="en-US" sz="2400" dirty="0" err="1" smtClean="0"/>
              <a:t>Hemodilution</a:t>
            </a:r>
            <a:r>
              <a:rPr lang="en-US" altLang="en-US" sz="2400" dirty="0" smtClean="0"/>
              <a:t> (</a:t>
            </a:r>
            <a:r>
              <a:rPr lang="en-US" altLang="en-US" sz="2400" dirty="0" err="1" smtClean="0"/>
              <a:t>eg</a:t>
            </a:r>
            <a:r>
              <a:rPr lang="en-US" altLang="en-US" sz="2400" dirty="0" smtClean="0"/>
              <a:t>, excess IV fluid administration): low H/H can occur in absence of anemia</a:t>
            </a:r>
          </a:p>
        </p:txBody>
      </p:sp>
    </p:spTree>
    <p:extLst>
      <p:ext uri="{BB962C8B-B14F-4D97-AF65-F5344CB8AC3E}">
        <p14:creationId xmlns:p14="http://schemas.microsoft.com/office/powerpoint/2010/main" val="3100847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587" y="411633"/>
            <a:ext cx="8229600" cy="655000"/>
          </a:xfrm>
        </p:spPr>
        <p:txBody>
          <a:bodyPr/>
          <a:lstStyle/>
          <a:p>
            <a:pPr>
              <a:defRPr/>
            </a:pPr>
            <a:r>
              <a:rPr lang="en-US" dirty="0" smtClean="0">
                <a:effectLst>
                  <a:outerShdw blurRad="38100" dist="38100" dir="2700000" algn="tl">
                    <a:srgbClr val="000000">
                      <a:alpha val="43137"/>
                    </a:srgbClr>
                  </a:outerShdw>
                </a:effectLst>
              </a:rPr>
              <a:t>RBC numbers </a:t>
            </a:r>
            <a:r>
              <a:rPr lang="en-US" dirty="0" err="1" smtClean="0">
                <a:effectLst>
                  <a:outerShdw blurRad="38100" dist="38100" dir="2700000" algn="tl">
                    <a:srgbClr val="000000">
                      <a:alpha val="43137"/>
                    </a:srgbClr>
                  </a:outerShdw>
                </a:effectLst>
              </a:rPr>
              <a:t>vs</a:t>
            </a:r>
            <a:r>
              <a:rPr lang="en-US" dirty="0" smtClean="0">
                <a:effectLst>
                  <a:outerShdw blurRad="38100" dist="38100" dir="2700000" algn="tl">
                    <a:srgbClr val="000000">
                      <a:alpha val="43137"/>
                    </a:srgbClr>
                  </a:outerShdw>
                </a:effectLst>
              </a:rPr>
              <a:t> age &amp; gender</a:t>
            </a:r>
            <a:endParaRPr lang="en-US" dirty="0">
              <a:effectLst>
                <a:outerShdw blurRad="38100" dist="38100" dir="2700000" algn="tl">
                  <a:srgbClr val="000000">
                    <a:alpha val="43137"/>
                  </a:srgbClr>
                </a:outerShdw>
              </a:effectLst>
            </a:endParaRPr>
          </a:p>
        </p:txBody>
      </p:sp>
      <p:pic>
        <p:nvPicPr>
          <p:cNvPr id="5123" name="Picture 2" descr="C:\Users\williams\Desktop\Pictur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330" y="1066633"/>
            <a:ext cx="6262894" cy="350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887288" y="4654622"/>
            <a:ext cx="2032288" cy="291618"/>
          </a:xfrm>
          <a:prstGeom prst="rect">
            <a:avLst/>
          </a:prstGeom>
          <a:noFill/>
        </p:spPr>
        <p:txBody>
          <a:bodyPr wrap="none">
            <a:spAutoFit/>
          </a:bodyPr>
          <a:lstStyle/>
          <a:p>
            <a:pPr>
              <a:defRPr/>
            </a:pPr>
            <a:r>
              <a:rPr lang="en-US" sz="1295" i="1" dirty="0">
                <a:solidFill>
                  <a:schemeClr val="bg1"/>
                </a:solidFill>
                <a:latin typeface="+mj-lt"/>
              </a:rPr>
              <a:t>Source: UWHC Clinical Lab</a:t>
            </a:r>
          </a:p>
        </p:txBody>
      </p:sp>
      <p:sp>
        <p:nvSpPr>
          <p:cNvPr id="5" name="TextBox 4"/>
          <p:cNvSpPr txBox="1"/>
          <p:nvPr/>
        </p:nvSpPr>
        <p:spPr>
          <a:xfrm>
            <a:off x="6605224" y="1390454"/>
            <a:ext cx="2187306" cy="523220"/>
          </a:xfrm>
          <a:prstGeom prst="rect">
            <a:avLst/>
          </a:prstGeom>
          <a:noFill/>
        </p:spPr>
        <p:txBody>
          <a:bodyPr wrap="square" rtlCol="0">
            <a:spAutoFit/>
          </a:bodyPr>
          <a:lstStyle/>
          <a:p>
            <a:r>
              <a:rPr lang="en-US" sz="1400" dirty="0" smtClean="0"/>
              <a:t>Newborns have high counts (fetal </a:t>
            </a:r>
            <a:r>
              <a:rPr lang="en-US" sz="1400" dirty="0" err="1" smtClean="0"/>
              <a:t>Hb</a:t>
            </a:r>
            <a:r>
              <a:rPr lang="en-US" sz="1400" dirty="0" smtClean="0"/>
              <a:t>)</a:t>
            </a:r>
            <a:endParaRPr lang="en-US" sz="1400" dirty="0"/>
          </a:p>
        </p:txBody>
      </p:sp>
      <p:sp>
        <p:nvSpPr>
          <p:cNvPr id="7" name="TextBox 6"/>
          <p:cNvSpPr txBox="1"/>
          <p:nvPr/>
        </p:nvSpPr>
        <p:spPr>
          <a:xfrm>
            <a:off x="6605224" y="1917324"/>
            <a:ext cx="2229440" cy="738664"/>
          </a:xfrm>
          <a:prstGeom prst="rect">
            <a:avLst/>
          </a:prstGeom>
          <a:noFill/>
        </p:spPr>
        <p:txBody>
          <a:bodyPr wrap="square" rtlCol="0">
            <a:spAutoFit/>
          </a:bodyPr>
          <a:lstStyle/>
          <a:p>
            <a:r>
              <a:rPr lang="en-US" sz="1400" dirty="0" smtClean="0"/>
              <a:t>Iron availability limits RBC production during rapid growth</a:t>
            </a:r>
            <a:endParaRPr lang="en-US" sz="1400" dirty="0"/>
          </a:p>
        </p:txBody>
      </p:sp>
      <p:sp>
        <p:nvSpPr>
          <p:cNvPr id="8" name="TextBox 7"/>
          <p:cNvSpPr txBox="1"/>
          <p:nvPr/>
        </p:nvSpPr>
        <p:spPr>
          <a:xfrm>
            <a:off x="6629078" y="3704735"/>
            <a:ext cx="2163452" cy="738664"/>
          </a:xfrm>
          <a:prstGeom prst="rect">
            <a:avLst/>
          </a:prstGeom>
          <a:noFill/>
        </p:spPr>
        <p:txBody>
          <a:bodyPr wrap="square" rtlCol="0">
            <a:spAutoFit/>
          </a:bodyPr>
          <a:lstStyle/>
          <a:p>
            <a:r>
              <a:rPr lang="en-US" sz="1400" dirty="0" smtClean="0"/>
              <a:t>Adult men generally have higher counts than women (androgen effect)</a:t>
            </a:r>
            <a:endParaRPr lang="en-US" sz="1400" dirty="0"/>
          </a:p>
        </p:txBody>
      </p:sp>
    </p:spTree>
    <p:extLst>
      <p:ext uri="{BB962C8B-B14F-4D97-AF65-F5344CB8AC3E}">
        <p14:creationId xmlns:p14="http://schemas.microsoft.com/office/powerpoint/2010/main" val="2515004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normAutofit fontScale="90000"/>
          </a:bodyPr>
          <a:lstStyle/>
          <a:p>
            <a:pPr>
              <a:defRPr/>
            </a:pPr>
            <a:r>
              <a:rPr lang="en-US" sz="3885" dirty="0">
                <a:effectLst>
                  <a:outerShdw blurRad="38100" dist="38100" dir="2700000" algn="tl">
                    <a:srgbClr val="000000"/>
                  </a:outerShdw>
                </a:effectLst>
              </a:rPr>
              <a:t>CAUSES OF ANEMIA</a:t>
            </a:r>
          </a:p>
        </p:txBody>
      </p:sp>
      <p:sp>
        <p:nvSpPr>
          <p:cNvPr id="231427" name="Rectangle 3"/>
          <p:cNvSpPr>
            <a:spLocks noGrp="1" noChangeArrowheads="1"/>
          </p:cNvSpPr>
          <p:nvPr>
            <p:ph type="body" idx="1"/>
          </p:nvPr>
        </p:nvSpPr>
        <p:spPr>
          <a:xfrm>
            <a:off x="702205" y="1508863"/>
            <a:ext cx="7127568" cy="3376457"/>
          </a:xfrm>
        </p:spPr>
        <p:txBody>
          <a:bodyPr/>
          <a:lstStyle/>
          <a:p>
            <a:pPr marL="699030" lvl="1" indent="-370075">
              <a:buFontTx/>
              <a:buAutoNum type="arabicPeriod"/>
            </a:pPr>
            <a:r>
              <a:rPr lang="en-US" altLang="en-US" sz="2590" dirty="0"/>
              <a:t>Decreased red cell production</a:t>
            </a:r>
          </a:p>
          <a:p>
            <a:pPr marL="699030" lvl="1" indent="-370075">
              <a:buFontTx/>
              <a:buAutoNum type="arabicPeriod"/>
            </a:pPr>
            <a:r>
              <a:rPr lang="en-US" altLang="en-US" sz="2590" dirty="0"/>
              <a:t>Increased red cell destruction (hemolysis)</a:t>
            </a:r>
          </a:p>
          <a:p>
            <a:pPr marL="699030" lvl="1" indent="-370075">
              <a:buFontTx/>
              <a:buAutoNum type="arabicPeriod"/>
            </a:pPr>
            <a:r>
              <a:rPr lang="en-US" altLang="en-US" sz="2590" dirty="0"/>
              <a:t>Bleeding</a:t>
            </a:r>
          </a:p>
        </p:txBody>
      </p:sp>
    </p:spTree>
    <p:extLst>
      <p:ext uri="{BB962C8B-B14F-4D97-AF65-F5344CB8AC3E}">
        <p14:creationId xmlns:p14="http://schemas.microsoft.com/office/powerpoint/2010/main" val="3224713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signs of anemia</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smtClean="0"/>
              <a:t>Pallor (more evident in nailbeds, conjunctiva)</a:t>
            </a:r>
          </a:p>
          <a:p>
            <a:pPr marL="342900" indent="-342900">
              <a:buFont typeface="Arial" panose="020B0604020202020204" pitchFamily="34" charset="0"/>
              <a:buChar char="•"/>
            </a:pPr>
            <a:r>
              <a:rPr lang="en-US" dirty="0" smtClean="0"/>
              <a:t>Tachycardia, flow murmur (compensatory increase in cardiac output)</a:t>
            </a:r>
          </a:p>
          <a:p>
            <a:pPr marL="342900" indent="-342900">
              <a:buFont typeface="Arial" panose="020B0604020202020204" pitchFamily="34" charset="0"/>
              <a:buChar char="•"/>
            </a:pPr>
            <a:r>
              <a:rPr lang="en-US" dirty="0" smtClean="0"/>
              <a:t>Fatigue</a:t>
            </a:r>
          </a:p>
          <a:p>
            <a:pPr marL="342900" indent="-342900">
              <a:buFont typeface="Arial" panose="020B0604020202020204" pitchFamily="34" charset="0"/>
              <a:buChar char="•"/>
            </a:pPr>
            <a:r>
              <a:rPr lang="en-US" dirty="0" smtClean="0"/>
              <a:t>Shortness of breath with exertion</a:t>
            </a:r>
          </a:p>
          <a:p>
            <a:pPr marL="342900" indent="-342900">
              <a:buFont typeface="Arial" panose="020B0604020202020204" pitchFamily="34" charset="0"/>
              <a:buChar char="•"/>
            </a:pPr>
            <a:r>
              <a:rPr lang="en-US" dirty="0" smtClean="0"/>
              <a:t>Organ dysfunction in severe anemia (angina, confusion)</a:t>
            </a:r>
            <a:endParaRPr lang="en-US" dirty="0"/>
          </a:p>
        </p:txBody>
      </p:sp>
      <p:sp>
        <p:nvSpPr>
          <p:cNvPr id="4" name="AutoShape 2" descr="Pallor HD Stock Images | Shutterstock"/>
          <p:cNvSpPr>
            <a:spLocks noChangeAspect="1" noChangeArrowheads="1"/>
          </p:cNvSpPr>
          <p:nvPr/>
        </p:nvSpPr>
        <p:spPr bwMode="auto">
          <a:xfrm>
            <a:off x="155575" y="-822325"/>
            <a:ext cx="2390775"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Pallor HD Stock Images | Shutterstock"/>
          <p:cNvSpPr>
            <a:spLocks noChangeAspect="1" noChangeArrowheads="1"/>
          </p:cNvSpPr>
          <p:nvPr/>
        </p:nvSpPr>
        <p:spPr bwMode="auto">
          <a:xfrm>
            <a:off x="307975" y="-669925"/>
            <a:ext cx="2390775"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7008825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774423" y="374114"/>
            <a:ext cx="7298904" cy="1133101"/>
          </a:xfrm>
        </p:spPr>
        <p:txBody>
          <a:bodyPr/>
          <a:lstStyle/>
          <a:p>
            <a:pPr>
              <a:defRPr/>
            </a:pPr>
            <a:r>
              <a:rPr lang="en-US" sz="3454" dirty="0">
                <a:effectLst>
                  <a:outerShdw blurRad="38100" dist="38100" dir="2700000" algn="tl">
                    <a:srgbClr val="000000"/>
                  </a:outerShdw>
                </a:effectLst>
              </a:rPr>
              <a:t>Factors that determine the clinical severity of anemia</a:t>
            </a:r>
          </a:p>
        </p:txBody>
      </p:sp>
      <p:sp>
        <p:nvSpPr>
          <p:cNvPr id="8195" name="Rectangle 3"/>
          <p:cNvSpPr>
            <a:spLocks noGrp="1" noChangeArrowheads="1"/>
          </p:cNvSpPr>
          <p:nvPr>
            <p:ph type="body" idx="1"/>
          </p:nvPr>
        </p:nvSpPr>
        <p:spPr>
          <a:xfrm>
            <a:off x="774423" y="1775780"/>
            <a:ext cx="7976724" cy="3367720"/>
          </a:xfrm>
        </p:spPr>
        <p:txBody>
          <a:bodyPr/>
          <a:lstStyle/>
          <a:p>
            <a:pPr marL="342900" indent="-342900">
              <a:lnSpc>
                <a:spcPct val="90000"/>
              </a:lnSpc>
              <a:buFont typeface="Arial" panose="020B0604020202020204" pitchFamily="34" charset="0"/>
              <a:buChar char="•"/>
            </a:pPr>
            <a:r>
              <a:rPr lang="en-US" altLang="en-US" dirty="0" smtClean="0"/>
              <a:t>Rate of development (slow onset </a:t>
            </a:r>
            <a:r>
              <a:rPr lang="en-US" altLang="en-US" dirty="0" smtClean="0">
                <a:cs typeface="Arial" charset="0"/>
              </a:rPr>
              <a:t>→</a:t>
            </a:r>
            <a:r>
              <a:rPr lang="en-US" altLang="en-US" dirty="0" smtClean="0"/>
              <a:t> fewer symptoms)</a:t>
            </a:r>
          </a:p>
          <a:p>
            <a:pPr marL="342900" indent="-342900">
              <a:lnSpc>
                <a:spcPct val="90000"/>
              </a:lnSpc>
              <a:buFont typeface="Arial" panose="020B0604020202020204" pitchFamily="34" charset="0"/>
              <a:buChar char="•"/>
            </a:pPr>
            <a:r>
              <a:rPr lang="en-US" altLang="en-US" dirty="0" smtClean="0"/>
              <a:t>Cardiovascular fitness and lung function</a:t>
            </a:r>
          </a:p>
          <a:p>
            <a:pPr marL="342900" indent="-342900">
              <a:lnSpc>
                <a:spcPct val="90000"/>
              </a:lnSpc>
              <a:buFont typeface="Arial" panose="020B0604020202020204" pitchFamily="34" charset="0"/>
              <a:buChar char="•"/>
            </a:pPr>
            <a:r>
              <a:rPr lang="en-US" altLang="en-US" dirty="0" smtClean="0"/>
              <a:t>Level of physical activity</a:t>
            </a:r>
          </a:p>
          <a:p>
            <a:pPr marL="342900" indent="-342900">
              <a:lnSpc>
                <a:spcPct val="90000"/>
              </a:lnSpc>
              <a:buFont typeface="Arial" panose="020B0604020202020204" pitchFamily="34" charset="0"/>
              <a:buChar char="•"/>
            </a:pPr>
            <a:r>
              <a:rPr lang="en-US" altLang="en-US" dirty="0" err="1" smtClean="0"/>
              <a:t>Hgb</a:t>
            </a:r>
            <a:r>
              <a:rPr lang="en-US" altLang="en-US" dirty="0" smtClean="0"/>
              <a:t> oxygen dissociation curve (2,3 DPG promotes oxygen delivery to tissues)</a:t>
            </a:r>
          </a:p>
          <a:p>
            <a:pPr marL="342900" indent="-342900">
              <a:lnSpc>
                <a:spcPct val="90000"/>
              </a:lnSpc>
              <a:buFont typeface="Wingdings" panose="05000000000000000000" pitchFamily="2" charset="2"/>
              <a:buChar char="Ø"/>
            </a:pPr>
            <a:r>
              <a:rPr lang="en-US" altLang="en-US" dirty="0" smtClean="0"/>
              <a:t>Healthy resting individuals tolerate </a:t>
            </a:r>
            <a:r>
              <a:rPr lang="en-US" altLang="en-US" dirty="0" err="1" smtClean="0"/>
              <a:t>isovolemic</a:t>
            </a:r>
            <a:r>
              <a:rPr lang="en-US" altLang="en-US" dirty="0" smtClean="0"/>
              <a:t> </a:t>
            </a:r>
            <a:r>
              <a:rPr lang="en-US" altLang="en-US" dirty="0" err="1" smtClean="0"/>
              <a:t>hemodilution</a:t>
            </a:r>
            <a:r>
              <a:rPr lang="en-US" altLang="en-US" dirty="0" smtClean="0"/>
              <a:t> to a hemoglobin of 5 g/</a:t>
            </a:r>
            <a:r>
              <a:rPr lang="en-US" altLang="en-US" dirty="0" err="1" smtClean="0"/>
              <a:t>dL</a:t>
            </a:r>
            <a:r>
              <a:rPr lang="en-US" altLang="en-US" dirty="0" smtClean="0"/>
              <a:t> without evidence of tissue ischemia or injury</a:t>
            </a:r>
          </a:p>
          <a:p>
            <a:pPr marL="342900" indent="-342900">
              <a:lnSpc>
                <a:spcPct val="90000"/>
              </a:lnSpc>
              <a:buFont typeface="Arial" panose="020B0604020202020204" pitchFamily="34" charset="0"/>
              <a:buChar char="•"/>
            </a:pPr>
            <a:endParaRPr lang="en-US" altLang="en-US" dirty="0" smtClean="0"/>
          </a:p>
        </p:txBody>
      </p:sp>
    </p:spTree>
    <p:extLst>
      <p:ext uri="{BB962C8B-B14F-4D97-AF65-F5344CB8AC3E}">
        <p14:creationId xmlns:p14="http://schemas.microsoft.com/office/powerpoint/2010/main" val="1575472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303734" y="605684"/>
            <a:ext cx="8229600" cy="547688"/>
          </a:xfrm>
        </p:spPr>
        <p:txBody>
          <a:bodyPr>
            <a:noAutofit/>
          </a:bodyPr>
          <a:lstStyle/>
          <a:p>
            <a:pPr>
              <a:defRPr/>
            </a:pPr>
            <a:r>
              <a:rPr lang="en-US" sz="4400" dirty="0" smtClean="0">
                <a:effectLst>
                  <a:outerShdw blurRad="38100" dist="38100" dir="2700000" algn="tl">
                    <a:srgbClr val="000000"/>
                  </a:outerShdw>
                </a:effectLst>
              </a:rPr>
              <a:t>FIRST QUESTIONS TO ASK</a:t>
            </a:r>
          </a:p>
        </p:txBody>
      </p:sp>
      <p:sp>
        <p:nvSpPr>
          <p:cNvPr id="359427" name="Rectangle 3"/>
          <p:cNvSpPr>
            <a:spLocks noGrp="1" noChangeArrowheads="1"/>
          </p:cNvSpPr>
          <p:nvPr>
            <p:ph type="body" idx="1"/>
          </p:nvPr>
        </p:nvSpPr>
        <p:spPr>
          <a:xfrm>
            <a:off x="457200" y="1790201"/>
            <a:ext cx="8229600" cy="2442896"/>
          </a:xfrm>
        </p:spPr>
        <p:txBody>
          <a:bodyPr>
            <a:normAutofit/>
          </a:bodyPr>
          <a:lstStyle/>
          <a:p>
            <a:pPr marL="438607" indent="-438607">
              <a:buFontTx/>
              <a:buAutoNum type="arabicPeriod"/>
            </a:pPr>
            <a:r>
              <a:rPr lang="en-US" altLang="en-US" sz="4400" dirty="0" smtClean="0"/>
              <a:t>Is the bone marrow working?</a:t>
            </a:r>
          </a:p>
          <a:p>
            <a:pPr marL="438607" indent="-438607">
              <a:buFontTx/>
              <a:buAutoNum type="arabicPeriod"/>
            </a:pPr>
            <a:endParaRPr lang="en-US" altLang="en-US" sz="4400" dirty="0" smtClean="0"/>
          </a:p>
          <a:p>
            <a:pPr marL="438607" indent="-438607">
              <a:buFontTx/>
              <a:buAutoNum type="arabicPeriod"/>
            </a:pPr>
            <a:r>
              <a:rPr lang="en-US" altLang="en-US" sz="4400" dirty="0" smtClean="0"/>
              <a:t>What do the red cells look like?</a:t>
            </a:r>
          </a:p>
        </p:txBody>
      </p:sp>
    </p:spTree>
    <p:extLst>
      <p:ext uri="{BB962C8B-B14F-4D97-AF65-F5344CB8AC3E}">
        <p14:creationId xmlns:p14="http://schemas.microsoft.com/office/powerpoint/2010/main" val="2403564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9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94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911520" y="360948"/>
            <a:ext cx="7298904" cy="572635"/>
          </a:xfrm>
        </p:spPr>
        <p:txBody>
          <a:bodyPr>
            <a:noAutofit/>
          </a:bodyPr>
          <a:lstStyle/>
          <a:p>
            <a:pPr>
              <a:defRPr/>
            </a:pPr>
            <a:r>
              <a:rPr lang="en-US" sz="3200" dirty="0">
                <a:effectLst>
                  <a:outerShdw blurRad="38100" dist="38100" dir="2700000" algn="tl">
                    <a:srgbClr val="000000"/>
                  </a:outerShdw>
                </a:effectLst>
              </a:rPr>
              <a:t>Is the marrow working</a:t>
            </a:r>
            <a:r>
              <a:rPr lang="en-US" sz="3200" dirty="0" smtClean="0">
                <a:effectLst>
                  <a:outerShdw blurRad="38100" dist="38100" dir="2700000" algn="tl">
                    <a:srgbClr val="000000"/>
                  </a:outerShdw>
                </a:effectLst>
              </a:rPr>
              <a:t>?</a:t>
            </a:r>
            <a:endParaRPr lang="en-US" sz="3200" i="1" dirty="0" smtClean="0">
              <a:solidFill>
                <a:srgbClr val="66FFFF"/>
              </a:solidFill>
              <a:effectLst>
                <a:outerShdw blurRad="38100" dist="38100" dir="2700000" algn="tl">
                  <a:srgbClr val="000000"/>
                </a:outerShdw>
              </a:effectLst>
            </a:endParaRPr>
          </a:p>
        </p:txBody>
      </p:sp>
      <p:grpSp>
        <p:nvGrpSpPr>
          <p:cNvPr id="10243" name="Group 1"/>
          <p:cNvGrpSpPr>
            <a:grpSpLocks/>
          </p:cNvGrpSpPr>
          <p:nvPr/>
        </p:nvGrpSpPr>
        <p:grpSpPr bwMode="auto">
          <a:xfrm>
            <a:off x="1172128" y="3517404"/>
            <a:ext cx="5921543" cy="1288337"/>
            <a:chOff x="301624" y="4107656"/>
            <a:chExt cx="8228095" cy="1790548"/>
          </a:xfrm>
        </p:grpSpPr>
        <p:pic>
          <p:nvPicPr>
            <p:cNvPr id="10245" name="Picture 4" descr="B02_004a"/>
            <p:cNvPicPr>
              <a:picLocks noChangeAspect="1" noChangeArrowheads="1"/>
            </p:cNvPicPr>
            <p:nvPr/>
          </p:nvPicPr>
          <p:blipFill>
            <a:blip r:embed="rId2">
              <a:extLst>
                <a:ext uri="{28A0092B-C50C-407E-A947-70E740481C1C}">
                  <a14:useLocalDpi xmlns:a14="http://schemas.microsoft.com/office/drawing/2010/main" val="0"/>
                </a:ext>
              </a:extLst>
            </a:blip>
            <a:srcRect t="53381" r="44991" b="20473"/>
            <a:stretch>
              <a:fillRect/>
            </a:stretch>
          </p:blipFill>
          <p:spPr bwMode="auto">
            <a:xfrm>
              <a:off x="301624" y="4107656"/>
              <a:ext cx="1655763" cy="13525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6" name="Text Box 5"/>
            <p:cNvSpPr txBox="1">
              <a:spLocks noChangeArrowheads="1"/>
            </p:cNvSpPr>
            <p:nvPr/>
          </p:nvSpPr>
          <p:spPr bwMode="auto">
            <a:xfrm>
              <a:off x="2292847" y="4662001"/>
              <a:ext cx="6236872" cy="1236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295" dirty="0">
                  <a:solidFill>
                    <a:schemeClr val="tx1"/>
                  </a:solidFill>
                </a:rPr>
                <a:t>Reticulocyte </a:t>
              </a:r>
              <a:r>
                <a:rPr lang="en-US" altLang="en-US" sz="1295" i="1" dirty="0">
                  <a:solidFill>
                    <a:schemeClr val="tx1"/>
                  </a:solidFill>
                </a:rPr>
                <a:t>(ribosomal RNA stains with methylene blue stain</a:t>
              </a:r>
              <a:r>
                <a:rPr lang="en-US" altLang="en-US" sz="1295" i="1" dirty="0" smtClean="0">
                  <a:solidFill>
                    <a:schemeClr val="tx1"/>
                  </a:solidFill>
                </a:rPr>
                <a:t>)</a:t>
              </a:r>
            </a:p>
            <a:p>
              <a:pPr>
                <a:spcBef>
                  <a:spcPct val="0"/>
                </a:spcBef>
                <a:buFontTx/>
                <a:buNone/>
              </a:pPr>
              <a:r>
                <a:rPr lang="en-US" altLang="en-US" sz="1295" dirty="0" smtClean="0">
                  <a:solidFill>
                    <a:schemeClr val="tx1"/>
                  </a:solidFill>
                </a:rPr>
                <a:t>Count usually determined by automated cell counter using fluorescent dye that binds to nucleic acid</a:t>
              </a:r>
              <a:endParaRPr lang="en-US" altLang="en-US" sz="1295" dirty="0">
                <a:solidFill>
                  <a:schemeClr val="tx1"/>
                </a:solidFill>
              </a:endParaRPr>
            </a:p>
          </p:txBody>
        </p:sp>
        <p:sp>
          <p:nvSpPr>
            <p:cNvPr id="10247" name="Line 6"/>
            <p:cNvSpPr>
              <a:spLocks noChangeShapeType="1"/>
            </p:cNvSpPr>
            <p:nvPr/>
          </p:nvSpPr>
          <p:spPr bwMode="auto">
            <a:xfrm flipH="1">
              <a:off x="1377177" y="5199683"/>
              <a:ext cx="990601" cy="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95"/>
            </a:p>
          </p:txBody>
        </p:sp>
      </p:grpSp>
      <p:sp>
        <p:nvSpPr>
          <p:cNvPr id="10244" name="Text Placeholder 1"/>
          <p:cNvSpPr>
            <a:spLocks noGrp="1"/>
          </p:cNvSpPr>
          <p:nvPr>
            <p:ph type="body" sz="half" idx="1"/>
          </p:nvPr>
        </p:nvSpPr>
        <p:spPr>
          <a:xfrm>
            <a:off x="474474" y="1057895"/>
            <a:ext cx="8120886" cy="2548334"/>
          </a:xfrm>
        </p:spPr>
        <p:txBody>
          <a:bodyPr>
            <a:normAutofit/>
          </a:bodyPr>
          <a:lstStyle/>
          <a:p>
            <a:r>
              <a:rPr lang="en-US" altLang="en-US" dirty="0"/>
              <a:t>Are the other blood counts (WBC, platelets) normal?</a:t>
            </a:r>
          </a:p>
          <a:p>
            <a:pPr lvl="1"/>
            <a:r>
              <a:rPr lang="en-US" altLang="en-US" sz="2400" dirty="0" smtClean="0"/>
              <a:t>If yes, marrow failure less likely</a:t>
            </a:r>
          </a:p>
          <a:p>
            <a:r>
              <a:rPr lang="en-US" altLang="en-US" dirty="0"/>
              <a:t>What is the reticulocyte count?</a:t>
            </a:r>
          </a:p>
          <a:p>
            <a:endParaRPr lang="en-US" altLang="en-US" sz="2015" dirty="0"/>
          </a:p>
          <a:p>
            <a:pPr>
              <a:buFont typeface="Wingdings" pitchFamily="2" charset="2"/>
              <a:buChar char="Ø"/>
            </a:pPr>
            <a:r>
              <a:rPr lang="en-US" altLang="en-US" i="1" dirty="0"/>
              <a:t>The reticulocyte count is the best indicator of red cell </a:t>
            </a:r>
            <a:r>
              <a:rPr lang="en-US" altLang="en-US" i="1" dirty="0" smtClean="0"/>
              <a:t>production!</a:t>
            </a:r>
            <a:endParaRPr lang="en-US" altLang="en-US" i="1" dirty="0"/>
          </a:p>
        </p:txBody>
      </p:sp>
    </p:spTree>
    <p:extLst>
      <p:ext uri="{BB962C8B-B14F-4D97-AF65-F5344CB8AC3E}">
        <p14:creationId xmlns:p14="http://schemas.microsoft.com/office/powerpoint/2010/main" val="152756859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1306010" y="347784"/>
            <a:ext cx="6414811" cy="767584"/>
          </a:xfrm>
        </p:spPr>
        <p:txBody>
          <a:bodyPr>
            <a:normAutofit fontScale="90000"/>
          </a:bodyPr>
          <a:lstStyle/>
          <a:p>
            <a:pPr>
              <a:defRPr/>
            </a:pPr>
            <a:r>
              <a:rPr lang="en-US" dirty="0" smtClean="0">
                <a:effectLst>
                  <a:outerShdw blurRad="38100" dist="38100" dir="2700000" algn="tl">
                    <a:srgbClr val="000000"/>
                  </a:outerShdw>
                </a:effectLst>
              </a:rPr>
              <a:t>What determines the normal reticulocyte count?</a:t>
            </a:r>
          </a:p>
        </p:txBody>
      </p:sp>
      <p:sp>
        <p:nvSpPr>
          <p:cNvPr id="343043" name="Rectangle 3"/>
          <p:cNvSpPr>
            <a:spLocks noGrp="1" noChangeArrowheads="1"/>
          </p:cNvSpPr>
          <p:nvPr>
            <p:ph type="body" idx="1"/>
          </p:nvPr>
        </p:nvSpPr>
        <p:spPr>
          <a:xfrm>
            <a:off x="313196" y="1704251"/>
            <a:ext cx="8715657" cy="3608932"/>
          </a:xfrm>
        </p:spPr>
        <p:txBody>
          <a:bodyPr/>
          <a:lstStyle/>
          <a:p>
            <a:pPr marL="342900" indent="-342900">
              <a:lnSpc>
                <a:spcPct val="80000"/>
              </a:lnSpc>
              <a:buFont typeface="Arial" panose="020B0604020202020204" pitchFamily="34" charset="0"/>
              <a:buChar char="•"/>
              <a:defRPr/>
            </a:pPr>
            <a:r>
              <a:rPr lang="en-US" altLang="en-US" sz="2015" dirty="0"/>
              <a:t>RBC lifespan ~ 120 days</a:t>
            </a:r>
          </a:p>
          <a:p>
            <a:pPr marL="342900" indent="-342900">
              <a:lnSpc>
                <a:spcPct val="80000"/>
              </a:lnSpc>
              <a:buFont typeface="Arial" panose="020B0604020202020204" pitchFamily="34" charset="0"/>
              <a:buChar char="•"/>
              <a:defRPr/>
            </a:pPr>
            <a:r>
              <a:rPr lang="en-US" altLang="en-US" sz="2015" dirty="0"/>
              <a:t>1/120 or about 1% of red cells replaced each day</a:t>
            </a:r>
          </a:p>
          <a:p>
            <a:pPr marL="342900" indent="-342900">
              <a:lnSpc>
                <a:spcPct val="80000"/>
              </a:lnSpc>
              <a:buFont typeface="Arial" panose="020B0604020202020204" pitchFamily="34" charset="0"/>
              <a:buChar char="•"/>
              <a:defRPr/>
            </a:pPr>
            <a:r>
              <a:rPr lang="en-US" altLang="en-US" sz="2015" dirty="0"/>
              <a:t>Newly released RBC identifiable as reticulocytes for about a day</a:t>
            </a:r>
          </a:p>
          <a:p>
            <a:pPr marL="342900" indent="-342900">
              <a:lnSpc>
                <a:spcPct val="80000"/>
              </a:lnSpc>
              <a:buFont typeface="Arial" panose="020B0604020202020204" pitchFamily="34" charset="0"/>
              <a:buChar char="•"/>
              <a:defRPr/>
            </a:pPr>
            <a:r>
              <a:rPr lang="en-US" altLang="en-US" sz="2015" dirty="0"/>
              <a:t>Therefore, reticulocytes account for about 1% of circulating RBC</a:t>
            </a:r>
          </a:p>
          <a:p>
            <a:pPr marL="342900" indent="-342900">
              <a:lnSpc>
                <a:spcPct val="80000"/>
              </a:lnSpc>
              <a:buFont typeface="Arial" panose="020B0604020202020204" pitchFamily="34" charset="0"/>
              <a:buChar char="•"/>
              <a:defRPr/>
            </a:pPr>
            <a:r>
              <a:rPr lang="en-US" altLang="en-US" sz="2015" dirty="0"/>
              <a:t>Normal RBC count ~ 5 million/microliter</a:t>
            </a:r>
          </a:p>
          <a:p>
            <a:pPr marL="342900" indent="-342900">
              <a:lnSpc>
                <a:spcPct val="80000"/>
              </a:lnSpc>
              <a:buFont typeface="Arial" panose="020B0604020202020204" pitchFamily="34" charset="0"/>
              <a:buChar char="•"/>
              <a:defRPr/>
            </a:pPr>
            <a:r>
              <a:rPr lang="en-US" altLang="en-US" sz="2015" dirty="0"/>
              <a:t>1% of 5 million = 50,000</a:t>
            </a:r>
          </a:p>
          <a:p>
            <a:pPr>
              <a:buFont typeface="Wingdings" panose="05000000000000000000" pitchFamily="2" charset="2"/>
              <a:buChar char="Ø"/>
              <a:defRPr/>
            </a:pPr>
            <a:r>
              <a:rPr lang="en-US" altLang="en-US" sz="2015" dirty="0"/>
              <a:t>Therefore </a:t>
            </a:r>
            <a:r>
              <a:rPr lang="en-US" altLang="en-US" sz="2015" u="sng" dirty="0"/>
              <a:t>the normal absolute </a:t>
            </a:r>
            <a:r>
              <a:rPr lang="en-US" altLang="en-US" sz="2015" u="sng" dirty="0" err="1"/>
              <a:t>retic</a:t>
            </a:r>
            <a:r>
              <a:rPr lang="en-US" altLang="en-US" sz="2015" u="sng" dirty="0"/>
              <a:t> count is around 50,000</a:t>
            </a:r>
            <a:r>
              <a:rPr lang="en-US" altLang="en-US" sz="2015" dirty="0"/>
              <a:t> (UWHC lab normal range: 28-115,000)</a:t>
            </a:r>
          </a:p>
          <a:p>
            <a:pPr>
              <a:lnSpc>
                <a:spcPct val="80000"/>
              </a:lnSpc>
              <a:defRPr/>
            </a:pPr>
            <a:endParaRPr lang="en-US" altLang="en-US" sz="1583" dirty="0"/>
          </a:p>
        </p:txBody>
      </p:sp>
    </p:spTree>
    <p:extLst>
      <p:ext uri="{BB962C8B-B14F-4D97-AF65-F5344CB8AC3E}">
        <p14:creationId xmlns:p14="http://schemas.microsoft.com/office/powerpoint/2010/main" val="2926322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821520" y="229953"/>
            <a:ext cx="7298904" cy="1042534"/>
          </a:xfrm>
        </p:spPr>
        <p:txBody>
          <a:bodyPr>
            <a:normAutofit fontScale="90000"/>
          </a:bodyPr>
          <a:lstStyle/>
          <a:p>
            <a:pPr>
              <a:defRPr/>
            </a:pPr>
            <a:r>
              <a:rPr lang="en-US" dirty="0" smtClean="0">
                <a:effectLst>
                  <a:outerShdw blurRad="38100" dist="38100" dir="2700000" algn="tl">
                    <a:srgbClr val="000000"/>
                  </a:outerShdw>
                </a:effectLst>
              </a:rPr>
              <a:t>Reticulocytes are released earlier from the marrow in most types of anemia</a:t>
            </a:r>
          </a:p>
        </p:txBody>
      </p:sp>
      <p:sp>
        <p:nvSpPr>
          <p:cNvPr id="343043" name="Rectangle 3"/>
          <p:cNvSpPr>
            <a:spLocks noGrp="1" noChangeArrowheads="1"/>
          </p:cNvSpPr>
          <p:nvPr>
            <p:ph type="body" idx="1"/>
          </p:nvPr>
        </p:nvSpPr>
        <p:spPr>
          <a:xfrm>
            <a:off x="223233" y="1577783"/>
            <a:ext cx="8221205" cy="3565717"/>
          </a:xfrm>
        </p:spPr>
        <p:txBody>
          <a:bodyPr>
            <a:normAutofit/>
          </a:bodyPr>
          <a:lstStyle/>
          <a:p>
            <a:pPr marL="342900" indent="-342900">
              <a:lnSpc>
                <a:spcPct val="80000"/>
              </a:lnSpc>
              <a:buFont typeface="Arial" panose="020B0604020202020204" pitchFamily="34" charset="0"/>
              <a:buChar char="•"/>
            </a:pPr>
            <a:r>
              <a:rPr lang="en-US" altLang="en-US" sz="2015" dirty="0"/>
              <a:t>Anemia causes erythropoietin levels to rise</a:t>
            </a:r>
          </a:p>
          <a:p>
            <a:pPr marL="384048" lvl="1" indent="0">
              <a:lnSpc>
                <a:spcPct val="80000"/>
              </a:lnSpc>
              <a:buNone/>
            </a:pPr>
            <a:r>
              <a:rPr lang="en-US" altLang="en-US" sz="1800" dirty="0" smtClean="0"/>
              <a:t>Exceptions: inflammation, kidney disease</a:t>
            </a:r>
          </a:p>
          <a:p>
            <a:pPr marL="384048" lvl="1" indent="0">
              <a:lnSpc>
                <a:spcPct val="80000"/>
              </a:lnSpc>
              <a:buNone/>
            </a:pPr>
            <a:endParaRPr lang="en-US" altLang="en-US" sz="1800" dirty="0" smtClean="0"/>
          </a:p>
          <a:p>
            <a:pPr marL="342900" indent="-342900">
              <a:lnSpc>
                <a:spcPct val="80000"/>
              </a:lnSpc>
              <a:buFont typeface="Arial" panose="020B0604020202020204" pitchFamily="34" charset="0"/>
              <a:buChar char="•"/>
            </a:pPr>
            <a:r>
              <a:rPr lang="en-US" altLang="en-US" sz="2015" dirty="0" smtClean="0"/>
              <a:t>EPO </a:t>
            </a:r>
            <a:r>
              <a:rPr lang="en-US" altLang="en-US" sz="2015" dirty="0"/>
              <a:t>stimulation leads to early release of reticulocytes from marrow</a:t>
            </a:r>
          </a:p>
          <a:p>
            <a:pPr marL="342900" indent="-342900">
              <a:lnSpc>
                <a:spcPct val="80000"/>
              </a:lnSpc>
              <a:buFont typeface="Arial" panose="020B0604020202020204" pitchFamily="34" charset="0"/>
              <a:buChar char="•"/>
            </a:pPr>
            <a:endParaRPr lang="en-US" altLang="en-US" sz="2015" dirty="0"/>
          </a:p>
          <a:p>
            <a:pPr marL="342900" indent="-342900">
              <a:lnSpc>
                <a:spcPct val="80000"/>
              </a:lnSpc>
              <a:buFont typeface="Arial" panose="020B0604020202020204" pitchFamily="34" charset="0"/>
              <a:buChar char="•"/>
            </a:pPr>
            <a:r>
              <a:rPr lang="en-US" altLang="en-US" sz="2015" dirty="0"/>
              <a:t>This can potentially double the reticulocyte count even in the absence of increased RBC production</a:t>
            </a:r>
          </a:p>
          <a:p>
            <a:pPr marL="342900" indent="-342900">
              <a:lnSpc>
                <a:spcPct val="80000"/>
              </a:lnSpc>
              <a:buFont typeface="Arial" panose="020B0604020202020204" pitchFamily="34" charset="0"/>
              <a:buChar char="•"/>
            </a:pPr>
            <a:endParaRPr lang="en-US" altLang="en-US" sz="2015" dirty="0"/>
          </a:p>
          <a:p>
            <a:pPr marL="342900" indent="-342900">
              <a:lnSpc>
                <a:spcPct val="80000"/>
              </a:lnSpc>
              <a:buFont typeface="Arial" panose="020B0604020202020204" pitchFamily="34" charset="0"/>
              <a:buChar char="•"/>
            </a:pPr>
            <a:r>
              <a:rPr lang="en-US" altLang="en-US" sz="2015" dirty="0"/>
              <a:t>More immature reticulocytes are larger and have more residual RNA, which gives them a blue tint on a Wright-stained blood smear. They are called </a:t>
            </a:r>
            <a:r>
              <a:rPr lang="en-US" altLang="en-US" sz="2015" dirty="0" err="1"/>
              <a:t>polychromatophilic</a:t>
            </a:r>
            <a:r>
              <a:rPr lang="en-US" altLang="en-US" sz="2015" dirty="0"/>
              <a:t> or “shift” cells</a:t>
            </a:r>
          </a:p>
          <a:p>
            <a:pPr>
              <a:lnSpc>
                <a:spcPct val="80000"/>
              </a:lnSpc>
            </a:pPr>
            <a:endParaRPr lang="en-US" altLang="en-US" sz="1583" dirty="0"/>
          </a:p>
        </p:txBody>
      </p:sp>
    </p:spTree>
    <p:extLst>
      <p:ext uri="{BB962C8B-B14F-4D97-AF65-F5344CB8AC3E}">
        <p14:creationId xmlns:p14="http://schemas.microsoft.com/office/powerpoint/2010/main" val="475232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304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304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304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30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394948" y="128947"/>
            <a:ext cx="8229600" cy="498143"/>
          </a:xfrm>
          <a:ln>
            <a:solidFill>
              <a:schemeClr val="bg1"/>
            </a:solidFill>
          </a:ln>
        </p:spPr>
        <p:txBody>
          <a:bodyPr>
            <a:normAutofit/>
          </a:bodyPr>
          <a:lstStyle/>
          <a:p>
            <a:pPr>
              <a:defRPr/>
            </a:pPr>
            <a:r>
              <a:rPr lang="en-US" sz="2800" dirty="0">
                <a:effectLst>
                  <a:outerShdw blurRad="38100" dist="38100" dir="2700000" algn="tl">
                    <a:srgbClr val="000000"/>
                  </a:outerShdw>
                </a:effectLst>
              </a:rPr>
              <a:t>Steady State Reticulocyte Production &amp; Release</a:t>
            </a:r>
          </a:p>
        </p:txBody>
      </p:sp>
      <p:grpSp>
        <p:nvGrpSpPr>
          <p:cNvPr id="13315" name="Group 3"/>
          <p:cNvGrpSpPr>
            <a:grpSpLocks/>
          </p:cNvGrpSpPr>
          <p:nvPr/>
        </p:nvGrpSpPr>
        <p:grpSpPr bwMode="auto">
          <a:xfrm>
            <a:off x="1356028" y="1499760"/>
            <a:ext cx="6976793" cy="3429000"/>
            <a:chOff x="454" y="1313"/>
            <a:chExt cx="6108" cy="3002"/>
          </a:xfrm>
        </p:grpSpPr>
        <p:grpSp>
          <p:nvGrpSpPr>
            <p:cNvPr id="13322" name="Group 4"/>
            <p:cNvGrpSpPr>
              <a:grpSpLocks/>
            </p:cNvGrpSpPr>
            <p:nvPr/>
          </p:nvGrpSpPr>
          <p:grpSpPr bwMode="auto">
            <a:xfrm>
              <a:off x="3818" y="1721"/>
              <a:ext cx="298" cy="266"/>
              <a:chOff x="1056" y="864"/>
              <a:chExt cx="3984" cy="2832"/>
            </a:xfrm>
          </p:grpSpPr>
          <p:sp>
            <p:nvSpPr>
              <p:cNvPr id="13352" name="Oval 5"/>
              <p:cNvSpPr>
                <a:spLocks noChangeArrowheads="1"/>
              </p:cNvSpPr>
              <p:nvPr/>
            </p:nvSpPr>
            <p:spPr bwMode="auto">
              <a:xfrm>
                <a:off x="1056" y="864"/>
                <a:ext cx="3984" cy="28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53" name="Oval 6"/>
              <p:cNvSpPr>
                <a:spLocks noChangeArrowheads="1"/>
              </p:cNvSpPr>
              <p:nvPr/>
            </p:nvSpPr>
            <p:spPr bwMode="auto">
              <a:xfrm>
                <a:off x="2400" y="1632"/>
                <a:ext cx="1152" cy="912"/>
              </a:xfrm>
              <a:prstGeom prst="ellipse">
                <a:avLst/>
              </a:prstGeom>
              <a:solidFill>
                <a:srgbClr val="FFCCCC"/>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3323" name="Group 7"/>
            <p:cNvGrpSpPr>
              <a:grpSpLocks/>
            </p:cNvGrpSpPr>
            <p:nvPr/>
          </p:nvGrpSpPr>
          <p:grpSpPr bwMode="auto">
            <a:xfrm>
              <a:off x="4159" y="2330"/>
              <a:ext cx="299" cy="268"/>
              <a:chOff x="1056" y="864"/>
              <a:chExt cx="3984" cy="2832"/>
            </a:xfrm>
          </p:grpSpPr>
          <p:sp>
            <p:nvSpPr>
              <p:cNvPr id="13350" name="Oval 8"/>
              <p:cNvSpPr>
                <a:spLocks noChangeArrowheads="1"/>
              </p:cNvSpPr>
              <p:nvPr/>
            </p:nvSpPr>
            <p:spPr bwMode="auto">
              <a:xfrm>
                <a:off x="1056" y="864"/>
                <a:ext cx="3984" cy="28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51" name="Oval 9"/>
              <p:cNvSpPr>
                <a:spLocks noChangeArrowheads="1"/>
              </p:cNvSpPr>
              <p:nvPr/>
            </p:nvSpPr>
            <p:spPr bwMode="auto">
              <a:xfrm>
                <a:off x="2400" y="1632"/>
                <a:ext cx="1152" cy="912"/>
              </a:xfrm>
              <a:prstGeom prst="ellipse">
                <a:avLst/>
              </a:prstGeom>
              <a:solidFill>
                <a:srgbClr val="FFCCCC"/>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3324" name="Group 10"/>
            <p:cNvGrpSpPr>
              <a:grpSpLocks/>
            </p:cNvGrpSpPr>
            <p:nvPr/>
          </p:nvGrpSpPr>
          <p:grpSpPr bwMode="auto">
            <a:xfrm>
              <a:off x="4458" y="1911"/>
              <a:ext cx="298" cy="267"/>
              <a:chOff x="1056" y="864"/>
              <a:chExt cx="3984" cy="2832"/>
            </a:xfrm>
          </p:grpSpPr>
          <p:sp>
            <p:nvSpPr>
              <p:cNvPr id="13348" name="Oval 11"/>
              <p:cNvSpPr>
                <a:spLocks noChangeArrowheads="1"/>
              </p:cNvSpPr>
              <p:nvPr/>
            </p:nvSpPr>
            <p:spPr bwMode="auto">
              <a:xfrm>
                <a:off x="1056" y="864"/>
                <a:ext cx="3984" cy="28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49" name="Oval 12"/>
              <p:cNvSpPr>
                <a:spLocks noChangeArrowheads="1"/>
              </p:cNvSpPr>
              <p:nvPr/>
            </p:nvSpPr>
            <p:spPr bwMode="auto">
              <a:xfrm>
                <a:off x="2400" y="1632"/>
                <a:ext cx="1152" cy="912"/>
              </a:xfrm>
              <a:prstGeom prst="ellipse">
                <a:avLst/>
              </a:prstGeom>
              <a:solidFill>
                <a:srgbClr val="FFCCCC"/>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3325" name="Group 13"/>
            <p:cNvGrpSpPr>
              <a:grpSpLocks/>
            </p:cNvGrpSpPr>
            <p:nvPr/>
          </p:nvGrpSpPr>
          <p:grpSpPr bwMode="auto">
            <a:xfrm>
              <a:off x="4756" y="3437"/>
              <a:ext cx="299" cy="267"/>
              <a:chOff x="1056" y="864"/>
              <a:chExt cx="3984" cy="2832"/>
            </a:xfrm>
          </p:grpSpPr>
          <p:sp>
            <p:nvSpPr>
              <p:cNvPr id="13346" name="Oval 14"/>
              <p:cNvSpPr>
                <a:spLocks noChangeArrowheads="1"/>
              </p:cNvSpPr>
              <p:nvPr/>
            </p:nvSpPr>
            <p:spPr bwMode="auto">
              <a:xfrm>
                <a:off x="1056" y="864"/>
                <a:ext cx="3984" cy="28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47" name="Oval 15"/>
              <p:cNvSpPr>
                <a:spLocks noChangeArrowheads="1"/>
              </p:cNvSpPr>
              <p:nvPr/>
            </p:nvSpPr>
            <p:spPr bwMode="auto">
              <a:xfrm>
                <a:off x="2400" y="1632"/>
                <a:ext cx="1152" cy="912"/>
              </a:xfrm>
              <a:prstGeom prst="ellipse">
                <a:avLst/>
              </a:prstGeom>
              <a:solidFill>
                <a:srgbClr val="FFCCCC"/>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3326" name="Group 16"/>
            <p:cNvGrpSpPr>
              <a:grpSpLocks/>
            </p:cNvGrpSpPr>
            <p:nvPr/>
          </p:nvGrpSpPr>
          <p:grpSpPr bwMode="auto">
            <a:xfrm>
              <a:off x="4798" y="2712"/>
              <a:ext cx="299" cy="268"/>
              <a:chOff x="1056" y="864"/>
              <a:chExt cx="3984" cy="2832"/>
            </a:xfrm>
          </p:grpSpPr>
          <p:sp>
            <p:nvSpPr>
              <p:cNvPr id="13344" name="Oval 17"/>
              <p:cNvSpPr>
                <a:spLocks noChangeArrowheads="1"/>
              </p:cNvSpPr>
              <p:nvPr/>
            </p:nvSpPr>
            <p:spPr bwMode="auto">
              <a:xfrm>
                <a:off x="1056" y="864"/>
                <a:ext cx="3984" cy="28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45" name="Oval 18"/>
              <p:cNvSpPr>
                <a:spLocks noChangeArrowheads="1"/>
              </p:cNvSpPr>
              <p:nvPr/>
            </p:nvSpPr>
            <p:spPr bwMode="auto">
              <a:xfrm>
                <a:off x="2400" y="1632"/>
                <a:ext cx="1152" cy="912"/>
              </a:xfrm>
              <a:prstGeom prst="ellipse">
                <a:avLst/>
              </a:prstGeom>
              <a:solidFill>
                <a:srgbClr val="FFCCCC"/>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3327" name="Group 19"/>
            <p:cNvGrpSpPr>
              <a:grpSpLocks/>
            </p:cNvGrpSpPr>
            <p:nvPr/>
          </p:nvGrpSpPr>
          <p:grpSpPr bwMode="auto">
            <a:xfrm>
              <a:off x="4330" y="3093"/>
              <a:ext cx="298" cy="268"/>
              <a:chOff x="1056" y="864"/>
              <a:chExt cx="3984" cy="2832"/>
            </a:xfrm>
          </p:grpSpPr>
          <p:sp>
            <p:nvSpPr>
              <p:cNvPr id="13342" name="Oval 20"/>
              <p:cNvSpPr>
                <a:spLocks noChangeArrowheads="1"/>
              </p:cNvSpPr>
              <p:nvPr/>
            </p:nvSpPr>
            <p:spPr bwMode="auto">
              <a:xfrm>
                <a:off x="1056" y="864"/>
                <a:ext cx="3984" cy="28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43" name="Oval 21"/>
              <p:cNvSpPr>
                <a:spLocks noChangeArrowheads="1"/>
              </p:cNvSpPr>
              <p:nvPr/>
            </p:nvSpPr>
            <p:spPr bwMode="auto">
              <a:xfrm>
                <a:off x="2400" y="1632"/>
                <a:ext cx="1152" cy="912"/>
              </a:xfrm>
              <a:prstGeom prst="ellipse">
                <a:avLst/>
              </a:prstGeom>
              <a:solidFill>
                <a:srgbClr val="FFCCCC"/>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sp>
          <p:nvSpPr>
            <p:cNvPr id="13328" name="Freeform 22"/>
            <p:cNvSpPr>
              <a:spLocks/>
            </p:cNvSpPr>
            <p:nvPr/>
          </p:nvSpPr>
          <p:spPr bwMode="auto">
            <a:xfrm>
              <a:off x="3562" y="1987"/>
              <a:ext cx="768" cy="2099"/>
            </a:xfrm>
            <a:custGeom>
              <a:avLst/>
              <a:gdLst>
                <a:gd name="T0" fmla="*/ 0 w 864"/>
                <a:gd name="T1" fmla="*/ 0 h 2640"/>
                <a:gd name="T2" fmla="*/ 98 w 864"/>
                <a:gd name="T3" fmla="*/ 24 h 2640"/>
                <a:gd name="T4" fmla="*/ 148 w 864"/>
                <a:gd name="T5" fmla="*/ 85 h 2640"/>
                <a:gd name="T6" fmla="*/ 0 60000 65536"/>
                <a:gd name="T7" fmla="*/ 0 60000 65536"/>
                <a:gd name="T8" fmla="*/ 0 60000 65536"/>
              </a:gdLst>
              <a:ahLst/>
              <a:cxnLst>
                <a:cxn ang="T6">
                  <a:pos x="T0" y="T1"/>
                </a:cxn>
                <a:cxn ang="T7">
                  <a:pos x="T2" y="T3"/>
                </a:cxn>
                <a:cxn ang="T8">
                  <a:pos x="T4" y="T5"/>
                </a:cxn>
              </a:cxnLst>
              <a:rect l="0" t="0" r="r" b="b"/>
              <a:pathLst>
                <a:path w="864" h="2640">
                  <a:moveTo>
                    <a:pt x="0" y="0"/>
                  </a:moveTo>
                  <a:cubicBezTo>
                    <a:pt x="216" y="164"/>
                    <a:pt x="432" y="328"/>
                    <a:pt x="576" y="768"/>
                  </a:cubicBezTo>
                  <a:cubicBezTo>
                    <a:pt x="720" y="1208"/>
                    <a:pt x="816" y="2328"/>
                    <a:pt x="864" y="2640"/>
                  </a:cubicBezTo>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sp>
          <p:nvSpPr>
            <p:cNvPr id="13329" name="Freeform 23"/>
            <p:cNvSpPr>
              <a:spLocks/>
            </p:cNvSpPr>
            <p:nvPr/>
          </p:nvSpPr>
          <p:spPr bwMode="auto">
            <a:xfrm>
              <a:off x="4458" y="1377"/>
              <a:ext cx="767" cy="2709"/>
            </a:xfrm>
            <a:custGeom>
              <a:avLst/>
              <a:gdLst>
                <a:gd name="T0" fmla="*/ 0 w 864"/>
                <a:gd name="T1" fmla="*/ 0 h 3408"/>
                <a:gd name="T2" fmla="*/ 97 w 864"/>
                <a:gd name="T3" fmla="*/ 29 h 3408"/>
                <a:gd name="T4" fmla="*/ 146 w 864"/>
                <a:gd name="T5" fmla="*/ 109 h 3408"/>
                <a:gd name="T6" fmla="*/ 0 60000 65536"/>
                <a:gd name="T7" fmla="*/ 0 60000 65536"/>
                <a:gd name="T8" fmla="*/ 0 60000 65536"/>
              </a:gdLst>
              <a:ahLst/>
              <a:cxnLst>
                <a:cxn ang="T6">
                  <a:pos x="T0" y="T1"/>
                </a:cxn>
                <a:cxn ang="T7">
                  <a:pos x="T2" y="T3"/>
                </a:cxn>
                <a:cxn ang="T8">
                  <a:pos x="T4" y="T5"/>
                </a:cxn>
              </a:cxnLst>
              <a:rect l="0" t="0" r="r" b="b"/>
              <a:pathLst>
                <a:path w="864" h="3408">
                  <a:moveTo>
                    <a:pt x="0" y="0"/>
                  </a:moveTo>
                  <a:cubicBezTo>
                    <a:pt x="216" y="172"/>
                    <a:pt x="432" y="344"/>
                    <a:pt x="576" y="912"/>
                  </a:cubicBezTo>
                  <a:cubicBezTo>
                    <a:pt x="720" y="1480"/>
                    <a:pt x="792" y="2444"/>
                    <a:pt x="864" y="3408"/>
                  </a:cubicBezTo>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sp>
          <p:nvSpPr>
            <p:cNvPr id="13330" name="Freeform 24"/>
            <p:cNvSpPr>
              <a:spLocks/>
            </p:cNvSpPr>
            <p:nvPr/>
          </p:nvSpPr>
          <p:spPr bwMode="auto">
            <a:xfrm>
              <a:off x="1466" y="1313"/>
              <a:ext cx="1264" cy="3002"/>
            </a:xfrm>
            <a:custGeom>
              <a:avLst/>
              <a:gdLst>
                <a:gd name="T0" fmla="*/ 74 w 1424"/>
                <a:gd name="T1" fmla="*/ 7 h 3776"/>
                <a:gd name="T2" fmla="*/ 4 w 1424"/>
                <a:gd name="T3" fmla="*/ 14 h 3776"/>
                <a:gd name="T4" fmla="*/ 81 w 1424"/>
                <a:gd name="T5" fmla="*/ 33 h 3776"/>
                <a:gd name="T6" fmla="*/ 115 w 1424"/>
                <a:gd name="T7" fmla="*/ 94 h 3776"/>
                <a:gd name="T8" fmla="*/ 51 w 1424"/>
                <a:gd name="T9" fmla="*/ 113 h 3776"/>
                <a:gd name="T10" fmla="*/ 210 w 1424"/>
                <a:gd name="T11" fmla="*/ 119 h 3776"/>
                <a:gd name="T12" fmla="*/ 218 w 1424"/>
                <a:gd name="T13" fmla="*/ 104 h 3776"/>
                <a:gd name="T14" fmla="*/ 186 w 1424"/>
                <a:gd name="T15" fmla="*/ 101 h 3776"/>
                <a:gd name="T16" fmla="*/ 178 w 1424"/>
                <a:gd name="T17" fmla="*/ 23 h 3776"/>
                <a:gd name="T18" fmla="*/ 233 w 1424"/>
                <a:gd name="T19" fmla="*/ 14 h 3776"/>
                <a:gd name="T20" fmla="*/ 194 w 1424"/>
                <a:gd name="T21" fmla="*/ 2 h 3776"/>
                <a:gd name="T22" fmla="*/ 74 w 1424"/>
                <a:gd name="T23" fmla="*/ 7 h 37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24" h="3776">
                  <a:moveTo>
                    <a:pt x="440" y="224"/>
                  </a:moveTo>
                  <a:cubicBezTo>
                    <a:pt x="248" y="288"/>
                    <a:pt x="0" y="288"/>
                    <a:pt x="8" y="416"/>
                  </a:cubicBezTo>
                  <a:cubicBezTo>
                    <a:pt x="16" y="544"/>
                    <a:pt x="376" y="568"/>
                    <a:pt x="488" y="992"/>
                  </a:cubicBezTo>
                  <a:cubicBezTo>
                    <a:pt x="600" y="1416"/>
                    <a:pt x="712" y="2536"/>
                    <a:pt x="680" y="2960"/>
                  </a:cubicBezTo>
                  <a:cubicBezTo>
                    <a:pt x="648" y="3384"/>
                    <a:pt x="200" y="3408"/>
                    <a:pt x="296" y="3536"/>
                  </a:cubicBezTo>
                  <a:cubicBezTo>
                    <a:pt x="392" y="3664"/>
                    <a:pt x="1088" y="3776"/>
                    <a:pt x="1256" y="3728"/>
                  </a:cubicBezTo>
                  <a:cubicBezTo>
                    <a:pt x="1424" y="3680"/>
                    <a:pt x="1328" y="3344"/>
                    <a:pt x="1304" y="3248"/>
                  </a:cubicBezTo>
                  <a:cubicBezTo>
                    <a:pt x="1280" y="3152"/>
                    <a:pt x="1152" y="3576"/>
                    <a:pt x="1112" y="3152"/>
                  </a:cubicBezTo>
                  <a:cubicBezTo>
                    <a:pt x="1072" y="2728"/>
                    <a:pt x="1016" y="1160"/>
                    <a:pt x="1064" y="704"/>
                  </a:cubicBezTo>
                  <a:cubicBezTo>
                    <a:pt x="1112" y="248"/>
                    <a:pt x="1384" y="528"/>
                    <a:pt x="1400" y="416"/>
                  </a:cubicBezTo>
                  <a:cubicBezTo>
                    <a:pt x="1416" y="304"/>
                    <a:pt x="1320" y="64"/>
                    <a:pt x="1160" y="32"/>
                  </a:cubicBezTo>
                  <a:cubicBezTo>
                    <a:pt x="1000" y="0"/>
                    <a:pt x="632" y="160"/>
                    <a:pt x="440" y="224"/>
                  </a:cubicBez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sp>
          <p:nvSpPr>
            <p:cNvPr id="13331" name="Oval 25"/>
            <p:cNvSpPr>
              <a:spLocks noChangeArrowheads="1"/>
            </p:cNvSpPr>
            <p:nvPr/>
          </p:nvSpPr>
          <p:spPr bwMode="auto">
            <a:xfrm>
              <a:off x="2069" y="2750"/>
              <a:ext cx="342" cy="343"/>
            </a:xfrm>
            <a:prstGeom prst="ellipse">
              <a:avLst/>
            </a:prstGeom>
            <a:solidFill>
              <a:srgbClr val="80008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32" name="Oval 26"/>
            <p:cNvSpPr>
              <a:spLocks noChangeArrowheads="1"/>
            </p:cNvSpPr>
            <p:nvPr/>
          </p:nvSpPr>
          <p:spPr bwMode="auto">
            <a:xfrm>
              <a:off x="2027" y="2406"/>
              <a:ext cx="341" cy="344"/>
            </a:xfrm>
            <a:prstGeom prst="ellipse">
              <a:avLst/>
            </a:prstGeom>
            <a:solidFill>
              <a:srgbClr val="80008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33" name="Oval 27"/>
            <p:cNvSpPr>
              <a:spLocks noChangeArrowheads="1"/>
            </p:cNvSpPr>
            <p:nvPr/>
          </p:nvSpPr>
          <p:spPr bwMode="auto">
            <a:xfrm>
              <a:off x="2027" y="2025"/>
              <a:ext cx="341" cy="344"/>
            </a:xfrm>
            <a:prstGeom prst="ellipse">
              <a:avLst/>
            </a:prstGeom>
            <a:solidFill>
              <a:srgbClr val="80008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34" name="Oval 28"/>
            <p:cNvSpPr>
              <a:spLocks noChangeArrowheads="1"/>
            </p:cNvSpPr>
            <p:nvPr/>
          </p:nvSpPr>
          <p:spPr bwMode="auto">
            <a:xfrm>
              <a:off x="4330" y="2598"/>
              <a:ext cx="341" cy="343"/>
            </a:xfrm>
            <a:prstGeom prst="ellipse">
              <a:avLst/>
            </a:prstGeom>
            <a:solidFill>
              <a:srgbClr val="D60093"/>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nchor="ct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lgn="ctr">
                <a:spcBef>
                  <a:spcPct val="0"/>
                </a:spcBef>
                <a:buFontTx/>
                <a:buNone/>
              </a:pPr>
              <a:endParaRPr lang="en-US" altLang="en-US" sz="1871" b="0">
                <a:solidFill>
                  <a:schemeClr val="tx1"/>
                </a:solidFill>
              </a:endParaRPr>
            </a:p>
          </p:txBody>
        </p:sp>
        <p:sp>
          <p:nvSpPr>
            <p:cNvPr id="13335" name="AutoShape 29"/>
            <p:cNvSpPr>
              <a:spLocks noChangeArrowheads="1"/>
            </p:cNvSpPr>
            <p:nvPr/>
          </p:nvSpPr>
          <p:spPr bwMode="auto">
            <a:xfrm>
              <a:off x="2667" y="2750"/>
              <a:ext cx="1236" cy="153"/>
            </a:xfrm>
            <a:prstGeom prst="rightArrow">
              <a:avLst>
                <a:gd name="adj1" fmla="val 50000"/>
                <a:gd name="adj2" fmla="val 201961"/>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36" name="Text Box 30"/>
            <p:cNvSpPr txBox="1">
              <a:spLocks noChangeArrowheads="1"/>
            </p:cNvSpPr>
            <p:nvPr/>
          </p:nvSpPr>
          <p:spPr bwMode="auto">
            <a:xfrm>
              <a:off x="3269" y="3352"/>
              <a:ext cx="571" cy="31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871" b="0" dirty="0">
                  <a:solidFill>
                    <a:srgbClr val="C00000"/>
                  </a:solidFill>
                </a:rPr>
                <a:t>EPO</a:t>
              </a:r>
            </a:p>
          </p:txBody>
        </p:sp>
        <p:sp>
          <p:nvSpPr>
            <p:cNvPr id="13337" name="Text Box 31"/>
            <p:cNvSpPr txBox="1">
              <a:spLocks noChangeArrowheads="1"/>
            </p:cNvSpPr>
            <p:nvPr/>
          </p:nvSpPr>
          <p:spPr bwMode="auto">
            <a:xfrm>
              <a:off x="454" y="1961"/>
              <a:ext cx="1188" cy="17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518" b="0" dirty="0" err="1" smtClean="0">
                  <a:solidFill>
                    <a:srgbClr val="C00000"/>
                  </a:solidFill>
                </a:rPr>
                <a:t>Retics</a:t>
              </a:r>
              <a:r>
                <a:rPr lang="en-US" altLang="en-US" sz="2518" b="0" dirty="0" smtClean="0">
                  <a:solidFill>
                    <a:srgbClr val="C00000"/>
                  </a:solidFill>
                </a:rPr>
                <a:t> spend 3  days in the Marrow</a:t>
              </a:r>
              <a:endParaRPr lang="en-US" altLang="en-US" sz="2518" b="0" dirty="0">
                <a:solidFill>
                  <a:srgbClr val="C00000"/>
                </a:solidFill>
              </a:endParaRPr>
            </a:p>
          </p:txBody>
        </p:sp>
        <p:sp>
          <p:nvSpPr>
            <p:cNvPr id="13338" name="Text Box 32"/>
            <p:cNvSpPr txBox="1">
              <a:spLocks noChangeArrowheads="1"/>
            </p:cNvSpPr>
            <p:nvPr/>
          </p:nvSpPr>
          <p:spPr bwMode="auto">
            <a:xfrm>
              <a:off x="5352" y="1887"/>
              <a:ext cx="1210" cy="142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518" b="0" dirty="0" smtClean="0">
                  <a:solidFill>
                    <a:srgbClr val="C00000"/>
                  </a:solidFill>
                </a:rPr>
                <a:t>and 1 day in the Blood</a:t>
              </a:r>
              <a:endParaRPr lang="en-US" altLang="en-US" sz="2518" b="0" dirty="0">
                <a:solidFill>
                  <a:srgbClr val="C00000"/>
                </a:solidFill>
              </a:endParaRPr>
            </a:p>
          </p:txBody>
        </p:sp>
        <p:sp>
          <p:nvSpPr>
            <p:cNvPr id="13341" name="Line 35"/>
            <p:cNvSpPr>
              <a:spLocks noChangeShapeType="1"/>
            </p:cNvSpPr>
            <p:nvPr/>
          </p:nvSpPr>
          <p:spPr bwMode="auto">
            <a:xfrm flipH="1">
              <a:off x="2724" y="3502"/>
              <a:ext cx="491"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95"/>
            </a:p>
          </p:txBody>
        </p:sp>
      </p:grpSp>
      <p:sp>
        <p:nvSpPr>
          <p:cNvPr id="13316" name="Oval 36"/>
          <p:cNvSpPr>
            <a:spLocks noChangeArrowheads="1"/>
          </p:cNvSpPr>
          <p:nvPr/>
        </p:nvSpPr>
        <p:spPr bwMode="auto">
          <a:xfrm>
            <a:off x="1605036" y="767584"/>
            <a:ext cx="389504" cy="392930"/>
          </a:xfrm>
          <a:prstGeom prst="ellipse">
            <a:avLst/>
          </a:prstGeom>
          <a:solidFill>
            <a:srgbClr val="D60093"/>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nvGrpSpPr>
          <p:cNvPr id="13317" name="Group 37"/>
          <p:cNvGrpSpPr>
            <a:grpSpLocks/>
          </p:cNvGrpSpPr>
          <p:nvPr/>
        </p:nvGrpSpPr>
        <p:grpSpPr bwMode="auto">
          <a:xfrm>
            <a:off x="4839856" y="767585"/>
            <a:ext cx="340387" cy="304978"/>
            <a:chOff x="1056" y="864"/>
            <a:chExt cx="3984" cy="2832"/>
          </a:xfrm>
        </p:grpSpPr>
        <p:sp>
          <p:nvSpPr>
            <p:cNvPr id="13320" name="Oval 38"/>
            <p:cNvSpPr>
              <a:spLocks noChangeArrowheads="1"/>
            </p:cNvSpPr>
            <p:nvPr/>
          </p:nvSpPr>
          <p:spPr bwMode="auto">
            <a:xfrm>
              <a:off x="1056" y="864"/>
              <a:ext cx="3984" cy="2832"/>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3321" name="Oval 39"/>
            <p:cNvSpPr>
              <a:spLocks noChangeArrowheads="1"/>
            </p:cNvSpPr>
            <p:nvPr/>
          </p:nvSpPr>
          <p:spPr bwMode="auto">
            <a:xfrm>
              <a:off x="2400" y="1632"/>
              <a:ext cx="1152" cy="912"/>
            </a:xfrm>
            <a:prstGeom prst="ellipse">
              <a:avLst/>
            </a:prstGeom>
            <a:solidFill>
              <a:srgbClr val="FFCCCC"/>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sp>
        <p:nvSpPr>
          <p:cNvPr id="13318" name="Text Box 40"/>
          <p:cNvSpPr txBox="1">
            <a:spLocks noChangeArrowheads="1"/>
          </p:cNvSpPr>
          <p:nvPr/>
        </p:nvSpPr>
        <p:spPr bwMode="auto">
          <a:xfrm>
            <a:off x="2196715" y="741314"/>
            <a:ext cx="1500732" cy="35811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727" dirty="0">
                <a:solidFill>
                  <a:srgbClr val="C00000"/>
                </a:solidFill>
              </a:rPr>
              <a:t>Reticulocyte</a:t>
            </a:r>
          </a:p>
        </p:txBody>
      </p:sp>
      <p:sp>
        <p:nvSpPr>
          <p:cNvPr id="13319" name="Rectangle 41"/>
          <p:cNvSpPr>
            <a:spLocks noChangeArrowheads="1"/>
          </p:cNvSpPr>
          <p:nvPr/>
        </p:nvSpPr>
        <p:spPr bwMode="auto">
          <a:xfrm>
            <a:off x="5442956" y="767585"/>
            <a:ext cx="1892563" cy="35811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727" dirty="0">
                <a:solidFill>
                  <a:srgbClr val="C00000"/>
                </a:solidFill>
              </a:rPr>
              <a:t>Mature RBC</a:t>
            </a:r>
          </a:p>
        </p:txBody>
      </p:sp>
    </p:spTree>
    <p:extLst>
      <p:ext uri="{BB962C8B-B14F-4D97-AF65-F5344CB8AC3E}">
        <p14:creationId xmlns:p14="http://schemas.microsoft.com/office/powerpoint/2010/main" val="1170741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457200" y="205012"/>
            <a:ext cx="8229600" cy="655000"/>
          </a:xfrm>
        </p:spPr>
        <p:txBody>
          <a:bodyPr>
            <a:normAutofit/>
          </a:bodyPr>
          <a:lstStyle/>
          <a:p>
            <a:pPr>
              <a:defRPr/>
            </a:pPr>
            <a:r>
              <a:rPr lang="en-US" sz="2800" dirty="0">
                <a:effectLst>
                  <a:outerShdw blurRad="38100" dist="38100" dir="2700000" algn="tl">
                    <a:srgbClr val="000000"/>
                  </a:outerShdw>
                </a:effectLst>
              </a:rPr>
              <a:t>Acute hemorrhage -  first 24 hours (“Shift”)</a:t>
            </a:r>
          </a:p>
        </p:txBody>
      </p:sp>
      <p:grpSp>
        <p:nvGrpSpPr>
          <p:cNvPr id="3" name="Group 2"/>
          <p:cNvGrpSpPr/>
          <p:nvPr/>
        </p:nvGrpSpPr>
        <p:grpSpPr>
          <a:xfrm>
            <a:off x="353381" y="1297302"/>
            <a:ext cx="8303044" cy="3632882"/>
            <a:chOff x="175411" y="1425515"/>
            <a:chExt cx="8303044" cy="3632882"/>
          </a:xfrm>
        </p:grpSpPr>
        <p:grpSp>
          <p:nvGrpSpPr>
            <p:cNvPr id="14339" name="Group 3"/>
            <p:cNvGrpSpPr>
              <a:grpSpLocks/>
            </p:cNvGrpSpPr>
            <p:nvPr/>
          </p:nvGrpSpPr>
          <p:grpSpPr bwMode="auto">
            <a:xfrm>
              <a:off x="175411" y="1425515"/>
              <a:ext cx="8303044" cy="3429001"/>
              <a:chOff x="-402" y="1248"/>
              <a:chExt cx="6868" cy="3002"/>
            </a:xfrm>
          </p:grpSpPr>
          <p:grpSp>
            <p:nvGrpSpPr>
              <p:cNvPr id="14343" name="Group 4"/>
              <p:cNvGrpSpPr>
                <a:grpSpLocks/>
              </p:cNvGrpSpPr>
              <p:nvPr/>
            </p:nvGrpSpPr>
            <p:grpSpPr bwMode="auto">
              <a:xfrm>
                <a:off x="3622" y="1656"/>
                <a:ext cx="321" cy="266"/>
                <a:chOff x="1056" y="864"/>
                <a:chExt cx="3984" cy="2832"/>
              </a:xfrm>
            </p:grpSpPr>
            <p:sp>
              <p:nvSpPr>
                <p:cNvPr id="14374" name="Oval 5"/>
                <p:cNvSpPr>
                  <a:spLocks noChangeArrowheads="1"/>
                </p:cNvSpPr>
                <p:nvPr/>
              </p:nvSpPr>
              <p:spPr bwMode="auto">
                <a:xfrm>
                  <a:off x="1056" y="864"/>
                  <a:ext cx="3984" cy="2832"/>
                </a:xfrm>
                <a:prstGeom prst="ellipse">
                  <a:avLst/>
                </a:prstGeom>
                <a:solidFill>
                  <a:srgbClr val="FF000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75" name="Oval 6"/>
                <p:cNvSpPr>
                  <a:spLocks noChangeArrowheads="1"/>
                </p:cNvSpPr>
                <p:nvPr/>
              </p:nvSpPr>
              <p:spPr bwMode="auto">
                <a:xfrm>
                  <a:off x="2400" y="1632"/>
                  <a:ext cx="1152" cy="912"/>
                </a:xfrm>
                <a:prstGeom prst="ellipse">
                  <a:avLst/>
                </a:prstGeom>
                <a:solidFill>
                  <a:srgbClr val="FFCCCC"/>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4344" name="Group 7"/>
              <p:cNvGrpSpPr>
                <a:grpSpLocks/>
              </p:cNvGrpSpPr>
              <p:nvPr/>
            </p:nvGrpSpPr>
            <p:grpSpPr bwMode="auto">
              <a:xfrm>
                <a:off x="3988" y="2265"/>
                <a:ext cx="320" cy="268"/>
                <a:chOff x="1056" y="864"/>
                <a:chExt cx="3984" cy="2832"/>
              </a:xfrm>
            </p:grpSpPr>
            <p:sp>
              <p:nvSpPr>
                <p:cNvPr id="14372" name="Oval 8"/>
                <p:cNvSpPr>
                  <a:spLocks noChangeArrowheads="1"/>
                </p:cNvSpPr>
                <p:nvPr/>
              </p:nvSpPr>
              <p:spPr bwMode="auto">
                <a:xfrm>
                  <a:off x="1056" y="864"/>
                  <a:ext cx="3984" cy="2832"/>
                </a:xfrm>
                <a:prstGeom prst="ellipse">
                  <a:avLst/>
                </a:prstGeom>
                <a:solidFill>
                  <a:srgbClr val="FF000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73" name="Oval 9"/>
                <p:cNvSpPr>
                  <a:spLocks noChangeArrowheads="1"/>
                </p:cNvSpPr>
                <p:nvPr/>
              </p:nvSpPr>
              <p:spPr bwMode="auto">
                <a:xfrm>
                  <a:off x="2400" y="1632"/>
                  <a:ext cx="1152" cy="912"/>
                </a:xfrm>
                <a:prstGeom prst="ellipse">
                  <a:avLst/>
                </a:prstGeom>
                <a:solidFill>
                  <a:srgbClr val="FFCCCC"/>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4345" name="Group 10"/>
              <p:cNvGrpSpPr>
                <a:grpSpLocks/>
              </p:cNvGrpSpPr>
              <p:nvPr/>
            </p:nvGrpSpPr>
            <p:grpSpPr bwMode="auto">
              <a:xfrm>
                <a:off x="4259" y="1698"/>
                <a:ext cx="320" cy="267"/>
                <a:chOff x="1056" y="864"/>
                <a:chExt cx="3984" cy="2832"/>
              </a:xfrm>
            </p:grpSpPr>
            <p:sp>
              <p:nvSpPr>
                <p:cNvPr id="14370" name="Oval 11"/>
                <p:cNvSpPr>
                  <a:spLocks noChangeArrowheads="1"/>
                </p:cNvSpPr>
                <p:nvPr/>
              </p:nvSpPr>
              <p:spPr bwMode="auto">
                <a:xfrm>
                  <a:off x="1056" y="864"/>
                  <a:ext cx="3984" cy="2832"/>
                </a:xfrm>
                <a:prstGeom prst="ellipse">
                  <a:avLst/>
                </a:prstGeom>
                <a:solidFill>
                  <a:srgbClr val="FF000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71" name="Oval 12"/>
                <p:cNvSpPr>
                  <a:spLocks noChangeArrowheads="1"/>
                </p:cNvSpPr>
                <p:nvPr/>
              </p:nvSpPr>
              <p:spPr bwMode="auto">
                <a:xfrm>
                  <a:off x="2400" y="1632"/>
                  <a:ext cx="1152" cy="912"/>
                </a:xfrm>
                <a:prstGeom prst="ellipse">
                  <a:avLst/>
                </a:prstGeom>
                <a:solidFill>
                  <a:srgbClr val="FFCCCC"/>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4346" name="Group 13"/>
              <p:cNvGrpSpPr>
                <a:grpSpLocks/>
              </p:cNvGrpSpPr>
              <p:nvPr/>
            </p:nvGrpSpPr>
            <p:grpSpPr bwMode="auto">
              <a:xfrm>
                <a:off x="4628" y="3372"/>
                <a:ext cx="320" cy="267"/>
                <a:chOff x="1056" y="864"/>
                <a:chExt cx="3984" cy="2832"/>
              </a:xfrm>
            </p:grpSpPr>
            <p:sp>
              <p:nvSpPr>
                <p:cNvPr id="14368" name="Oval 14"/>
                <p:cNvSpPr>
                  <a:spLocks noChangeArrowheads="1"/>
                </p:cNvSpPr>
                <p:nvPr/>
              </p:nvSpPr>
              <p:spPr bwMode="auto">
                <a:xfrm>
                  <a:off x="1056" y="864"/>
                  <a:ext cx="3984" cy="2832"/>
                </a:xfrm>
                <a:prstGeom prst="ellipse">
                  <a:avLst/>
                </a:prstGeom>
                <a:solidFill>
                  <a:srgbClr val="FF000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69" name="Oval 15"/>
                <p:cNvSpPr>
                  <a:spLocks noChangeArrowheads="1"/>
                </p:cNvSpPr>
                <p:nvPr/>
              </p:nvSpPr>
              <p:spPr bwMode="auto">
                <a:xfrm>
                  <a:off x="2400" y="1632"/>
                  <a:ext cx="1152" cy="912"/>
                </a:xfrm>
                <a:prstGeom prst="ellipse">
                  <a:avLst/>
                </a:prstGeom>
                <a:solidFill>
                  <a:srgbClr val="FFCCCC"/>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4347" name="Group 16"/>
              <p:cNvGrpSpPr>
                <a:grpSpLocks/>
              </p:cNvGrpSpPr>
              <p:nvPr/>
            </p:nvGrpSpPr>
            <p:grpSpPr bwMode="auto">
              <a:xfrm>
                <a:off x="4674" y="2647"/>
                <a:ext cx="320" cy="268"/>
                <a:chOff x="1056" y="864"/>
                <a:chExt cx="3984" cy="2832"/>
              </a:xfrm>
            </p:grpSpPr>
            <p:sp>
              <p:nvSpPr>
                <p:cNvPr id="14366" name="Oval 17"/>
                <p:cNvSpPr>
                  <a:spLocks noChangeArrowheads="1"/>
                </p:cNvSpPr>
                <p:nvPr/>
              </p:nvSpPr>
              <p:spPr bwMode="auto">
                <a:xfrm>
                  <a:off x="1056" y="864"/>
                  <a:ext cx="3984" cy="2832"/>
                </a:xfrm>
                <a:prstGeom prst="ellipse">
                  <a:avLst/>
                </a:prstGeom>
                <a:solidFill>
                  <a:srgbClr val="FF000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67" name="Oval 18"/>
                <p:cNvSpPr>
                  <a:spLocks noChangeArrowheads="1"/>
                </p:cNvSpPr>
                <p:nvPr/>
              </p:nvSpPr>
              <p:spPr bwMode="auto">
                <a:xfrm>
                  <a:off x="2400" y="1632"/>
                  <a:ext cx="1152" cy="912"/>
                </a:xfrm>
                <a:prstGeom prst="ellipse">
                  <a:avLst/>
                </a:prstGeom>
                <a:solidFill>
                  <a:srgbClr val="FFCCCC"/>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4348" name="Group 19"/>
              <p:cNvGrpSpPr>
                <a:grpSpLocks/>
              </p:cNvGrpSpPr>
              <p:nvPr/>
            </p:nvGrpSpPr>
            <p:grpSpPr bwMode="auto">
              <a:xfrm>
                <a:off x="4171" y="3028"/>
                <a:ext cx="320" cy="268"/>
                <a:chOff x="1056" y="864"/>
                <a:chExt cx="3984" cy="2832"/>
              </a:xfrm>
            </p:grpSpPr>
            <p:sp>
              <p:nvSpPr>
                <p:cNvPr id="14364" name="Oval 20"/>
                <p:cNvSpPr>
                  <a:spLocks noChangeArrowheads="1"/>
                </p:cNvSpPr>
                <p:nvPr/>
              </p:nvSpPr>
              <p:spPr bwMode="auto">
                <a:xfrm>
                  <a:off x="1056" y="864"/>
                  <a:ext cx="3984" cy="2832"/>
                </a:xfrm>
                <a:prstGeom prst="ellipse">
                  <a:avLst/>
                </a:prstGeom>
                <a:solidFill>
                  <a:srgbClr val="FF000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65" name="Oval 21"/>
                <p:cNvSpPr>
                  <a:spLocks noChangeArrowheads="1"/>
                </p:cNvSpPr>
                <p:nvPr/>
              </p:nvSpPr>
              <p:spPr bwMode="auto">
                <a:xfrm>
                  <a:off x="2400" y="1632"/>
                  <a:ext cx="1152" cy="912"/>
                </a:xfrm>
                <a:prstGeom prst="ellipse">
                  <a:avLst/>
                </a:prstGeom>
                <a:solidFill>
                  <a:srgbClr val="FFCCCC"/>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sp>
            <p:nvSpPr>
              <p:cNvPr id="14349" name="Freeform 22"/>
              <p:cNvSpPr>
                <a:spLocks/>
              </p:cNvSpPr>
              <p:nvPr/>
            </p:nvSpPr>
            <p:spPr bwMode="auto">
              <a:xfrm>
                <a:off x="3348" y="1922"/>
                <a:ext cx="823" cy="2099"/>
              </a:xfrm>
              <a:custGeom>
                <a:avLst/>
                <a:gdLst>
                  <a:gd name="T0" fmla="*/ 0 w 864"/>
                  <a:gd name="T1" fmla="*/ 0 h 2640"/>
                  <a:gd name="T2" fmla="*/ 277 w 864"/>
                  <a:gd name="T3" fmla="*/ 24 h 2640"/>
                  <a:gd name="T4" fmla="*/ 417 w 864"/>
                  <a:gd name="T5" fmla="*/ 85 h 2640"/>
                  <a:gd name="T6" fmla="*/ 0 60000 65536"/>
                  <a:gd name="T7" fmla="*/ 0 60000 65536"/>
                  <a:gd name="T8" fmla="*/ 0 60000 65536"/>
                </a:gdLst>
                <a:ahLst/>
                <a:cxnLst>
                  <a:cxn ang="T6">
                    <a:pos x="T0" y="T1"/>
                  </a:cxn>
                  <a:cxn ang="T7">
                    <a:pos x="T2" y="T3"/>
                  </a:cxn>
                  <a:cxn ang="T8">
                    <a:pos x="T4" y="T5"/>
                  </a:cxn>
                </a:cxnLst>
                <a:rect l="0" t="0" r="r" b="b"/>
                <a:pathLst>
                  <a:path w="864" h="2640">
                    <a:moveTo>
                      <a:pt x="0" y="0"/>
                    </a:moveTo>
                    <a:cubicBezTo>
                      <a:pt x="216" y="164"/>
                      <a:pt x="432" y="328"/>
                      <a:pt x="576" y="768"/>
                    </a:cubicBezTo>
                    <a:cubicBezTo>
                      <a:pt x="720" y="1208"/>
                      <a:pt x="816" y="2328"/>
                      <a:pt x="864" y="2640"/>
                    </a:cubicBezTo>
                  </a:path>
                </a:pathLst>
              </a:custGeom>
              <a:noFill/>
              <a:ln w="38100">
                <a:solidFill>
                  <a:srgbClr val="B511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sp>
            <p:nvSpPr>
              <p:cNvPr id="14350" name="Freeform 23"/>
              <p:cNvSpPr>
                <a:spLocks/>
              </p:cNvSpPr>
              <p:nvPr/>
            </p:nvSpPr>
            <p:spPr bwMode="auto">
              <a:xfrm>
                <a:off x="4308" y="1312"/>
                <a:ext cx="823" cy="2709"/>
              </a:xfrm>
              <a:custGeom>
                <a:avLst/>
                <a:gdLst>
                  <a:gd name="T0" fmla="*/ 0 w 864"/>
                  <a:gd name="T1" fmla="*/ 0 h 3408"/>
                  <a:gd name="T2" fmla="*/ 277 w 864"/>
                  <a:gd name="T3" fmla="*/ 29 h 3408"/>
                  <a:gd name="T4" fmla="*/ 417 w 864"/>
                  <a:gd name="T5" fmla="*/ 109 h 3408"/>
                  <a:gd name="T6" fmla="*/ 0 60000 65536"/>
                  <a:gd name="T7" fmla="*/ 0 60000 65536"/>
                  <a:gd name="T8" fmla="*/ 0 60000 65536"/>
                </a:gdLst>
                <a:ahLst/>
                <a:cxnLst>
                  <a:cxn ang="T6">
                    <a:pos x="T0" y="T1"/>
                  </a:cxn>
                  <a:cxn ang="T7">
                    <a:pos x="T2" y="T3"/>
                  </a:cxn>
                  <a:cxn ang="T8">
                    <a:pos x="T4" y="T5"/>
                  </a:cxn>
                </a:cxnLst>
                <a:rect l="0" t="0" r="r" b="b"/>
                <a:pathLst>
                  <a:path w="864" h="3408">
                    <a:moveTo>
                      <a:pt x="0" y="0"/>
                    </a:moveTo>
                    <a:cubicBezTo>
                      <a:pt x="216" y="172"/>
                      <a:pt x="432" y="344"/>
                      <a:pt x="576" y="912"/>
                    </a:cubicBezTo>
                    <a:cubicBezTo>
                      <a:pt x="720" y="1480"/>
                      <a:pt x="792" y="2444"/>
                      <a:pt x="864" y="3408"/>
                    </a:cubicBezTo>
                  </a:path>
                </a:pathLst>
              </a:custGeom>
              <a:noFill/>
              <a:ln w="38100">
                <a:solidFill>
                  <a:srgbClr val="B511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sp>
            <p:nvSpPr>
              <p:cNvPr id="14351" name="Freeform 24"/>
              <p:cNvSpPr>
                <a:spLocks/>
              </p:cNvSpPr>
              <p:nvPr/>
            </p:nvSpPr>
            <p:spPr bwMode="auto">
              <a:xfrm>
                <a:off x="1099" y="1248"/>
                <a:ext cx="1356" cy="3002"/>
              </a:xfrm>
              <a:custGeom>
                <a:avLst/>
                <a:gdLst>
                  <a:gd name="T0" fmla="*/ 211 w 1424"/>
                  <a:gd name="T1" fmla="*/ 7 h 3776"/>
                  <a:gd name="T2" fmla="*/ 8 w 1424"/>
                  <a:gd name="T3" fmla="*/ 14 h 3776"/>
                  <a:gd name="T4" fmla="*/ 235 w 1424"/>
                  <a:gd name="T5" fmla="*/ 33 h 3776"/>
                  <a:gd name="T6" fmla="*/ 328 w 1424"/>
                  <a:gd name="T7" fmla="*/ 94 h 3776"/>
                  <a:gd name="T8" fmla="*/ 142 w 1424"/>
                  <a:gd name="T9" fmla="*/ 113 h 3776"/>
                  <a:gd name="T10" fmla="*/ 602 w 1424"/>
                  <a:gd name="T11" fmla="*/ 119 h 3776"/>
                  <a:gd name="T12" fmla="*/ 628 w 1424"/>
                  <a:gd name="T13" fmla="*/ 104 h 3776"/>
                  <a:gd name="T14" fmla="*/ 533 w 1424"/>
                  <a:gd name="T15" fmla="*/ 101 h 3776"/>
                  <a:gd name="T16" fmla="*/ 510 w 1424"/>
                  <a:gd name="T17" fmla="*/ 23 h 3776"/>
                  <a:gd name="T18" fmla="*/ 672 w 1424"/>
                  <a:gd name="T19" fmla="*/ 14 h 3776"/>
                  <a:gd name="T20" fmla="*/ 558 w 1424"/>
                  <a:gd name="T21" fmla="*/ 2 h 3776"/>
                  <a:gd name="T22" fmla="*/ 211 w 1424"/>
                  <a:gd name="T23" fmla="*/ 7 h 37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24" h="3776">
                    <a:moveTo>
                      <a:pt x="440" y="224"/>
                    </a:moveTo>
                    <a:cubicBezTo>
                      <a:pt x="248" y="288"/>
                      <a:pt x="0" y="288"/>
                      <a:pt x="8" y="416"/>
                    </a:cubicBezTo>
                    <a:cubicBezTo>
                      <a:pt x="16" y="544"/>
                      <a:pt x="376" y="568"/>
                      <a:pt x="488" y="992"/>
                    </a:cubicBezTo>
                    <a:cubicBezTo>
                      <a:pt x="600" y="1416"/>
                      <a:pt x="712" y="2536"/>
                      <a:pt x="680" y="2960"/>
                    </a:cubicBezTo>
                    <a:cubicBezTo>
                      <a:pt x="648" y="3384"/>
                      <a:pt x="200" y="3408"/>
                      <a:pt x="296" y="3536"/>
                    </a:cubicBezTo>
                    <a:cubicBezTo>
                      <a:pt x="392" y="3664"/>
                      <a:pt x="1088" y="3776"/>
                      <a:pt x="1256" y="3728"/>
                    </a:cubicBezTo>
                    <a:cubicBezTo>
                      <a:pt x="1424" y="3680"/>
                      <a:pt x="1328" y="3344"/>
                      <a:pt x="1304" y="3248"/>
                    </a:cubicBezTo>
                    <a:cubicBezTo>
                      <a:pt x="1280" y="3152"/>
                      <a:pt x="1152" y="3576"/>
                      <a:pt x="1112" y="3152"/>
                    </a:cubicBezTo>
                    <a:cubicBezTo>
                      <a:pt x="1072" y="2728"/>
                      <a:pt x="1016" y="1160"/>
                      <a:pt x="1064" y="704"/>
                    </a:cubicBezTo>
                    <a:cubicBezTo>
                      <a:pt x="1112" y="248"/>
                      <a:pt x="1384" y="528"/>
                      <a:pt x="1400" y="416"/>
                    </a:cubicBezTo>
                    <a:cubicBezTo>
                      <a:pt x="1416" y="304"/>
                      <a:pt x="1320" y="64"/>
                      <a:pt x="1160" y="32"/>
                    </a:cubicBezTo>
                    <a:cubicBezTo>
                      <a:pt x="1000" y="0"/>
                      <a:pt x="632" y="160"/>
                      <a:pt x="440" y="224"/>
                    </a:cubicBezTo>
                    <a:close/>
                  </a:path>
                </a:pathLst>
              </a:custGeom>
              <a:noFill/>
              <a:ln w="38100">
                <a:solidFill>
                  <a:srgbClr val="B511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sp>
            <p:nvSpPr>
              <p:cNvPr id="14352" name="Oval 25"/>
              <p:cNvSpPr>
                <a:spLocks noChangeArrowheads="1"/>
              </p:cNvSpPr>
              <p:nvPr/>
            </p:nvSpPr>
            <p:spPr bwMode="auto">
              <a:xfrm>
                <a:off x="4423" y="2099"/>
                <a:ext cx="365" cy="343"/>
              </a:xfrm>
              <a:prstGeom prst="ellipse">
                <a:avLst/>
              </a:prstGeom>
              <a:solidFill>
                <a:srgbClr val="D60093"/>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53" name="Oval 26"/>
              <p:cNvSpPr>
                <a:spLocks noChangeArrowheads="1"/>
              </p:cNvSpPr>
              <p:nvPr/>
            </p:nvSpPr>
            <p:spPr bwMode="auto">
              <a:xfrm>
                <a:off x="1701" y="2341"/>
                <a:ext cx="366" cy="344"/>
              </a:xfrm>
              <a:prstGeom prst="ellipse">
                <a:avLst/>
              </a:prstGeom>
              <a:solidFill>
                <a:srgbClr val="80008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54" name="Oval 27"/>
              <p:cNvSpPr>
                <a:spLocks noChangeArrowheads="1"/>
              </p:cNvSpPr>
              <p:nvPr/>
            </p:nvSpPr>
            <p:spPr bwMode="auto">
              <a:xfrm>
                <a:off x="4259" y="3600"/>
                <a:ext cx="367" cy="344"/>
              </a:xfrm>
              <a:prstGeom prst="ellipse">
                <a:avLst/>
              </a:prstGeom>
              <a:solidFill>
                <a:srgbClr val="80008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55" name="AutoShape 28"/>
              <p:cNvSpPr>
                <a:spLocks noChangeArrowheads="1"/>
              </p:cNvSpPr>
              <p:nvPr/>
            </p:nvSpPr>
            <p:spPr bwMode="auto">
              <a:xfrm>
                <a:off x="2387" y="2249"/>
                <a:ext cx="1326" cy="589"/>
              </a:xfrm>
              <a:prstGeom prst="rightArrow">
                <a:avLst>
                  <a:gd name="adj1" fmla="val 50000"/>
                  <a:gd name="adj2" fmla="val 56282"/>
                </a:avLst>
              </a:prstGeom>
              <a:solidFill>
                <a:srgbClr val="FF0000"/>
              </a:solidFill>
              <a:ln w="9525">
                <a:solidFill>
                  <a:srgbClr val="B511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56" name="Text Box 29"/>
              <p:cNvSpPr txBox="1">
                <a:spLocks noChangeArrowheads="1"/>
              </p:cNvSpPr>
              <p:nvPr/>
            </p:nvSpPr>
            <p:spPr bwMode="auto">
              <a:xfrm>
                <a:off x="2952" y="3299"/>
                <a:ext cx="898" cy="49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3166" b="0" dirty="0">
                    <a:solidFill>
                      <a:srgbClr val="C00000"/>
                    </a:solidFill>
                  </a:rPr>
                  <a:t>EPO</a:t>
                </a:r>
              </a:p>
            </p:txBody>
          </p:sp>
          <p:sp>
            <p:nvSpPr>
              <p:cNvPr id="14357" name="Text Box 30"/>
              <p:cNvSpPr txBox="1">
                <a:spLocks noChangeArrowheads="1"/>
              </p:cNvSpPr>
              <p:nvPr/>
            </p:nvSpPr>
            <p:spPr bwMode="auto">
              <a:xfrm>
                <a:off x="-402" y="1360"/>
                <a:ext cx="1373" cy="277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518" b="0" dirty="0" smtClean="0">
                    <a:solidFill>
                      <a:srgbClr val="C00000"/>
                    </a:solidFill>
                  </a:rPr>
                  <a:t>RBC production not yet </a:t>
                </a:r>
                <a:r>
                  <a:rPr lang="en-US" altLang="en-US" sz="2518" b="0" dirty="0" err="1" smtClean="0">
                    <a:solidFill>
                      <a:srgbClr val="C00000"/>
                    </a:solidFill>
                  </a:rPr>
                  <a:t>increased,but</a:t>
                </a:r>
                <a:r>
                  <a:rPr lang="en-US" altLang="en-US" sz="2518" b="0" dirty="0" smtClean="0">
                    <a:solidFill>
                      <a:srgbClr val="C00000"/>
                    </a:solidFill>
                  </a:rPr>
                  <a:t> </a:t>
                </a:r>
                <a:r>
                  <a:rPr lang="en-US" altLang="en-US" sz="2518" b="0" dirty="0" err="1" smtClean="0">
                    <a:solidFill>
                      <a:srgbClr val="C00000"/>
                    </a:solidFill>
                  </a:rPr>
                  <a:t>retics</a:t>
                </a:r>
                <a:r>
                  <a:rPr lang="en-US" altLang="en-US" sz="2518" b="0" dirty="0" smtClean="0">
                    <a:solidFill>
                      <a:srgbClr val="C00000"/>
                    </a:solidFill>
                  </a:rPr>
                  <a:t> released early from Marrow</a:t>
                </a:r>
                <a:endParaRPr lang="en-US" altLang="en-US" sz="2518" b="0" dirty="0">
                  <a:solidFill>
                    <a:srgbClr val="C00000"/>
                  </a:solidFill>
                </a:endParaRPr>
              </a:p>
            </p:txBody>
          </p:sp>
          <p:sp>
            <p:nvSpPr>
              <p:cNvPr id="14358" name="Text Box 31"/>
              <p:cNvSpPr txBox="1">
                <a:spLocks noChangeArrowheads="1"/>
              </p:cNvSpPr>
              <p:nvPr/>
            </p:nvSpPr>
            <p:spPr bwMode="auto">
              <a:xfrm>
                <a:off x="5235" y="1751"/>
                <a:ext cx="1231" cy="10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518" b="0" dirty="0" err="1" smtClean="0">
                    <a:solidFill>
                      <a:srgbClr val="C00000"/>
                    </a:solidFill>
                  </a:rPr>
                  <a:t>Retic</a:t>
                </a:r>
                <a:r>
                  <a:rPr lang="en-US" altLang="en-US" sz="2518" b="0" dirty="0" smtClean="0">
                    <a:solidFill>
                      <a:srgbClr val="C00000"/>
                    </a:solidFill>
                  </a:rPr>
                  <a:t> count doubles</a:t>
                </a:r>
                <a:endParaRPr lang="en-US" altLang="en-US" sz="2518" b="0" dirty="0">
                  <a:solidFill>
                    <a:srgbClr val="C00000"/>
                  </a:solidFill>
                </a:endParaRPr>
              </a:p>
            </p:txBody>
          </p:sp>
          <p:sp>
            <p:nvSpPr>
              <p:cNvPr id="14359" name="Oval 32"/>
              <p:cNvSpPr>
                <a:spLocks noChangeArrowheads="1"/>
              </p:cNvSpPr>
              <p:nvPr/>
            </p:nvSpPr>
            <p:spPr bwMode="auto">
              <a:xfrm>
                <a:off x="1644" y="1905"/>
                <a:ext cx="366" cy="344"/>
              </a:xfrm>
              <a:prstGeom prst="ellipse">
                <a:avLst/>
              </a:prstGeom>
              <a:noFill/>
              <a:ln w="12700">
                <a:solidFill>
                  <a:srgbClr val="B51100"/>
                </a:solidFill>
                <a:prstDash val="dash"/>
                <a:round/>
                <a:headEnd/>
                <a:tailEnd/>
              </a:ln>
              <a:effectLst/>
              <a:extLst>
                <a:ext uri="{909E8E84-426E-40DD-AFC4-6F175D3DCCD1}">
                  <a14:hiddenFill xmlns:a14="http://schemas.microsoft.com/office/drawing/2010/main">
                    <a:solidFill>
                      <a:srgbClr val="D6009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60" name="Oval 33"/>
              <p:cNvSpPr>
                <a:spLocks noChangeArrowheads="1"/>
              </p:cNvSpPr>
              <p:nvPr/>
            </p:nvSpPr>
            <p:spPr bwMode="auto">
              <a:xfrm>
                <a:off x="1698" y="2749"/>
                <a:ext cx="367" cy="344"/>
              </a:xfrm>
              <a:prstGeom prst="ellipse">
                <a:avLst/>
              </a:prstGeom>
              <a:solidFill>
                <a:srgbClr val="800080"/>
              </a:solidFill>
              <a:ln w="9525">
                <a:solidFill>
                  <a:srgbClr val="B511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4363" name="Line 36"/>
              <p:cNvSpPr>
                <a:spLocks noChangeShapeType="1"/>
              </p:cNvSpPr>
              <p:nvPr/>
            </p:nvSpPr>
            <p:spPr bwMode="auto">
              <a:xfrm flipH="1">
                <a:off x="2461" y="3550"/>
                <a:ext cx="436" cy="0"/>
              </a:xfrm>
              <a:prstGeom prst="line">
                <a:avLst/>
              </a:prstGeom>
              <a:noFill/>
              <a:ln w="101600">
                <a:solidFill>
                  <a:srgbClr val="B511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95"/>
              </a:p>
            </p:txBody>
          </p:sp>
        </p:grpSp>
        <p:grpSp>
          <p:nvGrpSpPr>
            <p:cNvPr id="2" name="Group 1"/>
            <p:cNvGrpSpPr/>
            <p:nvPr/>
          </p:nvGrpSpPr>
          <p:grpSpPr>
            <a:xfrm>
              <a:off x="7030136" y="3915016"/>
              <a:ext cx="1304437" cy="1143381"/>
              <a:chOff x="6937005" y="3828784"/>
              <a:chExt cx="1304437" cy="1143381"/>
            </a:xfrm>
          </p:grpSpPr>
          <p:pic>
            <p:nvPicPr>
              <p:cNvPr id="14340" name="Picture 37" descr="B03_019"/>
              <p:cNvPicPr>
                <a:picLocks noChangeAspect="1" noChangeArrowheads="1"/>
              </p:cNvPicPr>
              <p:nvPr/>
            </p:nvPicPr>
            <p:blipFill>
              <a:blip r:embed="rId3">
                <a:extLst>
                  <a:ext uri="{28A0092B-C50C-407E-A947-70E740481C1C}">
                    <a14:useLocalDpi xmlns:a14="http://schemas.microsoft.com/office/drawing/2010/main" val="0"/>
                  </a:ext>
                </a:extLst>
              </a:blip>
              <a:srcRect l="18085" t="22191" r="45288" b="43887"/>
              <a:stretch>
                <a:fillRect/>
              </a:stretch>
            </p:blipFill>
            <p:spPr bwMode="auto">
              <a:xfrm>
                <a:off x="6937005" y="3828784"/>
                <a:ext cx="1245040" cy="114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38"/>
              <p:cNvSpPr txBox="1">
                <a:spLocks noChangeArrowheads="1"/>
              </p:cNvSpPr>
              <p:nvPr/>
            </p:nvSpPr>
            <p:spPr bwMode="auto">
              <a:xfrm>
                <a:off x="6937006" y="3843634"/>
                <a:ext cx="1304436" cy="382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007" dirty="0">
                    <a:solidFill>
                      <a:srgbClr val="FF0066"/>
                    </a:solidFill>
                  </a:rPr>
                  <a:t>“Shift cell” – more RNA→ blue color</a:t>
                </a:r>
              </a:p>
            </p:txBody>
          </p:sp>
        </p:grpSp>
        <p:sp>
          <p:nvSpPr>
            <p:cNvPr id="14342" name="Line 39"/>
            <p:cNvSpPr>
              <a:spLocks noChangeShapeType="1"/>
            </p:cNvSpPr>
            <p:nvPr/>
          </p:nvSpPr>
          <p:spPr bwMode="auto">
            <a:xfrm flipH="1" flipV="1">
              <a:off x="6280249" y="4362774"/>
              <a:ext cx="809847" cy="171336"/>
            </a:xfrm>
            <a:prstGeom prst="line">
              <a:avLst/>
            </a:prstGeom>
            <a:noFill/>
            <a:ln w="19050">
              <a:solidFill>
                <a:srgbClr val="00FF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95"/>
            </a:p>
          </p:txBody>
        </p:sp>
      </p:grpSp>
    </p:spTree>
    <p:extLst>
      <p:ext uri="{BB962C8B-B14F-4D97-AF65-F5344CB8AC3E}">
        <p14:creationId xmlns:p14="http://schemas.microsoft.com/office/powerpoint/2010/main" val="1129056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453813" y="185687"/>
            <a:ext cx="8229600" cy="911051"/>
          </a:xfrm>
          <a:ln>
            <a:noFill/>
          </a:ln>
        </p:spPr>
        <p:txBody>
          <a:bodyPr>
            <a:noAutofit/>
          </a:bodyPr>
          <a:lstStyle/>
          <a:p>
            <a:pPr>
              <a:defRPr/>
            </a:pPr>
            <a:r>
              <a:rPr lang="en-US" sz="2800" dirty="0">
                <a:effectLst>
                  <a:outerShdw blurRad="38100" dist="38100" dir="2700000" algn="tl">
                    <a:srgbClr val="000000"/>
                  </a:outerShdw>
                </a:effectLst>
              </a:rPr>
              <a:t>Acute hemorrhage - 7 days </a:t>
            </a:r>
            <a:br>
              <a:rPr lang="en-US" sz="2800" dirty="0">
                <a:effectLst>
                  <a:outerShdw blurRad="38100" dist="38100" dir="2700000" algn="tl">
                    <a:srgbClr val="000000"/>
                  </a:outerShdw>
                </a:effectLst>
              </a:rPr>
            </a:br>
            <a:r>
              <a:rPr lang="en-US" sz="2800" dirty="0">
                <a:effectLst>
                  <a:outerShdw blurRad="38100" dist="38100" dir="2700000" algn="tl">
                    <a:srgbClr val="000000"/>
                  </a:outerShdw>
                </a:effectLst>
              </a:rPr>
              <a:t>“Shift” </a:t>
            </a:r>
            <a:r>
              <a:rPr lang="en-US" sz="2800" dirty="0" smtClean="0">
                <a:effectLst>
                  <a:outerShdw blurRad="38100" dist="38100" dir="2700000" algn="tl">
                    <a:srgbClr val="000000"/>
                  </a:outerShdw>
                </a:effectLst>
              </a:rPr>
              <a:t>+ </a:t>
            </a:r>
            <a:r>
              <a:rPr lang="en-US" sz="2800" dirty="0">
                <a:effectLst>
                  <a:outerShdw blurRad="38100" dist="38100" dir="2700000" algn="tl">
                    <a:srgbClr val="000000"/>
                  </a:outerShdw>
                </a:effectLst>
              </a:rPr>
              <a:t>Increased Production</a:t>
            </a:r>
          </a:p>
        </p:txBody>
      </p:sp>
      <p:sp>
        <p:nvSpPr>
          <p:cNvPr id="15363" name="Text Box 3"/>
          <p:cNvSpPr txBox="1">
            <a:spLocks noChangeArrowheads="1"/>
          </p:cNvSpPr>
          <p:nvPr/>
        </p:nvSpPr>
        <p:spPr bwMode="auto">
          <a:xfrm>
            <a:off x="166361" y="1582271"/>
            <a:ext cx="1831314" cy="239764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518" b="0" dirty="0" smtClean="0">
                <a:solidFill>
                  <a:srgbClr val="C00000"/>
                </a:solidFill>
              </a:rPr>
              <a:t>RBC production increased</a:t>
            </a:r>
          </a:p>
          <a:p>
            <a:pPr>
              <a:spcBef>
                <a:spcPct val="0"/>
              </a:spcBef>
              <a:buFontTx/>
              <a:buNone/>
            </a:pPr>
            <a:r>
              <a:rPr lang="en-US" altLang="en-US" sz="2518" b="0" i="1" dirty="0" smtClean="0">
                <a:solidFill>
                  <a:srgbClr val="C00000"/>
                </a:solidFill>
              </a:rPr>
              <a:t>and</a:t>
            </a:r>
            <a:r>
              <a:rPr lang="en-US" altLang="en-US" sz="2518" b="0" dirty="0" smtClean="0">
                <a:solidFill>
                  <a:srgbClr val="C00000"/>
                </a:solidFill>
              </a:rPr>
              <a:t> </a:t>
            </a:r>
            <a:r>
              <a:rPr lang="en-US" altLang="en-US" sz="2518" b="0" dirty="0" err="1" smtClean="0">
                <a:solidFill>
                  <a:srgbClr val="C00000"/>
                </a:solidFill>
              </a:rPr>
              <a:t>retics</a:t>
            </a:r>
            <a:r>
              <a:rPr lang="en-US" altLang="en-US" sz="2518" b="0" dirty="0" smtClean="0">
                <a:solidFill>
                  <a:srgbClr val="C00000"/>
                </a:solidFill>
              </a:rPr>
              <a:t> released early</a:t>
            </a:r>
            <a:endParaRPr lang="en-US" altLang="en-US" sz="2518" b="0" dirty="0">
              <a:solidFill>
                <a:srgbClr val="C00000"/>
              </a:solidFill>
            </a:endParaRPr>
          </a:p>
        </p:txBody>
      </p:sp>
      <p:grpSp>
        <p:nvGrpSpPr>
          <p:cNvPr id="15364" name="Group 4"/>
          <p:cNvGrpSpPr>
            <a:grpSpLocks/>
          </p:cNvGrpSpPr>
          <p:nvPr/>
        </p:nvGrpSpPr>
        <p:grpSpPr bwMode="auto">
          <a:xfrm>
            <a:off x="2082492" y="1428941"/>
            <a:ext cx="6682096" cy="3429000"/>
            <a:chOff x="1090" y="1251"/>
            <a:chExt cx="5850" cy="3002"/>
          </a:xfrm>
        </p:grpSpPr>
        <p:sp>
          <p:nvSpPr>
            <p:cNvPr id="15366" name="Freeform 5"/>
            <p:cNvSpPr>
              <a:spLocks/>
            </p:cNvSpPr>
            <p:nvPr/>
          </p:nvSpPr>
          <p:spPr bwMode="auto">
            <a:xfrm>
              <a:off x="3324" y="1925"/>
              <a:ext cx="823" cy="2099"/>
            </a:xfrm>
            <a:custGeom>
              <a:avLst/>
              <a:gdLst>
                <a:gd name="T0" fmla="*/ 0 w 864"/>
                <a:gd name="T1" fmla="*/ 0 h 2640"/>
                <a:gd name="T2" fmla="*/ 277 w 864"/>
                <a:gd name="T3" fmla="*/ 24 h 2640"/>
                <a:gd name="T4" fmla="*/ 417 w 864"/>
                <a:gd name="T5" fmla="*/ 85 h 2640"/>
                <a:gd name="T6" fmla="*/ 0 60000 65536"/>
                <a:gd name="T7" fmla="*/ 0 60000 65536"/>
                <a:gd name="T8" fmla="*/ 0 60000 65536"/>
              </a:gdLst>
              <a:ahLst/>
              <a:cxnLst>
                <a:cxn ang="T6">
                  <a:pos x="T0" y="T1"/>
                </a:cxn>
                <a:cxn ang="T7">
                  <a:pos x="T2" y="T3"/>
                </a:cxn>
                <a:cxn ang="T8">
                  <a:pos x="T4" y="T5"/>
                </a:cxn>
              </a:cxnLst>
              <a:rect l="0" t="0" r="r" b="b"/>
              <a:pathLst>
                <a:path w="864" h="2640">
                  <a:moveTo>
                    <a:pt x="0" y="0"/>
                  </a:moveTo>
                  <a:cubicBezTo>
                    <a:pt x="216" y="164"/>
                    <a:pt x="432" y="328"/>
                    <a:pt x="576" y="768"/>
                  </a:cubicBezTo>
                  <a:cubicBezTo>
                    <a:pt x="720" y="1208"/>
                    <a:pt x="816" y="2328"/>
                    <a:pt x="864" y="2640"/>
                  </a:cubicBezTo>
                </a:path>
              </a:pathLst>
            </a:custGeom>
            <a:noFill/>
            <a:ln w="38100">
              <a:solidFill>
                <a:srgbClr val="C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sp>
          <p:nvSpPr>
            <p:cNvPr id="15367" name="Freeform 6"/>
            <p:cNvSpPr>
              <a:spLocks/>
            </p:cNvSpPr>
            <p:nvPr/>
          </p:nvSpPr>
          <p:spPr bwMode="auto">
            <a:xfrm>
              <a:off x="1090" y="1251"/>
              <a:ext cx="1356" cy="3002"/>
            </a:xfrm>
            <a:custGeom>
              <a:avLst/>
              <a:gdLst>
                <a:gd name="T0" fmla="*/ 211 w 1424"/>
                <a:gd name="T1" fmla="*/ 7 h 3776"/>
                <a:gd name="T2" fmla="*/ 8 w 1424"/>
                <a:gd name="T3" fmla="*/ 14 h 3776"/>
                <a:gd name="T4" fmla="*/ 235 w 1424"/>
                <a:gd name="T5" fmla="*/ 33 h 3776"/>
                <a:gd name="T6" fmla="*/ 328 w 1424"/>
                <a:gd name="T7" fmla="*/ 94 h 3776"/>
                <a:gd name="T8" fmla="*/ 142 w 1424"/>
                <a:gd name="T9" fmla="*/ 113 h 3776"/>
                <a:gd name="T10" fmla="*/ 602 w 1424"/>
                <a:gd name="T11" fmla="*/ 119 h 3776"/>
                <a:gd name="T12" fmla="*/ 628 w 1424"/>
                <a:gd name="T13" fmla="*/ 104 h 3776"/>
                <a:gd name="T14" fmla="*/ 533 w 1424"/>
                <a:gd name="T15" fmla="*/ 101 h 3776"/>
                <a:gd name="T16" fmla="*/ 510 w 1424"/>
                <a:gd name="T17" fmla="*/ 23 h 3776"/>
                <a:gd name="T18" fmla="*/ 672 w 1424"/>
                <a:gd name="T19" fmla="*/ 14 h 3776"/>
                <a:gd name="T20" fmla="*/ 558 w 1424"/>
                <a:gd name="T21" fmla="*/ 2 h 3776"/>
                <a:gd name="T22" fmla="*/ 211 w 1424"/>
                <a:gd name="T23" fmla="*/ 7 h 37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24" h="3776">
                  <a:moveTo>
                    <a:pt x="440" y="224"/>
                  </a:moveTo>
                  <a:cubicBezTo>
                    <a:pt x="248" y="288"/>
                    <a:pt x="0" y="288"/>
                    <a:pt x="8" y="416"/>
                  </a:cubicBezTo>
                  <a:cubicBezTo>
                    <a:pt x="16" y="544"/>
                    <a:pt x="376" y="568"/>
                    <a:pt x="488" y="992"/>
                  </a:cubicBezTo>
                  <a:cubicBezTo>
                    <a:pt x="600" y="1416"/>
                    <a:pt x="712" y="2536"/>
                    <a:pt x="680" y="2960"/>
                  </a:cubicBezTo>
                  <a:cubicBezTo>
                    <a:pt x="648" y="3384"/>
                    <a:pt x="200" y="3408"/>
                    <a:pt x="296" y="3536"/>
                  </a:cubicBezTo>
                  <a:cubicBezTo>
                    <a:pt x="392" y="3664"/>
                    <a:pt x="1088" y="3776"/>
                    <a:pt x="1256" y="3728"/>
                  </a:cubicBezTo>
                  <a:cubicBezTo>
                    <a:pt x="1424" y="3680"/>
                    <a:pt x="1328" y="3344"/>
                    <a:pt x="1304" y="3248"/>
                  </a:cubicBezTo>
                  <a:cubicBezTo>
                    <a:pt x="1280" y="3152"/>
                    <a:pt x="1152" y="3576"/>
                    <a:pt x="1112" y="3152"/>
                  </a:cubicBezTo>
                  <a:cubicBezTo>
                    <a:pt x="1072" y="2728"/>
                    <a:pt x="1016" y="1160"/>
                    <a:pt x="1064" y="704"/>
                  </a:cubicBezTo>
                  <a:cubicBezTo>
                    <a:pt x="1112" y="248"/>
                    <a:pt x="1384" y="528"/>
                    <a:pt x="1400" y="416"/>
                  </a:cubicBezTo>
                  <a:cubicBezTo>
                    <a:pt x="1416" y="304"/>
                    <a:pt x="1320" y="64"/>
                    <a:pt x="1160" y="32"/>
                  </a:cubicBezTo>
                  <a:cubicBezTo>
                    <a:pt x="1000" y="0"/>
                    <a:pt x="632" y="160"/>
                    <a:pt x="440" y="224"/>
                  </a:cubicBezTo>
                  <a:close/>
                </a:path>
              </a:pathLst>
            </a:custGeom>
            <a:noFill/>
            <a:ln w="38100">
              <a:solidFill>
                <a:srgbClr val="C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sp>
          <p:nvSpPr>
            <p:cNvPr id="15368" name="Oval 7"/>
            <p:cNvSpPr>
              <a:spLocks noChangeArrowheads="1"/>
            </p:cNvSpPr>
            <p:nvPr/>
          </p:nvSpPr>
          <p:spPr bwMode="auto">
            <a:xfrm>
              <a:off x="1744" y="3152"/>
              <a:ext cx="365" cy="343"/>
            </a:xfrm>
            <a:prstGeom prst="ellipse">
              <a:avLst/>
            </a:prstGeom>
            <a:solidFill>
              <a:srgbClr val="80008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nchor="ct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lgn="ctr">
                <a:spcBef>
                  <a:spcPct val="0"/>
                </a:spcBef>
                <a:buFontTx/>
                <a:buNone/>
              </a:pPr>
              <a:endParaRPr lang="en-US" altLang="en-US" sz="1871" b="0">
                <a:solidFill>
                  <a:schemeClr val="tx1"/>
                </a:solidFill>
              </a:endParaRPr>
            </a:p>
          </p:txBody>
        </p:sp>
        <p:sp>
          <p:nvSpPr>
            <p:cNvPr id="15369" name="AutoShape 8"/>
            <p:cNvSpPr>
              <a:spLocks noChangeArrowheads="1"/>
            </p:cNvSpPr>
            <p:nvPr/>
          </p:nvSpPr>
          <p:spPr bwMode="auto">
            <a:xfrm>
              <a:off x="2378" y="2252"/>
              <a:ext cx="1326" cy="589"/>
            </a:xfrm>
            <a:prstGeom prst="rightArrow">
              <a:avLst>
                <a:gd name="adj1" fmla="val 50000"/>
                <a:gd name="adj2" fmla="val 56282"/>
              </a:avLst>
            </a:prstGeom>
            <a:solidFill>
              <a:srgbClr val="C00000"/>
            </a:solidFill>
            <a:ln w="9525">
              <a:solidFill>
                <a:srgbClr val="C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370" name="Text Box 9"/>
            <p:cNvSpPr txBox="1">
              <a:spLocks noChangeArrowheads="1"/>
            </p:cNvSpPr>
            <p:nvPr/>
          </p:nvSpPr>
          <p:spPr bwMode="auto">
            <a:xfrm>
              <a:off x="3051" y="3302"/>
              <a:ext cx="878" cy="49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3166" b="0" dirty="0">
                  <a:solidFill>
                    <a:srgbClr val="C00000"/>
                  </a:solidFill>
                </a:rPr>
                <a:t>EPO</a:t>
              </a:r>
            </a:p>
          </p:txBody>
        </p:sp>
        <p:sp>
          <p:nvSpPr>
            <p:cNvPr id="15371" name="Text Box 10"/>
            <p:cNvSpPr txBox="1">
              <a:spLocks noChangeArrowheads="1"/>
            </p:cNvSpPr>
            <p:nvPr/>
          </p:nvSpPr>
          <p:spPr bwMode="auto">
            <a:xfrm>
              <a:off x="5205" y="1970"/>
              <a:ext cx="1735" cy="10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518" b="0" dirty="0" err="1" smtClean="0">
                  <a:solidFill>
                    <a:srgbClr val="C00000"/>
                  </a:solidFill>
                </a:rPr>
                <a:t>Retic</a:t>
              </a:r>
              <a:r>
                <a:rPr lang="en-US" altLang="en-US" sz="2518" b="0" dirty="0" smtClean="0">
                  <a:solidFill>
                    <a:srgbClr val="C00000"/>
                  </a:solidFill>
                </a:rPr>
                <a:t> count 4x normal (or more)</a:t>
              </a:r>
              <a:endParaRPr lang="en-US" altLang="en-US" sz="2518" b="0" dirty="0">
                <a:solidFill>
                  <a:srgbClr val="C00000"/>
                </a:solidFill>
              </a:endParaRPr>
            </a:p>
          </p:txBody>
        </p:sp>
        <p:sp>
          <p:nvSpPr>
            <p:cNvPr id="15372" name="Oval 11"/>
            <p:cNvSpPr>
              <a:spLocks noChangeArrowheads="1"/>
            </p:cNvSpPr>
            <p:nvPr/>
          </p:nvSpPr>
          <p:spPr bwMode="auto">
            <a:xfrm>
              <a:off x="1689" y="2702"/>
              <a:ext cx="366" cy="343"/>
            </a:xfrm>
            <a:prstGeom prst="ellipse">
              <a:avLst/>
            </a:prstGeom>
            <a:solidFill>
              <a:srgbClr val="80008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nchor="ct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lgn="ctr">
                <a:spcBef>
                  <a:spcPct val="0"/>
                </a:spcBef>
                <a:buFontTx/>
                <a:buNone/>
              </a:pPr>
              <a:endParaRPr lang="en-US" altLang="en-US" sz="1871" b="0">
                <a:solidFill>
                  <a:schemeClr val="tx1"/>
                </a:solidFill>
              </a:endParaRPr>
            </a:p>
          </p:txBody>
        </p:sp>
        <p:sp>
          <p:nvSpPr>
            <p:cNvPr id="15373" name="Oval 12"/>
            <p:cNvSpPr>
              <a:spLocks noChangeArrowheads="1"/>
            </p:cNvSpPr>
            <p:nvPr/>
          </p:nvSpPr>
          <p:spPr bwMode="auto">
            <a:xfrm>
              <a:off x="1689" y="2252"/>
              <a:ext cx="366" cy="343"/>
            </a:xfrm>
            <a:prstGeom prst="ellipse">
              <a:avLst/>
            </a:prstGeom>
            <a:solidFill>
              <a:srgbClr val="80008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nchor="ct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lgn="ctr">
                <a:spcBef>
                  <a:spcPct val="0"/>
                </a:spcBef>
                <a:buFontTx/>
                <a:buNone/>
              </a:pPr>
              <a:endParaRPr lang="en-US" altLang="en-US" sz="1871" b="0">
                <a:solidFill>
                  <a:schemeClr val="tx1"/>
                </a:solidFill>
              </a:endParaRPr>
            </a:p>
          </p:txBody>
        </p:sp>
        <p:sp>
          <p:nvSpPr>
            <p:cNvPr id="15374" name="Oval 13"/>
            <p:cNvSpPr>
              <a:spLocks noChangeArrowheads="1"/>
            </p:cNvSpPr>
            <p:nvPr/>
          </p:nvSpPr>
          <p:spPr bwMode="auto">
            <a:xfrm>
              <a:off x="1635" y="1601"/>
              <a:ext cx="365" cy="343"/>
            </a:xfrm>
            <a:prstGeom prst="ellipse">
              <a:avLst/>
            </a:prstGeom>
            <a:solidFill>
              <a:srgbClr val="80008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nchor="ct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lgn="ctr">
                <a:spcBef>
                  <a:spcPct val="0"/>
                </a:spcBef>
                <a:buFontTx/>
                <a:buNone/>
              </a:pPr>
              <a:endParaRPr lang="en-US" altLang="en-US" sz="1871" b="0">
                <a:solidFill>
                  <a:schemeClr val="tx1"/>
                </a:solidFill>
              </a:endParaRPr>
            </a:p>
          </p:txBody>
        </p:sp>
        <p:sp>
          <p:nvSpPr>
            <p:cNvPr id="15375" name="Oval 14"/>
            <p:cNvSpPr>
              <a:spLocks noChangeArrowheads="1"/>
            </p:cNvSpPr>
            <p:nvPr/>
          </p:nvSpPr>
          <p:spPr bwMode="auto">
            <a:xfrm>
              <a:off x="1744" y="3703"/>
              <a:ext cx="365" cy="343"/>
            </a:xfrm>
            <a:prstGeom prst="ellipse">
              <a:avLst/>
            </a:prstGeom>
            <a:solidFill>
              <a:srgbClr val="80008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nchor="ct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algn="ctr">
                <a:spcBef>
                  <a:spcPct val="0"/>
                </a:spcBef>
                <a:buFontTx/>
                <a:buNone/>
              </a:pPr>
              <a:endParaRPr lang="en-US" altLang="en-US" sz="1871" b="0">
                <a:solidFill>
                  <a:schemeClr val="tx1"/>
                </a:solidFill>
              </a:endParaRPr>
            </a:p>
          </p:txBody>
        </p:sp>
        <p:grpSp>
          <p:nvGrpSpPr>
            <p:cNvPr id="15378" name="Group 17"/>
            <p:cNvGrpSpPr>
              <a:grpSpLocks/>
            </p:cNvGrpSpPr>
            <p:nvPr/>
          </p:nvGrpSpPr>
          <p:grpSpPr bwMode="auto">
            <a:xfrm>
              <a:off x="3705" y="1301"/>
              <a:ext cx="1402" cy="2723"/>
              <a:chOff x="3705" y="1301"/>
              <a:chExt cx="1402" cy="2723"/>
            </a:xfrm>
          </p:grpSpPr>
          <p:sp>
            <p:nvSpPr>
              <p:cNvPr id="15380" name="Freeform 18"/>
              <p:cNvSpPr>
                <a:spLocks/>
              </p:cNvSpPr>
              <p:nvPr/>
            </p:nvSpPr>
            <p:spPr bwMode="auto">
              <a:xfrm>
                <a:off x="4284" y="1315"/>
                <a:ext cx="823" cy="2709"/>
              </a:xfrm>
              <a:custGeom>
                <a:avLst/>
                <a:gdLst>
                  <a:gd name="T0" fmla="*/ 0 w 864"/>
                  <a:gd name="T1" fmla="*/ 0 h 3408"/>
                  <a:gd name="T2" fmla="*/ 277 w 864"/>
                  <a:gd name="T3" fmla="*/ 29 h 3408"/>
                  <a:gd name="T4" fmla="*/ 417 w 864"/>
                  <a:gd name="T5" fmla="*/ 109 h 3408"/>
                  <a:gd name="T6" fmla="*/ 0 60000 65536"/>
                  <a:gd name="T7" fmla="*/ 0 60000 65536"/>
                  <a:gd name="T8" fmla="*/ 0 60000 65536"/>
                </a:gdLst>
                <a:ahLst/>
                <a:cxnLst>
                  <a:cxn ang="T6">
                    <a:pos x="T0" y="T1"/>
                  </a:cxn>
                  <a:cxn ang="T7">
                    <a:pos x="T2" y="T3"/>
                  </a:cxn>
                  <a:cxn ang="T8">
                    <a:pos x="T4" y="T5"/>
                  </a:cxn>
                </a:cxnLst>
                <a:rect l="0" t="0" r="r" b="b"/>
                <a:pathLst>
                  <a:path w="864" h="3408">
                    <a:moveTo>
                      <a:pt x="0" y="0"/>
                    </a:moveTo>
                    <a:cubicBezTo>
                      <a:pt x="216" y="172"/>
                      <a:pt x="432" y="344"/>
                      <a:pt x="576" y="912"/>
                    </a:cubicBezTo>
                    <a:cubicBezTo>
                      <a:pt x="720" y="1480"/>
                      <a:pt x="792" y="2444"/>
                      <a:pt x="864" y="3408"/>
                    </a:cubicBezTo>
                  </a:path>
                </a:pathLst>
              </a:custGeom>
              <a:noFill/>
              <a:ln w="38100">
                <a:solidFill>
                  <a:srgbClr val="C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95"/>
              </a:p>
            </p:txBody>
          </p:sp>
          <p:grpSp>
            <p:nvGrpSpPr>
              <p:cNvPr id="15381" name="Group 19"/>
              <p:cNvGrpSpPr>
                <a:grpSpLocks/>
              </p:cNvGrpSpPr>
              <p:nvPr/>
            </p:nvGrpSpPr>
            <p:grpSpPr bwMode="auto">
              <a:xfrm>
                <a:off x="3964" y="2268"/>
                <a:ext cx="320" cy="268"/>
                <a:chOff x="1056" y="864"/>
                <a:chExt cx="3984" cy="2832"/>
              </a:xfrm>
            </p:grpSpPr>
            <p:sp>
              <p:nvSpPr>
                <p:cNvPr id="15401" name="Oval 20"/>
                <p:cNvSpPr>
                  <a:spLocks noChangeArrowheads="1"/>
                </p:cNvSpPr>
                <p:nvPr/>
              </p:nvSpPr>
              <p:spPr bwMode="auto">
                <a:xfrm>
                  <a:off x="1056" y="864"/>
                  <a:ext cx="3984" cy="2832"/>
                </a:xfrm>
                <a:prstGeom prst="ellipse">
                  <a:avLst/>
                </a:prstGeom>
                <a:solidFill>
                  <a:srgbClr val="FF000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402" name="Oval 21"/>
                <p:cNvSpPr>
                  <a:spLocks noChangeArrowheads="1"/>
                </p:cNvSpPr>
                <p:nvPr/>
              </p:nvSpPr>
              <p:spPr bwMode="auto">
                <a:xfrm>
                  <a:off x="2400" y="1632"/>
                  <a:ext cx="1152" cy="912"/>
                </a:xfrm>
                <a:prstGeom prst="ellipse">
                  <a:avLst/>
                </a:prstGeom>
                <a:solidFill>
                  <a:srgbClr val="FFCCCC"/>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5382" name="Group 22"/>
              <p:cNvGrpSpPr>
                <a:grpSpLocks/>
              </p:cNvGrpSpPr>
              <p:nvPr/>
            </p:nvGrpSpPr>
            <p:grpSpPr bwMode="auto">
              <a:xfrm>
                <a:off x="4235" y="1701"/>
                <a:ext cx="320" cy="267"/>
                <a:chOff x="1056" y="864"/>
                <a:chExt cx="3984" cy="2832"/>
              </a:xfrm>
            </p:grpSpPr>
            <p:sp>
              <p:nvSpPr>
                <p:cNvPr id="15399" name="Oval 23"/>
                <p:cNvSpPr>
                  <a:spLocks noChangeArrowheads="1"/>
                </p:cNvSpPr>
                <p:nvPr/>
              </p:nvSpPr>
              <p:spPr bwMode="auto">
                <a:xfrm>
                  <a:off x="1056" y="864"/>
                  <a:ext cx="3984" cy="2832"/>
                </a:xfrm>
                <a:prstGeom prst="ellipse">
                  <a:avLst/>
                </a:prstGeom>
                <a:solidFill>
                  <a:srgbClr val="FF000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400" name="Oval 24"/>
                <p:cNvSpPr>
                  <a:spLocks noChangeArrowheads="1"/>
                </p:cNvSpPr>
                <p:nvPr/>
              </p:nvSpPr>
              <p:spPr bwMode="auto">
                <a:xfrm>
                  <a:off x="2400" y="1632"/>
                  <a:ext cx="1152" cy="912"/>
                </a:xfrm>
                <a:prstGeom prst="ellipse">
                  <a:avLst/>
                </a:prstGeom>
                <a:solidFill>
                  <a:srgbClr val="FFCCCC"/>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5383" name="Group 25"/>
              <p:cNvGrpSpPr>
                <a:grpSpLocks/>
              </p:cNvGrpSpPr>
              <p:nvPr/>
            </p:nvGrpSpPr>
            <p:grpSpPr bwMode="auto">
              <a:xfrm>
                <a:off x="4604" y="3376"/>
                <a:ext cx="320" cy="266"/>
                <a:chOff x="1056" y="864"/>
                <a:chExt cx="3984" cy="2832"/>
              </a:xfrm>
            </p:grpSpPr>
            <p:sp>
              <p:nvSpPr>
                <p:cNvPr id="15397" name="Oval 26"/>
                <p:cNvSpPr>
                  <a:spLocks noChangeArrowheads="1"/>
                </p:cNvSpPr>
                <p:nvPr/>
              </p:nvSpPr>
              <p:spPr bwMode="auto">
                <a:xfrm>
                  <a:off x="1056" y="864"/>
                  <a:ext cx="3984" cy="2832"/>
                </a:xfrm>
                <a:prstGeom prst="ellipse">
                  <a:avLst/>
                </a:prstGeom>
                <a:solidFill>
                  <a:srgbClr val="FF000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398" name="Oval 27"/>
                <p:cNvSpPr>
                  <a:spLocks noChangeArrowheads="1"/>
                </p:cNvSpPr>
                <p:nvPr/>
              </p:nvSpPr>
              <p:spPr bwMode="auto">
                <a:xfrm>
                  <a:off x="2400" y="1632"/>
                  <a:ext cx="1152" cy="912"/>
                </a:xfrm>
                <a:prstGeom prst="ellipse">
                  <a:avLst/>
                </a:prstGeom>
                <a:solidFill>
                  <a:srgbClr val="FFCCCC"/>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5384" name="Group 28"/>
              <p:cNvGrpSpPr>
                <a:grpSpLocks/>
              </p:cNvGrpSpPr>
              <p:nvPr/>
            </p:nvGrpSpPr>
            <p:grpSpPr bwMode="auto">
              <a:xfrm>
                <a:off x="4147" y="3032"/>
                <a:ext cx="320" cy="267"/>
                <a:chOff x="1056" y="864"/>
                <a:chExt cx="3984" cy="2832"/>
              </a:xfrm>
            </p:grpSpPr>
            <p:sp>
              <p:nvSpPr>
                <p:cNvPr id="15395" name="Oval 29"/>
                <p:cNvSpPr>
                  <a:spLocks noChangeArrowheads="1"/>
                </p:cNvSpPr>
                <p:nvPr/>
              </p:nvSpPr>
              <p:spPr bwMode="auto">
                <a:xfrm>
                  <a:off x="1056" y="864"/>
                  <a:ext cx="3984" cy="2832"/>
                </a:xfrm>
                <a:prstGeom prst="ellipse">
                  <a:avLst/>
                </a:prstGeom>
                <a:solidFill>
                  <a:srgbClr val="FF000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396" name="Oval 30"/>
                <p:cNvSpPr>
                  <a:spLocks noChangeArrowheads="1"/>
                </p:cNvSpPr>
                <p:nvPr/>
              </p:nvSpPr>
              <p:spPr bwMode="auto">
                <a:xfrm>
                  <a:off x="2400" y="1632"/>
                  <a:ext cx="1152" cy="912"/>
                </a:xfrm>
                <a:prstGeom prst="ellipse">
                  <a:avLst/>
                </a:prstGeom>
                <a:solidFill>
                  <a:srgbClr val="FFCCCC"/>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sp>
            <p:nvSpPr>
              <p:cNvPr id="15385" name="Oval 31"/>
              <p:cNvSpPr>
                <a:spLocks noChangeArrowheads="1"/>
              </p:cNvSpPr>
              <p:nvPr/>
            </p:nvSpPr>
            <p:spPr bwMode="auto">
              <a:xfrm>
                <a:off x="4399" y="2102"/>
                <a:ext cx="365" cy="343"/>
              </a:xfrm>
              <a:prstGeom prst="ellipse">
                <a:avLst/>
              </a:prstGeom>
              <a:solidFill>
                <a:srgbClr val="D60093">
                  <a:alpha val="78038"/>
                </a:srgbClr>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386" name="Oval 32"/>
              <p:cNvSpPr>
                <a:spLocks noChangeArrowheads="1"/>
              </p:cNvSpPr>
              <p:nvPr/>
            </p:nvSpPr>
            <p:spPr bwMode="auto">
              <a:xfrm>
                <a:off x="4126" y="2602"/>
                <a:ext cx="367" cy="344"/>
              </a:xfrm>
              <a:prstGeom prst="ellipse">
                <a:avLst/>
              </a:prstGeom>
              <a:solidFill>
                <a:srgbClr val="D60093"/>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387" name="Oval 33"/>
              <p:cNvSpPr>
                <a:spLocks noChangeArrowheads="1"/>
              </p:cNvSpPr>
              <p:nvPr/>
            </p:nvSpPr>
            <p:spPr bwMode="auto">
              <a:xfrm>
                <a:off x="4235" y="3603"/>
                <a:ext cx="367" cy="344"/>
              </a:xfrm>
              <a:prstGeom prst="ellipse">
                <a:avLst/>
              </a:prstGeom>
              <a:solidFill>
                <a:srgbClr val="80008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388" name="Oval 34"/>
              <p:cNvSpPr>
                <a:spLocks noChangeArrowheads="1"/>
              </p:cNvSpPr>
              <p:nvPr/>
            </p:nvSpPr>
            <p:spPr bwMode="auto">
              <a:xfrm>
                <a:off x="3799" y="1301"/>
                <a:ext cx="367" cy="344"/>
              </a:xfrm>
              <a:prstGeom prst="ellipse">
                <a:avLst/>
              </a:prstGeom>
              <a:solidFill>
                <a:srgbClr val="80008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nvGrpSpPr>
              <p:cNvPr id="15389" name="Group 35"/>
              <p:cNvGrpSpPr>
                <a:grpSpLocks/>
              </p:cNvGrpSpPr>
              <p:nvPr/>
            </p:nvGrpSpPr>
            <p:grpSpPr bwMode="auto">
              <a:xfrm>
                <a:off x="3705" y="1801"/>
                <a:ext cx="320" cy="267"/>
                <a:chOff x="1056" y="864"/>
                <a:chExt cx="3984" cy="2832"/>
              </a:xfrm>
            </p:grpSpPr>
            <p:sp>
              <p:nvSpPr>
                <p:cNvPr id="15393" name="Oval 36"/>
                <p:cNvSpPr>
                  <a:spLocks noChangeArrowheads="1"/>
                </p:cNvSpPr>
                <p:nvPr/>
              </p:nvSpPr>
              <p:spPr bwMode="auto">
                <a:xfrm>
                  <a:off x="1056" y="864"/>
                  <a:ext cx="3984" cy="2832"/>
                </a:xfrm>
                <a:prstGeom prst="ellipse">
                  <a:avLst/>
                </a:prstGeom>
                <a:solidFill>
                  <a:srgbClr val="FF000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394" name="Oval 37"/>
                <p:cNvSpPr>
                  <a:spLocks noChangeArrowheads="1"/>
                </p:cNvSpPr>
                <p:nvPr/>
              </p:nvSpPr>
              <p:spPr bwMode="auto">
                <a:xfrm>
                  <a:off x="2400" y="1632"/>
                  <a:ext cx="1152" cy="912"/>
                </a:xfrm>
                <a:prstGeom prst="ellipse">
                  <a:avLst/>
                </a:prstGeom>
                <a:solidFill>
                  <a:srgbClr val="FFCCCC"/>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nvGrpSpPr>
              <p:cNvPr id="15390" name="Group 38"/>
              <p:cNvGrpSpPr>
                <a:grpSpLocks/>
              </p:cNvGrpSpPr>
              <p:nvPr/>
            </p:nvGrpSpPr>
            <p:grpSpPr bwMode="auto">
              <a:xfrm>
                <a:off x="4631" y="3002"/>
                <a:ext cx="320" cy="267"/>
                <a:chOff x="1056" y="864"/>
                <a:chExt cx="3984" cy="2832"/>
              </a:xfrm>
            </p:grpSpPr>
            <p:sp>
              <p:nvSpPr>
                <p:cNvPr id="15391" name="Oval 39"/>
                <p:cNvSpPr>
                  <a:spLocks noChangeArrowheads="1"/>
                </p:cNvSpPr>
                <p:nvPr/>
              </p:nvSpPr>
              <p:spPr bwMode="auto">
                <a:xfrm>
                  <a:off x="1056" y="864"/>
                  <a:ext cx="3984" cy="2832"/>
                </a:xfrm>
                <a:prstGeom prst="ellipse">
                  <a:avLst/>
                </a:prstGeom>
                <a:solidFill>
                  <a:srgbClr val="FF0000"/>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sp>
              <p:nvSpPr>
                <p:cNvPr id="15392" name="Oval 40"/>
                <p:cNvSpPr>
                  <a:spLocks noChangeArrowheads="1"/>
                </p:cNvSpPr>
                <p:nvPr/>
              </p:nvSpPr>
              <p:spPr bwMode="auto">
                <a:xfrm>
                  <a:off x="2400" y="1632"/>
                  <a:ext cx="1152" cy="912"/>
                </a:xfrm>
                <a:prstGeom prst="ellipse">
                  <a:avLst/>
                </a:prstGeom>
                <a:solidFill>
                  <a:srgbClr val="FFCCCC"/>
                </a:solidFill>
                <a:ln w="9525">
                  <a:solidFill>
                    <a:srgbClr val="C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sz="2302">
                    <a:solidFill>
                      <a:schemeClr val="tx1"/>
                    </a:solidFill>
                    <a:latin typeface="Times New Roman" pitchFamily="18" charset="0"/>
                  </a:endParaRPr>
                </a:p>
              </p:txBody>
            </p:sp>
          </p:grpSp>
        </p:grpSp>
        <p:sp>
          <p:nvSpPr>
            <p:cNvPr id="15379" name="Line 41"/>
            <p:cNvSpPr>
              <a:spLocks noChangeShapeType="1"/>
            </p:cNvSpPr>
            <p:nvPr/>
          </p:nvSpPr>
          <p:spPr bwMode="auto">
            <a:xfrm flipH="1">
              <a:off x="2397" y="3553"/>
              <a:ext cx="491" cy="0"/>
            </a:xfrm>
            <a:prstGeom prst="line">
              <a:avLst/>
            </a:prstGeom>
            <a:noFill/>
            <a:ln w="165100">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95"/>
            </a:p>
          </p:txBody>
        </p:sp>
      </p:grpSp>
    </p:spTree>
    <p:extLst>
      <p:ext uri="{BB962C8B-B14F-4D97-AF65-F5344CB8AC3E}">
        <p14:creationId xmlns:p14="http://schemas.microsoft.com/office/powerpoint/2010/main" val="570436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794427" y="392513"/>
            <a:ext cx="7298904" cy="804136"/>
          </a:xfrm>
        </p:spPr>
        <p:txBody>
          <a:bodyPr>
            <a:normAutofit fontScale="90000"/>
          </a:bodyPr>
          <a:lstStyle/>
          <a:p>
            <a:pPr>
              <a:defRPr/>
            </a:pPr>
            <a:r>
              <a:rPr lang="en-US" dirty="0" smtClean="0">
                <a:effectLst>
                  <a:outerShdw blurRad="38100" dist="38100" dir="2700000" algn="tl">
                    <a:srgbClr val="000000"/>
                  </a:outerShdw>
                </a:effectLst>
              </a:rPr>
              <a:t>How to use the reticulocyte count to tell if the marrow is working</a:t>
            </a:r>
          </a:p>
        </p:txBody>
      </p:sp>
      <p:sp>
        <p:nvSpPr>
          <p:cNvPr id="343043" name="Rectangle 3"/>
          <p:cNvSpPr>
            <a:spLocks noGrp="1" noChangeArrowheads="1"/>
          </p:cNvSpPr>
          <p:nvPr>
            <p:ph type="body" idx="1"/>
          </p:nvPr>
        </p:nvSpPr>
        <p:spPr>
          <a:xfrm>
            <a:off x="453814" y="1511999"/>
            <a:ext cx="8222826" cy="3015510"/>
          </a:xfrm>
        </p:spPr>
        <p:txBody>
          <a:bodyPr/>
          <a:lstStyle/>
          <a:p>
            <a:pPr>
              <a:lnSpc>
                <a:spcPct val="80000"/>
              </a:lnSpc>
              <a:defRPr/>
            </a:pPr>
            <a:endParaRPr lang="en-US" altLang="en-US" sz="1583" dirty="0"/>
          </a:p>
          <a:p>
            <a:pPr marL="342900" indent="-342900">
              <a:lnSpc>
                <a:spcPct val="80000"/>
              </a:lnSpc>
              <a:buFont typeface="Arial" panose="020B0604020202020204" pitchFamily="34" charset="0"/>
              <a:buChar char="•"/>
              <a:defRPr/>
            </a:pPr>
            <a:r>
              <a:rPr lang="en-US" altLang="en-US" sz="2015" dirty="0"/>
              <a:t>A normal bone marrow should be able to at least double its production of red cells (and therefore the reticulocyte count) in the face of anemia. </a:t>
            </a:r>
          </a:p>
          <a:p>
            <a:pPr>
              <a:lnSpc>
                <a:spcPct val="80000"/>
              </a:lnSpc>
              <a:defRPr/>
            </a:pPr>
            <a:r>
              <a:rPr lang="en-US" altLang="en-US" sz="2015" dirty="0"/>
              <a:t> </a:t>
            </a:r>
          </a:p>
          <a:p>
            <a:pPr marL="342900" indent="-342900">
              <a:lnSpc>
                <a:spcPct val="80000"/>
              </a:lnSpc>
              <a:buFont typeface="Arial" panose="020B0604020202020204" pitchFamily="34" charset="0"/>
              <a:buChar char="•"/>
              <a:defRPr/>
            </a:pPr>
            <a:r>
              <a:rPr lang="en-US" altLang="en-US" sz="2015" dirty="0"/>
              <a:t>Assuming that there is also early release of reticulocytes from the marrow (which can also double the retic count), an anemic patient with a normal bone marrow should have at least 50,000 x 2  x 2 = 200,000 reticulocytes per microliter of blood, assuming there has been time for the marrow to respond to anemia.</a:t>
            </a:r>
          </a:p>
        </p:txBody>
      </p:sp>
    </p:spTree>
    <p:extLst>
      <p:ext uri="{BB962C8B-B14F-4D97-AF65-F5344CB8AC3E}">
        <p14:creationId xmlns:p14="http://schemas.microsoft.com/office/powerpoint/2010/main" val="1989562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304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30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30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pPr>
              <a:defRPr/>
            </a:pPr>
            <a:r>
              <a:rPr lang="en-US" sz="2878" dirty="0">
                <a:effectLst>
                  <a:outerShdw blurRad="38100" dist="38100" dir="2700000" algn="tl">
                    <a:srgbClr val="000000"/>
                  </a:outerShdw>
                </a:effectLst>
              </a:rPr>
              <a:t>Interpreting the reticulocyte count</a:t>
            </a:r>
          </a:p>
        </p:txBody>
      </p:sp>
      <p:sp>
        <p:nvSpPr>
          <p:cNvPr id="370691" name="Rectangle 3"/>
          <p:cNvSpPr>
            <a:spLocks noGrp="1" noChangeArrowheads="1"/>
          </p:cNvSpPr>
          <p:nvPr>
            <p:ph type="body" idx="1"/>
          </p:nvPr>
        </p:nvSpPr>
        <p:spPr>
          <a:xfrm>
            <a:off x="806306" y="1066140"/>
            <a:ext cx="7531388" cy="3857339"/>
          </a:xfrm>
        </p:spPr>
        <p:txBody>
          <a:bodyPr>
            <a:normAutofit fontScale="92500"/>
          </a:bodyPr>
          <a:lstStyle/>
          <a:p>
            <a:pPr marL="342900" indent="-342900">
              <a:spcAft>
                <a:spcPts val="1200"/>
              </a:spcAft>
              <a:buFont typeface="Arial" panose="020B0604020202020204" pitchFamily="34" charset="0"/>
              <a:buChar char="•"/>
            </a:pPr>
            <a:r>
              <a:rPr lang="en-US" altLang="en-US" sz="2015" dirty="0"/>
              <a:t>In an anemic patient an absolute reticulocyte count greater than 200,000 per microliter suggests adequate marrow function</a:t>
            </a:r>
          </a:p>
          <a:p>
            <a:pPr lvl="1">
              <a:spcAft>
                <a:spcPts val="1200"/>
              </a:spcAft>
            </a:pPr>
            <a:r>
              <a:rPr lang="en-US" altLang="en-US" sz="1727" dirty="0"/>
              <a:t>Reticulocyte counts over 300,000 usually associated with peripheral red cell destruction (hemolysis)</a:t>
            </a:r>
          </a:p>
          <a:p>
            <a:pPr marL="342900" indent="-342900">
              <a:spcAft>
                <a:spcPts val="1200"/>
              </a:spcAft>
              <a:buFont typeface="Arial" panose="020B0604020202020204" pitchFamily="34" charset="0"/>
              <a:buChar char="•"/>
            </a:pPr>
            <a:r>
              <a:rPr lang="en-US" altLang="en-US" sz="2015" dirty="0"/>
              <a:t>A steady state reticulocyte count less than 100,000 in the face of anemia (</a:t>
            </a:r>
            <a:r>
              <a:rPr lang="en-US" altLang="en-US" sz="2015" dirty="0" err="1"/>
              <a:t>eg</a:t>
            </a:r>
            <a:r>
              <a:rPr lang="en-US" altLang="en-US" sz="2015" dirty="0"/>
              <a:t>, </a:t>
            </a:r>
            <a:r>
              <a:rPr lang="en-US" altLang="en-US" sz="2015" dirty="0" err="1"/>
              <a:t>Hgb</a:t>
            </a:r>
            <a:r>
              <a:rPr lang="en-US" altLang="en-US" sz="2015" dirty="0"/>
              <a:t> &lt; 10) indicates suboptimal red cell production</a:t>
            </a:r>
          </a:p>
          <a:p>
            <a:pPr lvl="1">
              <a:spcAft>
                <a:spcPts val="1200"/>
              </a:spcAft>
            </a:pPr>
            <a:r>
              <a:rPr lang="en-US" altLang="en-US" sz="1727" dirty="0"/>
              <a:t>Takes about a week for </a:t>
            </a:r>
            <a:r>
              <a:rPr lang="en-US" altLang="en-US" sz="1727" dirty="0" err="1"/>
              <a:t>retic</a:t>
            </a:r>
            <a:r>
              <a:rPr lang="en-US" altLang="en-US" sz="1727" dirty="0"/>
              <a:t> production to reach steady state after onset of anemia</a:t>
            </a:r>
          </a:p>
          <a:p>
            <a:pPr marL="342900" indent="-342900">
              <a:spcAft>
                <a:spcPts val="1200"/>
              </a:spcAft>
              <a:buFont typeface="Arial" panose="020B0604020202020204" pitchFamily="34" charset="0"/>
              <a:buChar char="•"/>
            </a:pPr>
            <a:r>
              <a:rPr lang="en-US" altLang="en-US" sz="2015" dirty="0"/>
              <a:t>100,000-200,000 </a:t>
            </a:r>
            <a:r>
              <a:rPr lang="en-US" altLang="en-US" sz="2015" dirty="0" err="1"/>
              <a:t>retics</a:t>
            </a:r>
            <a:r>
              <a:rPr lang="en-US" altLang="en-US" sz="2015" dirty="0"/>
              <a:t> is a “gray area”, may indicate a limitation on red cell productio</a:t>
            </a:r>
            <a:r>
              <a:rPr lang="en-US" altLang="en-US" dirty="0" smtClean="0"/>
              <a:t>n</a:t>
            </a:r>
          </a:p>
        </p:txBody>
      </p:sp>
    </p:spTree>
    <p:extLst>
      <p:ext uri="{BB962C8B-B14F-4D97-AF65-F5344CB8AC3E}">
        <p14:creationId xmlns:p14="http://schemas.microsoft.com/office/powerpoint/2010/main" val="3874693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06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069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06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069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0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1"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923120" y="446700"/>
            <a:ext cx="7298904" cy="895515"/>
          </a:xfrm>
        </p:spPr>
        <p:txBody>
          <a:bodyPr/>
          <a:lstStyle/>
          <a:p>
            <a:pPr>
              <a:defRPr/>
            </a:pPr>
            <a:r>
              <a:rPr lang="en-US" sz="2878" dirty="0">
                <a:effectLst>
                  <a:outerShdw blurRad="38100" dist="38100" dir="2700000" algn="tl">
                    <a:srgbClr val="000000"/>
                  </a:outerShdw>
                </a:effectLst>
              </a:rPr>
              <a:t>What if </a:t>
            </a:r>
            <a:r>
              <a:rPr lang="en-US" sz="2878" dirty="0" err="1">
                <a:effectLst>
                  <a:outerShdw blurRad="38100" dist="38100" dir="2700000" algn="tl">
                    <a:srgbClr val="000000"/>
                  </a:outerShdw>
                </a:effectLst>
              </a:rPr>
              <a:t>retics</a:t>
            </a:r>
            <a:r>
              <a:rPr lang="en-US" sz="2878" dirty="0">
                <a:effectLst>
                  <a:outerShdw blurRad="38100" dist="38100" dir="2700000" algn="tl">
                    <a:srgbClr val="000000"/>
                  </a:outerShdw>
                </a:effectLst>
              </a:rPr>
              <a:t> are high but the patient is not very anemic?</a:t>
            </a:r>
          </a:p>
        </p:txBody>
      </p:sp>
      <p:sp>
        <p:nvSpPr>
          <p:cNvPr id="18435" name="Rectangle 3"/>
          <p:cNvSpPr>
            <a:spLocks noGrp="1" noChangeArrowheads="1"/>
          </p:cNvSpPr>
          <p:nvPr>
            <p:ph type="body" idx="1"/>
          </p:nvPr>
        </p:nvSpPr>
        <p:spPr>
          <a:xfrm>
            <a:off x="657014" y="1424341"/>
            <a:ext cx="7306154" cy="3857339"/>
          </a:xfrm>
        </p:spPr>
        <p:txBody>
          <a:bodyPr/>
          <a:lstStyle/>
          <a:p>
            <a:pPr marL="342900" indent="-342900">
              <a:buFont typeface="Arial" panose="020B0604020202020204" pitchFamily="34" charset="0"/>
              <a:buChar char="•"/>
            </a:pPr>
            <a:r>
              <a:rPr lang="en-US" altLang="en-US" dirty="0" smtClean="0"/>
              <a:t>In a patient with a normal or nearly normal </a:t>
            </a:r>
            <a:r>
              <a:rPr lang="en-US" altLang="en-US" dirty="0" err="1" smtClean="0"/>
              <a:t>Hct</a:t>
            </a:r>
            <a:r>
              <a:rPr lang="en-US" altLang="en-US" dirty="0" smtClean="0"/>
              <a:t> an absolute reticulocyte count of greater than about 100,000 suggests ongoing hemolysis or blood loss (i.e., a shortened red cell life span)</a:t>
            </a:r>
          </a:p>
        </p:txBody>
      </p:sp>
      <p:sp>
        <p:nvSpPr>
          <p:cNvPr id="18436" name="Rectangle 4"/>
          <p:cNvSpPr>
            <a:spLocks noChangeArrowheads="1"/>
          </p:cNvSpPr>
          <p:nvPr/>
        </p:nvSpPr>
        <p:spPr bwMode="auto">
          <a:xfrm>
            <a:off x="311775" y="3353010"/>
            <a:ext cx="7072741" cy="1155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302" b="0" dirty="0">
                <a:solidFill>
                  <a:schemeClr val="tx1"/>
                </a:solidFill>
              </a:rPr>
              <a:t>Approximate RBC lifespan = </a:t>
            </a:r>
          </a:p>
          <a:p>
            <a:pPr>
              <a:spcBef>
                <a:spcPct val="0"/>
              </a:spcBef>
              <a:buFontTx/>
              <a:buNone/>
            </a:pPr>
            <a:r>
              <a:rPr lang="en-US" altLang="en-US" sz="2302" b="0" dirty="0"/>
              <a:t>(</a:t>
            </a:r>
            <a:r>
              <a:rPr lang="en-US" altLang="en-US" sz="2302" b="0" dirty="0">
                <a:solidFill>
                  <a:schemeClr val="tx1"/>
                </a:solidFill>
              </a:rPr>
              <a:t>50,000/patient absolute </a:t>
            </a:r>
            <a:r>
              <a:rPr lang="en-US" altLang="en-US" sz="2302" b="0" dirty="0" err="1">
                <a:solidFill>
                  <a:schemeClr val="tx1"/>
                </a:solidFill>
              </a:rPr>
              <a:t>retic</a:t>
            </a:r>
            <a:r>
              <a:rPr lang="en-US" altLang="en-US" sz="2302" b="0" dirty="0">
                <a:solidFill>
                  <a:schemeClr val="tx1"/>
                </a:solidFill>
              </a:rPr>
              <a:t> count) x 120  d</a:t>
            </a:r>
          </a:p>
          <a:p>
            <a:pPr>
              <a:spcBef>
                <a:spcPct val="0"/>
              </a:spcBef>
              <a:buFontTx/>
              <a:buNone/>
            </a:pPr>
            <a:r>
              <a:rPr lang="en-US" altLang="en-US" sz="2302" b="0" i="1" dirty="0">
                <a:solidFill>
                  <a:schemeClr val="tx1"/>
                </a:solidFill>
              </a:rPr>
              <a:t>in the absence of significant anemia (</a:t>
            </a:r>
            <a:r>
              <a:rPr lang="en-US" altLang="en-US" sz="2302" b="0" i="1" dirty="0" err="1">
                <a:solidFill>
                  <a:schemeClr val="tx1"/>
                </a:solidFill>
              </a:rPr>
              <a:t>Hgb</a:t>
            </a:r>
            <a:r>
              <a:rPr lang="en-US" altLang="en-US" sz="2302" b="0" i="1" dirty="0">
                <a:solidFill>
                  <a:schemeClr val="tx1"/>
                </a:solidFill>
              </a:rPr>
              <a:t> ≥ 10)</a:t>
            </a:r>
          </a:p>
        </p:txBody>
      </p:sp>
    </p:spTree>
    <p:extLst>
      <p:ext uri="{BB962C8B-B14F-4D97-AF65-F5344CB8AC3E}">
        <p14:creationId xmlns:p14="http://schemas.microsoft.com/office/powerpoint/2010/main" val="4103867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1490432" y="539031"/>
            <a:ext cx="6600614" cy="844496"/>
          </a:xfrm>
        </p:spPr>
        <p:txBody>
          <a:bodyPr>
            <a:noAutofit/>
          </a:bodyPr>
          <a:lstStyle/>
          <a:p>
            <a:pPr>
              <a:defRPr/>
            </a:pPr>
            <a:r>
              <a:rPr lang="en-US" sz="2800" dirty="0">
                <a:effectLst>
                  <a:outerShdw blurRad="38100" dist="38100" dir="2700000" algn="tl">
                    <a:srgbClr val="000000"/>
                  </a:outerShdw>
                </a:effectLst>
              </a:rPr>
              <a:t>RBC production is usually faster in hemolysis </a:t>
            </a:r>
            <a:r>
              <a:rPr lang="en-US" sz="2800" dirty="0" smtClean="0">
                <a:effectLst>
                  <a:outerShdw blurRad="38100" dist="38100" dir="2700000" algn="tl">
                    <a:srgbClr val="000000"/>
                  </a:outerShdw>
                </a:effectLst>
              </a:rPr>
              <a:t>than </a:t>
            </a:r>
            <a:r>
              <a:rPr lang="en-US" sz="2800" dirty="0">
                <a:effectLst>
                  <a:outerShdw blurRad="38100" dist="38100" dir="2700000" algn="tl">
                    <a:srgbClr val="000000"/>
                  </a:outerShdw>
                </a:effectLst>
              </a:rPr>
              <a:t>in blood loss anemia</a:t>
            </a:r>
          </a:p>
        </p:txBody>
      </p:sp>
      <p:sp>
        <p:nvSpPr>
          <p:cNvPr id="19459" name="Text Box 3"/>
          <p:cNvSpPr txBox="1">
            <a:spLocks noChangeArrowheads="1"/>
          </p:cNvSpPr>
          <p:nvPr/>
        </p:nvSpPr>
        <p:spPr bwMode="auto">
          <a:xfrm>
            <a:off x="2153311" y="4462727"/>
            <a:ext cx="5274857" cy="712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015"/>
              <a:t>Normal response requires intact EPO production, adequate folate, iron, B-12</a:t>
            </a:r>
          </a:p>
        </p:txBody>
      </p:sp>
      <p:grpSp>
        <p:nvGrpSpPr>
          <p:cNvPr id="19460" name="Group 4"/>
          <p:cNvGrpSpPr>
            <a:grpSpLocks/>
          </p:cNvGrpSpPr>
          <p:nvPr/>
        </p:nvGrpSpPr>
        <p:grpSpPr bwMode="auto">
          <a:xfrm>
            <a:off x="2472305" y="1461229"/>
            <a:ext cx="4050378" cy="3502103"/>
            <a:chOff x="1488" y="624"/>
            <a:chExt cx="3546" cy="3066"/>
          </a:xfrm>
        </p:grpSpPr>
        <p:pic>
          <p:nvPicPr>
            <p:cNvPr id="1946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8" y="624"/>
              <a:ext cx="3546" cy="3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2" name="Text Box 6"/>
            <p:cNvSpPr txBox="1">
              <a:spLocks noChangeArrowheads="1"/>
            </p:cNvSpPr>
            <p:nvPr/>
          </p:nvSpPr>
          <p:spPr bwMode="auto">
            <a:xfrm>
              <a:off x="3216" y="960"/>
              <a:ext cx="1068" cy="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295">
                  <a:solidFill>
                    <a:schemeClr val="tx1"/>
                  </a:solidFill>
                </a:rPr>
                <a:t>(hemolysis)</a:t>
              </a:r>
            </a:p>
          </p:txBody>
        </p:sp>
      </p:grpSp>
    </p:spTree>
    <p:extLst>
      <p:ext uri="{BB962C8B-B14F-4D97-AF65-F5344CB8AC3E}">
        <p14:creationId xmlns:p14="http://schemas.microsoft.com/office/powerpoint/2010/main" val="3649534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76107" y="134396"/>
            <a:ext cx="8076757" cy="476314"/>
          </a:xfrm>
        </p:spPr>
        <p:txBody>
          <a:bodyPr>
            <a:normAutofit fontScale="90000"/>
          </a:bodyPr>
          <a:lstStyle/>
          <a:p>
            <a:pPr>
              <a:defRPr/>
            </a:pPr>
            <a:r>
              <a:rPr lang="en-US" dirty="0" smtClean="0">
                <a:effectLst>
                  <a:outerShdw blurRad="38100" dist="38100" dir="2700000" algn="tl">
                    <a:srgbClr val="000000"/>
                  </a:outerShdw>
                </a:effectLst>
              </a:rPr>
              <a:t>KINETIC CLASSIFICATION OF ANEMIA</a:t>
            </a:r>
            <a:endParaRPr lang="en-US" sz="2302" i="1" dirty="0">
              <a:solidFill>
                <a:srgbClr val="66FFFF"/>
              </a:solidFill>
              <a:effectLst>
                <a:outerShdw blurRad="38100" dist="38100" dir="2700000" algn="tl">
                  <a:srgbClr val="000000"/>
                </a:outerShdw>
              </a:effectLst>
            </a:endParaRPr>
          </a:p>
        </p:txBody>
      </p:sp>
      <p:sp>
        <p:nvSpPr>
          <p:cNvPr id="250883" name="Rectangle 3"/>
          <p:cNvSpPr>
            <a:spLocks noGrp="1" noChangeArrowheads="1"/>
          </p:cNvSpPr>
          <p:nvPr>
            <p:ph type="body" idx="1"/>
          </p:nvPr>
        </p:nvSpPr>
        <p:spPr>
          <a:xfrm>
            <a:off x="565604" y="998782"/>
            <a:ext cx="7297762" cy="4325658"/>
          </a:xfrm>
          <a:noFill/>
        </p:spPr>
        <p:txBody>
          <a:bodyPr>
            <a:normAutofit fontScale="47500" lnSpcReduction="20000"/>
          </a:bodyPr>
          <a:lstStyle/>
          <a:p>
            <a:pPr marL="182880" indent="457200">
              <a:lnSpc>
                <a:spcPct val="120000"/>
              </a:lnSpc>
              <a:spcBef>
                <a:spcPts val="600"/>
              </a:spcBef>
              <a:buFontTx/>
              <a:buAutoNum type="arabicPeriod"/>
            </a:pPr>
            <a:r>
              <a:rPr lang="en-US" altLang="en-US" sz="3600" dirty="0"/>
              <a:t>Inadequate RBC production (</a:t>
            </a:r>
            <a:r>
              <a:rPr lang="en-US" altLang="en-US" sz="3600" dirty="0" err="1"/>
              <a:t>retics</a:t>
            </a:r>
            <a:r>
              <a:rPr lang="en-US" altLang="en-US" sz="3600" dirty="0"/>
              <a:t> normal or low)</a:t>
            </a:r>
          </a:p>
          <a:p>
            <a:pPr marL="182880" lvl="1" indent="457200">
              <a:lnSpc>
                <a:spcPct val="120000"/>
              </a:lnSpc>
              <a:spcBef>
                <a:spcPts val="600"/>
              </a:spcBef>
              <a:buFontTx/>
              <a:buAutoNum type="alphaLcParenR"/>
            </a:pPr>
            <a:r>
              <a:rPr lang="en-US" altLang="en-US" sz="3600" dirty="0" err="1" smtClean="0"/>
              <a:t>Hypoproliferative</a:t>
            </a:r>
            <a:r>
              <a:rPr lang="en-US" altLang="en-US" sz="3600" dirty="0" smtClean="0"/>
              <a:t>: Impaired RBC production.  Lower than expected numbers of RBC precursors in marrow.</a:t>
            </a:r>
          </a:p>
          <a:p>
            <a:pPr marL="182880" lvl="1" indent="457200">
              <a:lnSpc>
                <a:spcPct val="120000"/>
              </a:lnSpc>
              <a:spcBef>
                <a:spcPts val="600"/>
              </a:spcBef>
              <a:buFontTx/>
              <a:buAutoNum type="alphaLcParenR"/>
            </a:pPr>
            <a:r>
              <a:rPr lang="en-US" altLang="en-US" sz="3600" dirty="0" smtClean="0"/>
              <a:t>Ineffective erythropoiesis:  Impaired RBC production despite increased marrow RBC precursors.  </a:t>
            </a:r>
            <a:r>
              <a:rPr lang="en-US" altLang="en-US" sz="3600" dirty="0" err="1" smtClean="0"/>
              <a:t>Assemby</a:t>
            </a:r>
            <a:r>
              <a:rPr lang="en-US" altLang="en-US" sz="3600" dirty="0" smtClean="0"/>
              <a:t> line “rejects” (via apoptosis) defective RBC precursors. </a:t>
            </a:r>
          </a:p>
          <a:p>
            <a:pPr marL="182880" indent="457200">
              <a:lnSpc>
                <a:spcPct val="120000"/>
              </a:lnSpc>
              <a:spcBef>
                <a:spcPts val="600"/>
              </a:spcBef>
              <a:buFontTx/>
              <a:buAutoNum type="arabicPeriod" startAt="2"/>
            </a:pPr>
            <a:r>
              <a:rPr lang="en-US" altLang="en-US" sz="3600" dirty="0"/>
              <a:t>Increased RBC destruction or loss </a:t>
            </a:r>
            <a:r>
              <a:rPr lang="en-US" altLang="en-US" sz="3600" dirty="0" smtClean="0"/>
              <a:t>(RBC precursors &amp; </a:t>
            </a:r>
            <a:r>
              <a:rPr lang="en-US" altLang="en-US" sz="3600" dirty="0" err="1" smtClean="0"/>
              <a:t>retics</a:t>
            </a:r>
            <a:r>
              <a:rPr lang="en-US" altLang="en-US" sz="3600" dirty="0" smtClean="0"/>
              <a:t> </a:t>
            </a:r>
            <a:r>
              <a:rPr lang="en-US" altLang="en-US" sz="3600" dirty="0"/>
              <a:t>high)</a:t>
            </a:r>
          </a:p>
          <a:p>
            <a:pPr marL="182880" lvl="1" indent="457200">
              <a:lnSpc>
                <a:spcPct val="120000"/>
              </a:lnSpc>
              <a:spcBef>
                <a:spcPts val="600"/>
              </a:spcBef>
              <a:buFontTx/>
              <a:buAutoNum type="alphaLcParenR" startAt="3"/>
            </a:pPr>
            <a:r>
              <a:rPr lang="en-US" altLang="en-US" sz="3600" dirty="0" smtClean="0"/>
              <a:t>Hemolysis:  shortened lifespan of circulating RBC</a:t>
            </a:r>
          </a:p>
          <a:p>
            <a:pPr marL="182880" lvl="1" indent="457200">
              <a:lnSpc>
                <a:spcPct val="120000"/>
              </a:lnSpc>
              <a:spcBef>
                <a:spcPts val="600"/>
              </a:spcBef>
              <a:buFontTx/>
              <a:buAutoNum type="alphaLcParenR" startAt="3"/>
            </a:pPr>
            <a:r>
              <a:rPr lang="en-US" altLang="en-US" sz="3600" dirty="0" smtClean="0"/>
              <a:t>Blood loss</a:t>
            </a:r>
            <a:endParaRPr lang="en-US" altLang="en-US" sz="3600" dirty="0"/>
          </a:p>
          <a:p>
            <a:pPr marL="182880" lvl="1" indent="457200">
              <a:lnSpc>
                <a:spcPct val="120000"/>
              </a:lnSpc>
              <a:spcBef>
                <a:spcPts val="600"/>
              </a:spcBef>
              <a:buFont typeface="Wingdings" pitchFamily="2" charset="2"/>
              <a:buChar char="Ø"/>
            </a:pPr>
            <a:r>
              <a:rPr lang="en-US" altLang="en-US" sz="3600" dirty="0" smtClean="0"/>
              <a:t>More than one mechanism may contribute to anemia in some cases</a:t>
            </a:r>
          </a:p>
          <a:p>
            <a:pPr marL="438607" indent="-438607">
              <a:lnSpc>
                <a:spcPct val="90000"/>
              </a:lnSpc>
            </a:pPr>
            <a:endParaRPr lang="en-US" altLang="en-US" sz="2015" dirty="0"/>
          </a:p>
        </p:txBody>
      </p:sp>
    </p:spTree>
    <p:extLst>
      <p:ext uri="{BB962C8B-B14F-4D97-AF65-F5344CB8AC3E}">
        <p14:creationId xmlns:p14="http://schemas.microsoft.com/office/powerpoint/2010/main" val="703772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08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08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08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08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08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08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08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875707" y="168712"/>
            <a:ext cx="7298904" cy="451489"/>
          </a:xfrm>
        </p:spPr>
        <p:txBody>
          <a:bodyPr>
            <a:noAutofit/>
          </a:bodyPr>
          <a:lstStyle/>
          <a:p>
            <a:pPr>
              <a:defRPr/>
            </a:pPr>
            <a:r>
              <a:rPr lang="en-US" sz="2800" dirty="0">
                <a:effectLst>
                  <a:outerShdw blurRad="38100" dist="38100" dir="2700000" algn="tl">
                    <a:srgbClr val="000000"/>
                  </a:outerShdw>
                </a:effectLst>
              </a:rPr>
              <a:t>Red cell production in anemia</a:t>
            </a:r>
          </a:p>
        </p:txBody>
      </p:sp>
      <p:graphicFrame>
        <p:nvGraphicFramePr>
          <p:cNvPr id="252183" name="Group 279"/>
          <p:cNvGraphicFramePr>
            <a:graphicFrameLocks noGrp="1"/>
          </p:cNvGraphicFramePr>
          <p:nvPr>
            <p:ph type="tbl" idx="1"/>
            <p:extLst>
              <p:ext uri="{D42A27DB-BD31-4B8C-83A1-F6EECF244321}">
                <p14:modId xmlns:p14="http://schemas.microsoft.com/office/powerpoint/2010/main" val="533563055"/>
              </p:ext>
            </p:extLst>
          </p:nvPr>
        </p:nvGraphicFramePr>
        <p:xfrm>
          <a:off x="433493" y="846722"/>
          <a:ext cx="8358295" cy="4086162"/>
        </p:xfrm>
        <a:graphic>
          <a:graphicData uri="http://schemas.openxmlformats.org/drawingml/2006/table">
            <a:tbl>
              <a:tblPr/>
              <a:tblGrid>
                <a:gridCol w="3001830">
                  <a:extLst>
                    <a:ext uri="{9D8B030D-6E8A-4147-A177-3AD203B41FA5}">
                      <a16:colId xmlns:a16="http://schemas.microsoft.com/office/drawing/2014/main" val="20000"/>
                    </a:ext>
                  </a:extLst>
                </a:gridCol>
                <a:gridCol w="2569882">
                  <a:extLst>
                    <a:ext uri="{9D8B030D-6E8A-4147-A177-3AD203B41FA5}">
                      <a16:colId xmlns:a16="http://schemas.microsoft.com/office/drawing/2014/main" val="20001"/>
                    </a:ext>
                  </a:extLst>
                </a:gridCol>
                <a:gridCol w="2786583">
                  <a:extLst>
                    <a:ext uri="{9D8B030D-6E8A-4147-A177-3AD203B41FA5}">
                      <a16:colId xmlns:a16="http://schemas.microsoft.com/office/drawing/2014/main" val="20002"/>
                    </a:ext>
                  </a:extLst>
                </a:gridCol>
              </a:tblGrid>
              <a:tr h="8624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FF0066"/>
                          </a:solidFill>
                          <a:effectLst/>
                          <a:latin typeface="Arial" charset="0"/>
                        </a:rPr>
                        <a:t>Condition</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FF0066"/>
                          </a:solidFill>
                          <a:effectLst/>
                          <a:latin typeface="Arial" charset="0"/>
                        </a:rPr>
                        <a:t>Absolute retics</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FF0066"/>
                          </a:solidFill>
                          <a:effectLst/>
                          <a:latin typeface="Arial" charset="0"/>
                        </a:rPr>
                        <a:t>Marrow erythroid cellularity</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42225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Normal</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~50,000</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Normal</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523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Acute blood loss</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66"/>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50-100,000</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66"/>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Normal</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414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Blood loss after 7-10 days</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006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&gt;100,000</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006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High</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006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414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Hemolysis</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66"/>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300-800,000+</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66"/>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High to very high</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9414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Ineffective hematopoiesis</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006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&lt;100,000</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006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High to very high</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FF006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125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Hypoproliferation</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 &lt;100,000</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Normal or low</a:t>
                      </a:r>
                    </a:p>
                  </a:txBody>
                  <a:tcPr marL="65793" marR="65793" marT="32900" marB="329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1866340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a:xfrm>
            <a:off x="457200" y="438726"/>
            <a:ext cx="8229600" cy="655000"/>
          </a:xfrm>
        </p:spPr>
        <p:txBody>
          <a:bodyPr>
            <a:normAutofit fontScale="90000"/>
          </a:bodyPr>
          <a:lstStyle/>
          <a:p>
            <a:pPr>
              <a:defRPr/>
            </a:pPr>
            <a:r>
              <a:rPr lang="en-US" sz="2302" dirty="0">
                <a:effectLst>
                  <a:outerShdw blurRad="38100" dist="38100" dir="2700000" algn="tl">
                    <a:srgbClr val="000000"/>
                  </a:outerShdw>
                </a:effectLst>
              </a:rPr>
              <a:t>MORPHOLOGIC CLASSIFICATION OF ANEMIA</a:t>
            </a:r>
            <a:br>
              <a:rPr lang="en-US" sz="2302" dirty="0">
                <a:effectLst>
                  <a:outerShdw blurRad="38100" dist="38100" dir="2700000" algn="tl">
                    <a:srgbClr val="000000"/>
                  </a:outerShdw>
                </a:effectLst>
              </a:rPr>
            </a:br>
            <a:r>
              <a:rPr lang="en-US" sz="2302" dirty="0">
                <a:effectLst>
                  <a:outerShdw blurRad="38100" dist="38100" dir="2700000" algn="tl">
                    <a:srgbClr val="000000"/>
                  </a:outerShdw>
                </a:effectLst>
              </a:rPr>
              <a:t>(what do the red cells look like?)</a:t>
            </a:r>
          </a:p>
        </p:txBody>
      </p:sp>
      <p:sp>
        <p:nvSpPr>
          <p:cNvPr id="22531" name="Rectangle 3"/>
          <p:cNvSpPr>
            <a:spLocks noChangeArrowheads="1"/>
          </p:cNvSpPr>
          <p:nvPr/>
        </p:nvSpPr>
        <p:spPr bwMode="auto">
          <a:xfrm>
            <a:off x="567648" y="1182765"/>
            <a:ext cx="8008704" cy="3813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50000"/>
              </a:spcBef>
              <a:buFontTx/>
              <a:buNone/>
            </a:pPr>
            <a:r>
              <a:rPr lang="en-US" altLang="en-US" sz="2015" u="sng" dirty="0">
                <a:solidFill>
                  <a:schemeClr val="tx1"/>
                </a:solidFill>
              </a:rPr>
              <a:t>Red cell indices</a:t>
            </a:r>
            <a:r>
              <a:rPr lang="en-US" altLang="en-US" sz="2015" dirty="0">
                <a:solidFill>
                  <a:schemeClr val="tx1"/>
                </a:solidFill>
              </a:rPr>
              <a:t>: The erythrocyte can be characterized by ratios of three measurements; the hemoglobin, the hematocrit and the red count.</a:t>
            </a:r>
          </a:p>
          <a:p>
            <a:pPr>
              <a:spcBef>
                <a:spcPct val="50000"/>
              </a:spcBef>
              <a:buFontTx/>
              <a:buNone/>
            </a:pPr>
            <a:r>
              <a:rPr lang="en-US" altLang="en-US" sz="2015" dirty="0">
                <a:solidFill>
                  <a:schemeClr val="tx1"/>
                </a:solidFill>
              </a:rPr>
              <a:t>• </a:t>
            </a:r>
            <a:r>
              <a:rPr lang="en-US" altLang="en-US" sz="2015" u="sng" dirty="0">
                <a:solidFill>
                  <a:schemeClr val="tx1"/>
                </a:solidFill>
              </a:rPr>
              <a:t>Mean corpuscular volume</a:t>
            </a:r>
            <a:r>
              <a:rPr lang="en-US" altLang="en-US" sz="2015" dirty="0">
                <a:solidFill>
                  <a:schemeClr val="tx1"/>
                </a:solidFill>
              </a:rPr>
              <a:t> (MCV, expressed in </a:t>
            </a:r>
            <a:r>
              <a:rPr lang="en-US" altLang="en-US" sz="2015" dirty="0" err="1">
                <a:solidFill>
                  <a:schemeClr val="tx1"/>
                </a:solidFill>
              </a:rPr>
              <a:t>femtoliters</a:t>
            </a:r>
            <a:r>
              <a:rPr lang="en-US" altLang="en-US" sz="2015" dirty="0">
                <a:solidFill>
                  <a:schemeClr val="tx1"/>
                </a:solidFill>
              </a:rPr>
              <a:t>) is the hematocrit (volume) divided by erythrocyte count. </a:t>
            </a:r>
            <a:r>
              <a:rPr lang="en-US" altLang="en-US" sz="2015" u="sng" dirty="0">
                <a:solidFill>
                  <a:schemeClr val="tx1"/>
                </a:solidFill>
              </a:rPr>
              <a:t>This value is </a:t>
            </a:r>
            <a:r>
              <a:rPr lang="en-US" altLang="en-US" sz="2015" u="sng" dirty="0" smtClean="0">
                <a:solidFill>
                  <a:schemeClr val="tx1"/>
                </a:solidFill>
              </a:rPr>
              <a:t>the most useful </a:t>
            </a:r>
            <a:r>
              <a:rPr lang="en-US" altLang="en-US" sz="2015" u="sng" dirty="0">
                <a:solidFill>
                  <a:schemeClr val="tx1"/>
                </a:solidFill>
              </a:rPr>
              <a:t>in </a:t>
            </a:r>
            <a:r>
              <a:rPr lang="en-US" altLang="en-US" sz="2015" u="sng" dirty="0" smtClean="0">
                <a:solidFill>
                  <a:schemeClr val="tx1"/>
                </a:solidFill>
              </a:rPr>
              <a:t>determining the likely cause of anemia</a:t>
            </a:r>
            <a:r>
              <a:rPr lang="en-US" altLang="en-US" sz="2015" dirty="0">
                <a:solidFill>
                  <a:schemeClr val="tx1"/>
                </a:solidFill>
              </a:rPr>
              <a:t>.</a:t>
            </a:r>
          </a:p>
          <a:p>
            <a:pPr>
              <a:spcBef>
                <a:spcPct val="50000"/>
              </a:spcBef>
              <a:buFontTx/>
              <a:buNone/>
            </a:pPr>
            <a:r>
              <a:rPr lang="en-US" altLang="en-US" sz="2015" dirty="0">
                <a:solidFill>
                  <a:schemeClr val="tx1"/>
                </a:solidFill>
              </a:rPr>
              <a:t>• </a:t>
            </a:r>
            <a:r>
              <a:rPr lang="en-US" altLang="en-US" sz="1727" dirty="0">
                <a:solidFill>
                  <a:schemeClr val="tx1"/>
                </a:solidFill>
              </a:rPr>
              <a:t>Mean corpuscular hemoglobin (MCH) is the hemoglobin concentration divided by erythrocyte count.</a:t>
            </a:r>
          </a:p>
          <a:p>
            <a:pPr>
              <a:spcBef>
                <a:spcPct val="50000"/>
              </a:spcBef>
              <a:buFontTx/>
              <a:buNone/>
            </a:pPr>
            <a:r>
              <a:rPr lang="en-US" altLang="en-US" sz="1727" dirty="0">
                <a:solidFill>
                  <a:schemeClr val="tx1"/>
                </a:solidFill>
              </a:rPr>
              <a:t>• Mean corpuscular hemoglobin concentration (MCHC) is the hemoglobin concentration divided by hematocrit.</a:t>
            </a:r>
          </a:p>
        </p:txBody>
      </p:sp>
    </p:spTree>
    <p:extLst>
      <p:ext uri="{BB962C8B-B14F-4D97-AF65-F5344CB8AC3E}">
        <p14:creationId xmlns:p14="http://schemas.microsoft.com/office/powerpoint/2010/main" val="3477891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1544" y="1091980"/>
            <a:ext cx="5688348" cy="2014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7811" name="Rectangle 3"/>
          <p:cNvSpPr>
            <a:spLocks noGrp="1" noChangeArrowheads="1"/>
          </p:cNvSpPr>
          <p:nvPr>
            <p:ph type="title"/>
          </p:nvPr>
        </p:nvSpPr>
        <p:spPr>
          <a:xfrm>
            <a:off x="457200" y="436980"/>
            <a:ext cx="8229600" cy="655000"/>
          </a:xfrm>
        </p:spPr>
        <p:txBody>
          <a:bodyPr/>
          <a:lstStyle/>
          <a:p>
            <a:pPr>
              <a:defRPr/>
            </a:pPr>
            <a:r>
              <a:rPr lang="en-US" smtClean="0">
                <a:solidFill>
                  <a:schemeClr val="tx1"/>
                </a:solidFill>
                <a:effectLst>
                  <a:outerShdw blurRad="38100" dist="38100" dir="2700000" algn="tl">
                    <a:srgbClr val="C0C0C0"/>
                  </a:outerShdw>
                </a:effectLst>
              </a:rPr>
              <a:t>MCV calculation example</a:t>
            </a:r>
          </a:p>
        </p:txBody>
      </p:sp>
      <p:sp>
        <p:nvSpPr>
          <p:cNvPr id="23556" name="Text Box 4"/>
          <p:cNvSpPr txBox="1">
            <a:spLocks noChangeArrowheads="1"/>
          </p:cNvSpPr>
          <p:nvPr/>
        </p:nvSpPr>
        <p:spPr bwMode="auto">
          <a:xfrm>
            <a:off x="1447407" y="3285079"/>
            <a:ext cx="6316579" cy="102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015">
                <a:solidFill>
                  <a:schemeClr val="tx1"/>
                </a:solidFill>
              </a:rPr>
              <a:t>Rule of thumb:  If calculated MCV is not between 45-150 you have probably not done the math properly!</a:t>
            </a:r>
          </a:p>
        </p:txBody>
      </p:sp>
    </p:spTree>
    <p:extLst>
      <p:ext uri="{BB962C8B-B14F-4D97-AF65-F5344CB8AC3E}">
        <p14:creationId xmlns:p14="http://schemas.microsoft.com/office/powerpoint/2010/main" val="2050247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pPr>
              <a:defRPr/>
            </a:pPr>
            <a:r>
              <a:rPr lang="en-US" sz="2302">
                <a:effectLst>
                  <a:outerShdw blurRad="38100" dist="38100" dir="2700000" algn="tl">
                    <a:srgbClr val="000000"/>
                  </a:outerShdw>
                </a:effectLst>
              </a:rPr>
              <a:t>MORPHOLOGIC CLASSIFICATION OF ANEMIA</a:t>
            </a:r>
          </a:p>
        </p:txBody>
      </p:sp>
      <p:sp>
        <p:nvSpPr>
          <p:cNvPr id="24579" name="Rectangle 3"/>
          <p:cNvSpPr>
            <a:spLocks noGrp="1" noChangeArrowheads="1"/>
          </p:cNvSpPr>
          <p:nvPr>
            <p:ph type="body" idx="1"/>
          </p:nvPr>
        </p:nvSpPr>
        <p:spPr>
          <a:xfrm>
            <a:off x="291253" y="962907"/>
            <a:ext cx="8507307" cy="3988400"/>
          </a:xfrm>
        </p:spPr>
        <p:txBody>
          <a:bodyPr>
            <a:normAutofit/>
          </a:bodyPr>
          <a:lstStyle/>
          <a:p>
            <a:pPr marL="342900" indent="-342900">
              <a:lnSpc>
                <a:spcPct val="90000"/>
              </a:lnSpc>
              <a:buFont typeface="Arial" panose="020B0604020202020204" pitchFamily="34" charset="0"/>
              <a:buChar char="•"/>
            </a:pPr>
            <a:r>
              <a:rPr lang="en-US" altLang="en-US" sz="2015" dirty="0"/>
              <a:t>Macrocytic:  MCV &gt; 100 </a:t>
            </a:r>
            <a:r>
              <a:rPr lang="en-US" altLang="en-US" sz="2015" dirty="0" err="1"/>
              <a:t>fl</a:t>
            </a:r>
            <a:r>
              <a:rPr lang="en-US" altLang="en-US" sz="2015" dirty="0"/>
              <a:t> (defective DNA synthesis or </a:t>
            </a:r>
            <a:r>
              <a:rPr lang="en-US" altLang="en-US" sz="2015" dirty="0" err="1"/>
              <a:t>reticulocytosis</a:t>
            </a:r>
            <a:r>
              <a:rPr lang="en-US" altLang="en-US" sz="2015" dirty="0"/>
              <a:t>)</a:t>
            </a:r>
          </a:p>
          <a:p>
            <a:pPr marL="342900" indent="-342900">
              <a:lnSpc>
                <a:spcPct val="90000"/>
              </a:lnSpc>
              <a:buFont typeface="Arial" panose="020B0604020202020204" pitchFamily="34" charset="0"/>
              <a:buChar char="•"/>
            </a:pPr>
            <a:r>
              <a:rPr lang="en-US" altLang="en-US" sz="2015" dirty="0"/>
              <a:t>Microcytic:  MCV &lt; 80 </a:t>
            </a:r>
            <a:r>
              <a:rPr lang="en-US" altLang="en-US" sz="2015" dirty="0" err="1"/>
              <a:t>fl</a:t>
            </a:r>
            <a:r>
              <a:rPr lang="en-US" altLang="en-US" sz="2015" dirty="0"/>
              <a:t> (decreased hemoglobin production)</a:t>
            </a:r>
          </a:p>
          <a:p>
            <a:pPr marL="342900" indent="-342900">
              <a:lnSpc>
                <a:spcPct val="90000"/>
              </a:lnSpc>
              <a:buFont typeface="Arial" panose="020B0604020202020204" pitchFamily="34" charset="0"/>
              <a:buChar char="•"/>
            </a:pPr>
            <a:r>
              <a:rPr lang="en-US" altLang="en-US" sz="2015" dirty="0"/>
              <a:t>Normocytic: MCV 80-100</a:t>
            </a:r>
          </a:p>
          <a:p>
            <a:pPr marL="342900" indent="-342900">
              <a:lnSpc>
                <a:spcPct val="90000"/>
              </a:lnSpc>
              <a:buFont typeface="Arial" panose="020B0604020202020204" pitchFamily="34" charset="0"/>
              <a:buChar char="•"/>
            </a:pPr>
            <a:r>
              <a:rPr lang="en-US" altLang="en-US" sz="2015" dirty="0"/>
              <a:t>Other useful morphologic findings:</a:t>
            </a:r>
          </a:p>
          <a:p>
            <a:pPr lvl="1">
              <a:lnSpc>
                <a:spcPct val="90000"/>
              </a:lnSpc>
            </a:pPr>
            <a:r>
              <a:rPr lang="en-US" altLang="en-US" sz="1727" dirty="0" err="1"/>
              <a:t>Poikilocytosis</a:t>
            </a:r>
            <a:r>
              <a:rPr lang="en-US" altLang="en-US" sz="1727" dirty="0"/>
              <a:t>:  variation in RBC shape</a:t>
            </a:r>
          </a:p>
          <a:p>
            <a:pPr lvl="1">
              <a:lnSpc>
                <a:spcPct val="90000"/>
              </a:lnSpc>
            </a:pPr>
            <a:r>
              <a:rPr lang="en-US" altLang="en-US" sz="1727" dirty="0" err="1"/>
              <a:t>Anisocytosis</a:t>
            </a:r>
            <a:r>
              <a:rPr lang="en-US" altLang="en-US" sz="1727" dirty="0"/>
              <a:t>: variation in RBC size</a:t>
            </a:r>
          </a:p>
          <a:p>
            <a:pPr lvl="2">
              <a:lnSpc>
                <a:spcPct val="90000"/>
              </a:lnSpc>
            </a:pPr>
            <a:r>
              <a:rPr lang="en-US" altLang="en-US" sz="1800" dirty="0" smtClean="0"/>
              <a:t>RDW = quantitative expression of variability in RBC size (high RDW = </a:t>
            </a:r>
            <a:r>
              <a:rPr lang="en-US" altLang="en-US" sz="1800" dirty="0" err="1" smtClean="0"/>
              <a:t>anisocytosis</a:t>
            </a:r>
            <a:r>
              <a:rPr lang="en-US" altLang="en-US" sz="1800" dirty="0" smtClean="0"/>
              <a:t>)</a:t>
            </a:r>
          </a:p>
          <a:p>
            <a:pPr lvl="1">
              <a:lnSpc>
                <a:spcPct val="90000"/>
              </a:lnSpc>
            </a:pPr>
            <a:r>
              <a:rPr lang="en-US" altLang="en-US" sz="1727" dirty="0" err="1"/>
              <a:t>Hypochromia</a:t>
            </a:r>
            <a:r>
              <a:rPr lang="en-US" altLang="en-US" sz="1727" dirty="0"/>
              <a:t>: cells with large, pale centers (less hemoglobin per cell)</a:t>
            </a:r>
          </a:p>
        </p:txBody>
      </p:sp>
      <p:pic>
        <p:nvPicPr>
          <p:cNvPr id="245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1053" y="3966031"/>
            <a:ext cx="1034868" cy="753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9306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1221244" y="164483"/>
            <a:ext cx="6471924" cy="4827100"/>
            <a:chOff x="1221244" y="164483"/>
            <a:chExt cx="6471924" cy="4827100"/>
          </a:xfrm>
        </p:grpSpPr>
        <p:pic>
          <p:nvPicPr>
            <p:cNvPr id="25602" name="Picture 2" descr="B03_0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6646" y="164483"/>
              <a:ext cx="3256522" cy="48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3" descr="B08_0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1244" y="164483"/>
              <a:ext cx="3215402" cy="48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 Box 4"/>
            <p:cNvSpPr txBox="1">
              <a:spLocks noChangeArrowheads="1"/>
            </p:cNvSpPr>
            <p:nvPr/>
          </p:nvSpPr>
          <p:spPr bwMode="auto">
            <a:xfrm>
              <a:off x="1934000" y="274138"/>
              <a:ext cx="1670650" cy="358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727">
                  <a:solidFill>
                    <a:schemeClr val="tx1"/>
                  </a:solidFill>
                </a:rPr>
                <a:t>Poikilocytosis</a:t>
              </a:r>
            </a:p>
          </p:txBody>
        </p:sp>
        <p:sp>
          <p:nvSpPr>
            <p:cNvPr id="25605" name="Rectangle 5"/>
            <p:cNvSpPr>
              <a:spLocks noChangeArrowheads="1"/>
            </p:cNvSpPr>
            <p:nvPr/>
          </p:nvSpPr>
          <p:spPr bwMode="auto">
            <a:xfrm>
              <a:off x="5497785" y="274138"/>
              <a:ext cx="1561646" cy="358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727">
                  <a:solidFill>
                    <a:schemeClr val="tx1"/>
                  </a:solidFill>
                </a:rPr>
                <a:t>Anisocytosis</a:t>
              </a:r>
            </a:p>
          </p:txBody>
        </p:sp>
        <p:cxnSp>
          <p:nvCxnSpPr>
            <p:cNvPr id="25606" name="Straight Arrow Connector 2"/>
            <p:cNvCxnSpPr>
              <a:cxnSpLocks noChangeShapeType="1"/>
            </p:cNvCxnSpPr>
            <p:nvPr/>
          </p:nvCxnSpPr>
          <p:spPr bwMode="auto">
            <a:xfrm flipH="1">
              <a:off x="5696406" y="3503246"/>
              <a:ext cx="54827" cy="383792"/>
            </a:xfrm>
            <a:prstGeom prst="straightConnector1">
              <a:avLst/>
            </a:prstGeom>
            <a:noFill/>
            <a:ln w="50800"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477647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b="4543"/>
          <a:stretch>
            <a:fillRect/>
          </a:stretch>
        </p:blipFill>
        <p:spPr bwMode="auto">
          <a:xfrm>
            <a:off x="2393180" y="522693"/>
            <a:ext cx="3916736" cy="4172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7" name="Text Box 3"/>
          <p:cNvSpPr txBox="1">
            <a:spLocks noChangeArrowheads="1"/>
          </p:cNvSpPr>
          <p:nvPr/>
        </p:nvSpPr>
        <p:spPr bwMode="auto">
          <a:xfrm>
            <a:off x="2268677" y="4695291"/>
            <a:ext cx="4470448" cy="294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69" tIns="36035" rIns="72069" bIns="36035">
            <a:spAutoFit/>
          </a:bodyPr>
          <a:lstStyle>
            <a:lvl1pPr defTabSz="1001713">
              <a:spcBef>
                <a:spcPct val="20000"/>
              </a:spcBef>
              <a:buChar char="•"/>
              <a:defRPr sz="3200" b="1">
                <a:solidFill>
                  <a:schemeClr val="bg1"/>
                </a:solidFill>
                <a:latin typeface="Arial" charset="0"/>
              </a:defRPr>
            </a:lvl1pPr>
            <a:lvl2pPr marL="742950" indent="-285750" defTabSz="1001713">
              <a:spcBef>
                <a:spcPct val="20000"/>
              </a:spcBef>
              <a:buChar char="–"/>
              <a:defRPr sz="2800" b="1">
                <a:solidFill>
                  <a:schemeClr val="bg1"/>
                </a:solidFill>
                <a:latin typeface="Arial" charset="0"/>
              </a:defRPr>
            </a:lvl2pPr>
            <a:lvl3pPr marL="1143000" indent="-228600" defTabSz="1001713">
              <a:spcBef>
                <a:spcPct val="20000"/>
              </a:spcBef>
              <a:buChar char="•"/>
              <a:defRPr sz="2400" b="1">
                <a:solidFill>
                  <a:schemeClr val="bg1"/>
                </a:solidFill>
                <a:latin typeface="Arial" charset="0"/>
              </a:defRPr>
            </a:lvl3pPr>
            <a:lvl4pPr marL="1600200" indent="-228600" defTabSz="1001713">
              <a:spcBef>
                <a:spcPct val="20000"/>
              </a:spcBef>
              <a:buChar char="–"/>
              <a:defRPr sz="2000" b="1">
                <a:solidFill>
                  <a:schemeClr val="bg1"/>
                </a:solidFill>
                <a:latin typeface="Arial" charset="0"/>
              </a:defRPr>
            </a:lvl4pPr>
            <a:lvl5pPr marL="2057400" indent="-228600" defTabSz="1001713">
              <a:spcBef>
                <a:spcPct val="20000"/>
              </a:spcBef>
              <a:buChar char="»"/>
              <a:defRPr sz="2000" b="1">
                <a:solidFill>
                  <a:schemeClr val="bg1"/>
                </a:solidFill>
                <a:latin typeface="Arial" charset="0"/>
              </a:defRPr>
            </a:lvl5pPr>
            <a:lvl6pPr marL="2514600" indent="-228600" defTabSz="1001713" eaLnBrk="0" fontAlgn="base" hangingPunct="0">
              <a:spcBef>
                <a:spcPct val="20000"/>
              </a:spcBef>
              <a:spcAft>
                <a:spcPct val="0"/>
              </a:spcAft>
              <a:buChar char="»"/>
              <a:defRPr sz="2000" b="1">
                <a:solidFill>
                  <a:schemeClr val="bg1"/>
                </a:solidFill>
                <a:latin typeface="Arial" charset="0"/>
              </a:defRPr>
            </a:lvl6pPr>
            <a:lvl7pPr marL="2971800" indent="-228600" defTabSz="1001713" eaLnBrk="0" fontAlgn="base" hangingPunct="0">
              <a:spcBef>
                <a:spcPct val="20000"/>
              </a:spcBef>
              <a:spcAft>
                <a:spcPct val="0"/>
              </a:spcAft>
              <a:buChar char="»"/>
              <a:defRPr sz="2000" b="1">
                <a:solidFill>
                  <a:schemeClr val="bg1"/>
                </a:solidFill>
                <a:latin typeface="Arial" charset="0"/>
              </a:defRPr>
            </a:lvl7pPr>
            <a:lvl8pPr marL="3429000" indent="-228600" defTabSz="1001713" eaLnBrk="0" fontAlgn="base" hangingPunct="0">
              <a:spcBef>
                <a:spcPct val="20000"/>
              </a:spcBef>
              <a:spcAft>
                <a:spcPct val="0"/>
              </a:spcAft>
              <a:buChar char="»"/>
              <a:defRPr sz="2000" b="1">
                <a:solidFill>
                  <a:schemeClr val="bg1"/>
                </a:solidFill>
                <a:latin typeface="Arial" charset="0"/>
              </a:defRPr>
            </a:lvl8pPr>
            <a:lvl9pPr marL="3886200" indent="-228600" defTabSz="1001713" eaLnBrk="0" fontAlgn="base" hangingPunct="0">
              <a:spcBef>
                <a:spcPct val="20000"/>
              </a:spcBef>
              <a:spcAft>
                <a:spcPct val="0"/>
              </a:spcAft>
              <a:buChar char="»"/>
              <a:defRPr sz="2000" b="1">
                <a:solidFill>
                  <a:schemeClr val="bg1"/>
                </a:solidFill>
                <a:latin typeface="Arial" charset="0"/>
              </a:defRPr>
            </a:lvl9pPr>
          </a:lstStyle>
          <a:p>
            <a:pPr eaLnBrk="1" hangingPunct="1">
              <a:spcBef>
                <a:spcPct val="0"/>
              </a:spcBef>
              <a:buFontTx/>
              <a:buNone/>
            </a:pPr>
            <a:r>
              <a:rPr lang="en-US" altLang="en-US" sz="1439" b="0" dirty="0">
                <a:solidFill>
                  <a:schemeClr val="tx1"/>
                </a:solidFill>
              </a:rPr>
              <a:t>“I’ll pause for a moment to let this information sink in”</a:t>
            </a:r>
          </a:p>
        </p:txBody>
      </p:sp>
      <p:sp>
        <p:nvSpPr>
          <p:cNvPr id="4" name="Rectangle 4"/>
          <p:cNvSpPr/>
          <p:nvPr/>
        </p:nvSpPr>
        <p:spPr>
          <a:xfrm>
            <a:off x="2922309" y="2672499"/>
            <a:ext cx="500766" cy="278025"/>
          </a:xfrm>
          <a:custGeom>
            <a:avLst/>
            <a:gdLst>
              <a:gd name="connsiteX0" fmla="*/ 0 w 1728727"/>
              <a:gd name="connsiteY0" fmla="*/ 0 h 692669"/>
              <a:gd name="connsiteX1" fmla="*/ 1728727 w 1728727"/>
              <a:gd name="connsiteY1" fmla="*/ 0 h 692669"/>
              <a:gd name="connsiteX2" fmla="*/ 1728727 w 1728727"/>
              <a:gd name="connsiteY2" fmla="*/ 692669 h 692669"/>
              <a:gd name="connsiteX3" fmla="*/ 0 w 1728727"/>
              <a:gd name="connsiteY3" fmla="*/ 692669 h 692669"/>
              <a:gd name="connsiteX4" fmla="*/ 0 w 1728727"/>
              <a:gd name="connsiteY4" fmla="*/ 0 h 692669"/>
              <a:gd name="connsiteX0" fmla="*/ 0 w 1728727"/>
              <a:gd name="connsiteY0" fmla="*/ 0 h 692669"/>
              <a:gd name="connsiteX1" fmla="*/ 1728727 w 1728727"/>
              <a:gd name="connsiteY1" fmla="*/ 0 h 692669"/>
              <a:gd name="connsiteX2" fmla="*/ 1221468 w 1728727"/>
              <a:gd name="connsiteY2" fmla="*/ 672646 h 692669"/>
              <a:gd name="connsiteX3" fmla="*/ 0 w 1728727"/>
              <a:gd name="connsiteY3" fmla="*/ 692669 h 692669"/>
              <a:gd name="connsiteX4" fmla="*/ 0 w 1728727"/>
              <a:gd name="connsiteY4" fmla="*/ 0 h 692669"/>
              <a:gd name="connsiteX0" fmla="*/ 0 w 1728727"/>
              <a:gd name="connsiteY0" fmla="*/ 0 h 679320"/>
              <a:gd name="connsiteX1" fmla="*/ 1728727 w 1728727"/>
              <a:gd name="connsiteY1" fmla="*/ 0 h 679320"/>
              <a:gd name="connsiteX2" fmla="*/ 1221468 w 1728727"/>
              <a:gd name="connsiteY2" fmla="*/ 672646 h 679320"/>
              <a:gd name="connsiteX3" fmla="*/ 587352 w 1728727"/>
              <a:gd name="connsiteY3" fmla="*/ 679320 h 679320"/>
              <a:gd name="connsiteX4" fmla="*/ 0 w 1728727"/>
              <a:gd name="connsiteY4" fmla="*/ 0 h 67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727" h="679320">
                <a:moveTo>
                  <a:pt x="0" y="0"/>
                </a:moveTo>
                <a:lnTo>
                  <a:pt x="1728727" y="0"/>
                </a:lnTo>
                <a:lnTo>
                  <a:pt x="1221468" y="672646"/>
                </a:lnTo>
                <a:lnTo>
                  <a:pt x="587352" y="679320"/>
                </a:lnTo>
                <a:lnTo>
                  <a:pt x="0"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179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4.1.2"/>
  <p:tag name="PPTVERSION" val="16"/>
  <p:tag name="TPOS" val="2"/>
</p:tagLst>
</file>

<file path=ppt/theme/theme1.xml><?xml version="1.0" encoding="utf-8"?>
<a:theme xmlns:a="http://schemas.openxmlformats.org/drawingml/2006/main" name="campus_life_MA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SMPH_dept</Template>
  <TotalTime>546</TotalTime>
  <Words>1363</Words>
  <Application>Microsoft Office PowerPoint</Application>
  <PresentationFormat>On-screen Show (16:9)</PresentationFormat>
  <Paragraphs>155</Paragraphs>
  <Slides>26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Cambria</vt:lpstr>
      <vt:lpstr>Georgia</vt:lpstr>
      <vt:lpstr>Times New Roman</vt:lpstr>
      <vt:lpstr>Wingdings</vt:lpstr>
      <vt:lpstr>campus_life_MAC</vt:lpstr>
      <vt:lpstr>PowerPoint Presentation</vt:lpstr>
      <vt:lpstr>AN APPROACH TO THE ANEMIC PATIENT</vt:lpstr>
      <vt:lpstr>OBJECTIVES</vt:lpstr>
      <vt:lpstr>ANEMIA</vt:lpstr>
      <vt:lpstr>RBC numbers vs age &amp; gender</vt:lpstr>
      <vt:lpstr>CAUSES OF ANEMIA</vt:lpstr>
      <vt:lpstr>Clinical signs of anemia</vt:lpstr>
      <vt:lpstr>Factors that determine the clinical severity of anemia</vt:lpstr>
      <vt:lpstr>FIRST QUESTIONS TO ASK</vt:lpstr>
      <vt:lpstr>Is the marrow working?</vt:lpstr>
      <vt:lpstr>What determines the normal reticulocyte count?</vt:lpstr>
      <vt:lpstr>Reticulocytes are released earlier from the marrow in most types of anemia</vt:lpstr>
      <vt:lpstr>Steady State Reticulocyte Production &amp; Release</vt:lpstr>
      <vt:lpstr>Acute hemorrhage -  first 24 hours (“Shift”)</vt:lpstr>
      <vt:lpstr>Acute hemorrhage - 7 days  “Shift” + Increased Production</vt:lpstr>
      <vt:lpstr>How to use the reticulocyte count to tell if the marrow is working</vt:lpstr>
      <vt:lpstr>Interpreting the reticulocyte count</vt:lpstr>
      <vt:lpstr>What if retics are high but the patient is not very anemic?</vt:lpstr>
      <vt:lpstr>RBC production is usually faster in hemolysis than in blood loss anemia</vt:lpstr>
      <vt:lpstr>KINETIC CLASSIFICATION OF ANEMIA</vt:lpstr>
      <vt:lpstr>Red cell production in anemia</vt:lpstr>
      <vt:lpstr>MORPHOLOGIC CLASSIFICATION OF ANEMIA (what do the red cells look like?)</vt:lpstr>
      <vt:lpstr>MCV calculation example</vt:lpstr>
      <vt:lpstr>MORPHOLOGIC CLASSIFICATION OF ANEMIA</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Eliot Williams</cp:lastModifiedBy>
  <cp:revision>69</cp:revision>
  <dcterms:created xsi:type="dcterms:W3CDTF">2016-03-23T18:42:06Z</dcterms:created>
  <dcterms:modified xsi:type="dcterms:W3CDTF">2021-09-01T19:50:16Z</dcterms:modified>
</cp:coreProperties>
</file>