
<file path=[Content_Types].xml><?xml version="1.0" encoding="utf-8"?>
<Types xmlns="http://schemas.openxmlformats.org/package/2006/content-types">
  <Default Extension="png" ContentType="image/png"/>
  <Default Extension="webp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5" r:id="rId2"/>
  </p:sldMasterIdLst>
  <p:notesMasterIdLst>
    <p:notesMasterId r:id="rId44"/>
  </p:notesMasterIdLst>
  <p:handoutMasterIdLst>
    <p:handoutMasterId r:id="rId45"/>
  </p:handoutMasterIdLst>
  <p:sldIdLst>
    <p:sldId id="511" r:id="rId3"/>
    <p:sldId id="478" r:id="rId4"/>
    <p:sldId id="479" r:id="rId5"/>
    <p:sldId id="523" r:id="rId6"/>
    <p:sldId id="481" r:id="rId7"/>
    <p:sldId id="483" r:id="rId8"/>
    <p:sldId id="484" r:id="rId9"/>
    <p:sldId id="485" r:id="rId10"/>
    <p:sldId id="486" r:id="rId11"/>
    <p:sldId id="487" r:id="rId12"/>
    <p:sldId id="488" r:id="rId13"/>
    <p:sldId id="490" r:id="rId14"/>
    <p:sldId id="491" r:id="rId15"/>
    <p:sldId id="502" r:id="rId16"/>
    <p:sldId id="503" r:id="rId17"/>
    <p:sldId id="500" r:id="rId18"/>
    <p:sldId id="518" r:id="rId19"/>
    <p:sldId id="521" r:id="rId20"/>
    <p:sldId id="513" r:id="rId21"/>
    <p:sldId id="517" r:id="rId22"/>
    <p:sldId id="514" r:id="rId23"/>
    <p:sldId id="524" r:id="rId24"/>
    <p:sldId id="512" r:id="rId25"/>
    <p:sldId id="510" r:id="rId26"/>
    <p:sldId id="501" r:id="rId27"/>
    <p:sldId id="522" r:id="rId28"/>
    <p:sldId id="492" r:id="rId29"/>
    <p:sldId id="493" r:id="rId30"/>
    <p:sldId id="520" r:id="rId31"/>
    <p:sldId id="495" r:id="rId32"/>
    <p:sldId id="496" r:id="rId33"/>
    <p:sldId id="497" r:id="rId34"/>
    <p:sldId id="498" r:id="rId35"/>
    <p:sldId id="499" r:id="rId36"/>
    <p:sldId id="515" r:id="rId37"/>
    <p:sldId id="519" r:id="rId38"/>
    <p:sldId id="516" r:id="rId39"/>
    <p:sldId id="504" r:id="rId40"/>
    <p:sldId id="505" r:id="rId41"/>
    <p:sldId id="506" r:id="rId42"/>
    <p:sldId id="507" r:id="rId43"/>
  </p:sldIdLst>
  <p:sldSz cx="10380663" cy="714851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1pPr>
    <a:lvl2pPr marL="450616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2pPr>
    <a:lvl3pPr marL="901232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3pPr>
    <a:lvl4pPr marL="1351864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4pPr>
    <a:lvl5pPr marL="1802457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+mn-ea"/>
        <a:cs typeface="+mn-cs"/>
      </a:defRPr>
    </a:lvl5pPr>
    <a:lvl6pPr marL="2253083" algn="l" defTabSz="901232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6pPr>
    <a:lvl7pPr marL="2703709" algn="l" defTabSz="901232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7pPr>
    <a:lvl8pPr marL="3154316" algn="l" defTabSz="901232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8pPr>
    <a:lvl9pPr marL="3604930" algn="l" defTabSz="901232" rtl="0" eaLnBrk="1" latinLnBrk="0" hangingPunct="1">
      <a:defRPr sz="3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2">
          <p15:clr>
            <a:srgbClr val="A4A3A4"/>
          </p15:clr>
        </p15:guide>
        <p15:guide id="2" pos="32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00"/>
    <a:srgbClr val="66FF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2" autoAdjust="0"/>
    <p:restoredTop sz="94694" autoAdjust="0"/>
  </p:normalViewPr>
  <p:slideViewPr>
    <p:cSldViewPr>
      <p:cViewPr varScale="1">
        <p:scale>
          <a:sx n="149" d="100"/>
          <a:sy n="149" d="100"/>
        </p:scale>
        <p:origin x="1548" y="108"/>
      </p:cViewPr>
      <p:guideLst>
        <p:guide orient="horz" pos="2252"/>
        <p:guide pos="32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-666" y="-11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0292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r>
              <a:rPr lang="en-US"/>
              <a:t>Prevention &amp; Treatment of Venous Thromboembolism       Eliot Williams, MD PhD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r>
              <a:rPr lang="en-US"/>
              <a:t>Page </a:t>
            </a:r>
            <a:fld id="{BB70852D-DF87-436D-86C1-869C8BF62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6710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r>
              <a:rPr lang="en-US"/>
              <a:t>Prevention &amp; Treatment of Venous Thromboembolism       Eliot Williams, MD PhD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4575" y="720725"/>
            <a:ext cx="522605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34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51AF6379-7A97-4D47-956F-A4FE6E7B4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1285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061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12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5186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0245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53083" algn="l" defTabSz="9012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03709" algn="l" defTabSz="9012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54316" algn="l" defTabSz="9012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4930" algn="l" defTabSz="9012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Prevention &amp; Treatment of Venous Thromboembolism       Eliot Williams, MD PhD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AF6379-7A97-4D47-956F-A4FE6E7B474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1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Prevention &amp; Treatment of Venous Thromboembolism       Eliot Williams, MD PhD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AF6379-7A97-4D47-956F-A4FE6E7B474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80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Prevention &amp; Treatment of Venous Thromboembolism       Eliot Williams, MD PhD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AF6379-7A97-4D47-956F-A4FE6E7B474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21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8013" y="2220913"/>
            <a:ext cx="8824913" cy="1531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338" y="4051300"/>
            <a:ext cx="7265987" cy="1825625"/>
          </a:xfrm>
        </p:spPr>
        <p:txBody>
          <a:bodyPr/>
          <a:lstStyle>
            <a:lvl1pPr marL="0" indent="0" algn="ctr">
              <a:buNone/>
              <a:defRPr/>
            </a:lvl1pPr>
            <a:lvl2pPr marL="450616" indent="0" algn="ctr">
              <a:buNone/>
              <a:defRPr/>
            </a:lvl2pPr>
            <a:lvl3pPr marL="901232" indent="0" algn="ctr">
              <a:buNone/>
              <a:defRPr/>
            </a:lvl3pPr>
            <a:lvl4pPr marL="1351864" indent="0" algn="ctr">
              <a:buNone/>
              <a:defRPr/>
            </a:lvl4pPr>
            <a:lvl5pPr marL="1802457" indent="0" algn="ctr">
              <a:buNone/>
              <a:defRPr/>
            </a:lvl5pPr>
            <a:lvl6pPr marL="2253083" indent="0" algn="ctr">
              <a:buNone/>
              <a:defRPr/>
            </a:lvl6pPr>
            <a:lvl7pPr marL="2703709" indent="0" algn="ctr">
              <a:buNone/>
              <a:defRPr/>
            </a:lvl7pPr>
            <a:lvl8pPr marL="3154316" indent="0" algn="ctr">
              <a:buNone/>
              <a:defRPr/>
            </a:lvl8pPr>
            <a:lvl9pPr marL="360493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01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30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40" y="4594236"/>
            <a:ext cx="8823325" cy="141922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40" y="3030665"/>
            <a:ext cx="8823325" cy="15636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0616" indent="0">
              <a:buNone/>
              <a:defRPr sz="1800"/>
            </a:lvl2pPr>
            <a:lvl3pPr marL="901232" indent="0">
              <a:buNone/>
              <a:defRPr sz="1600"/>
            </a:lvl3pPr>
            <a:lvl4pPr marL="1351864" indent="0">
              <a:buNone/>
              <a:defRPr sz="1400"/>
            </a:lvl4pPr>
            <a:lvl5pPr marL="1802457" indent="0">
              <a:buNone/>
              <a:defRPr sz="1400"/>
            </a:lvl5pPr>
            <a:lvl6pPr marL="2253083" indent="0">
              <a:buNone/>
              <a:defRPr sz="1400"/>
            </a:lvl6pPr>
            <a:lvl7pPr marL="2703709" indent="0">
              <a:buNone/>
              <a:defRPr sz="1400"/>
            </a:lvl7pPr>
            <a:lvl8pPr marL="3154316" indent="0">
              <a:buNone/>
              <a:defRPr sz="1400"/>
            </a:lvl8pPr>
            <a:lvl9pPr marL="360493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1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1827" y="1338263"/>
            <a:ext cx="4484688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69051" y="1338263"/>
            <a:ext cx="4486275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0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51" y="285754"/>
            <a:ext cx="9342437" cy="119221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117" y="1600199"/>
            <a:ext cx="4586287" cy="666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0616" indent="0">
              <a:buNone/>
              <a:defRPr sz="2000" b="1"/>
            </a:lvl2pPr>
            <a:lvl3pPr marL="901232" indent="0">
              <a:buNone/>
              <a:defRPr sz="1800" b="1"/>
            </a:lvl3pPr>
            <a:lvl4pPr marL="1351864" indent="0">
              <a:buNone/>
              <a:defRPr sz="1600" b="1"/>
            </a:lvl4pPr>
            <a:lvl5pPr marL="1802457" indent="0">
              <a:buNone/>
              <a:defRPr sz="1600" b="1"/>
            </a:lvl5pPr>
            <a:lvl6pPr marL="2253083" indent="0">
              <a:buNone/>
              <a:defRPr sz="1600" b="1"/>
            </a:lvl6pPr>
            <a:lvl7pPr marL="2703709" indent="0">
              <a:buNone/>
              <a:defRPr sz="1600" b="1"/>
            </a:lvl7pPr>
            <a:lvl8pPr marL="3154316" indent="0">
              <a:buNone/>
              <a:defRPr sz="1600" b="1"/>
            </a:lvl8pPr>
            <a:lvl9pPr marL="36049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117" y="2266950"/>
            <a:ext cx="4586287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73813" y="1600199"/>
            <a:ext cx="4587875" cy="666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0616" indent="0">
              <a:buNone/>
              <a:defRPr sz="2000" b="1"/>
            </a:lvl2pPr>
            <a:lvl3pPr marL="901232" indent="0">
              <a:buNone/>
              <a:defRPr sz="1800" b="1"/>
            </a:lvl3pPr>
            <a:lvl4pPr marL="1351864" indent="0">
              <a:buNone/>
              <a:defRPr sz="1600" b="1"/>
            </a:lvl4pPr>
            <a:lvl5pPr marL="1802457" indent="0">
              <a:buNone/>
              <a:defRPr sz="1600" b="1"/>
            </a:lvl5pPr>
            <a:lvl6pPr marL="2253083" indent="0">
              <a:buNone/>
              <a:defRPr sz="1600" b="1"/>
            </a:lvl6pPr>
            <a:lvl7pPr marL="2703709" indent="0">
              <a:buNone/>
              <a:defRPr sz="1600" b="1"/>
            </a:lvl7pPr>
            <a:lvl8pPr marL="3154316" indent="0">
              <a:buNone/>
              <a:defRPr sz="1600" b="1"/>
            </a:lvl8pPr>
            <a:lvl9pPr marL="360493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73813" y="2266950"/>
            <a:ext cx="4587875" cy="41179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7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8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5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250" y="284166"/>
            <a:ext cx="3414713" cy="12112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9237" y="284172"/>
            <a:ext cx="5802312" cy="61007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250" y="1495425"/>
            <a:ext cx="3414713" cy="4889500"/>
          </a:xfrm>
        </p:spPr>
        <p:txBody>
          <a:bodyPr/>
          <a:lstStyle>
            <a:lvl1pPr marL="0" indent="0">
              <a:buNone/>
              <a:defRPr sz="1400"/>
            </a:lvl1pPr>
            <a:lvl2pPr marL="450616" indent="0">
              <a:buNone/>
              <a:defRPr sz="1200"/>
            </a:lvl2pPr>
            <a:lvl3pPr marL="901232" indent="0">
              <a:buNone/>
              <a:defRPr sz="1000"/>
            </a:lvl3pPr>
            <a:lvl4pPr marL="1351864" indent="0">
              <a:buNone/>
              <a:defRPr sz="900"/>
            </a:lvl4pPr>
            <a:lvl5pPr marL="1802457" indent="0">
              <a:buNone/>
              <a:defRPr sz="900"/>
            </a:lvl5pPr>
            <a:lvl6pPr marL="2253083" indent="0">
              <a:buNone/>
              <a:defRPr sz="900"/>
            </a:lvl6pPr>
            <a:lvl7pPr marL="2703709" indent="0">
              <a:buNone/>
              <a:defRPr sz="900"/>
            </a:lvl7pPr>
            <a:lvl8pPr marL="3154316" indent="0">
              <a:buNone/>
              <a:defRPr sz="900"/>
            </a:lvl8pPr>
            <a:lvl9pPr marL="36049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3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313" y="5003799"/>
            <a:ext cx="6227763" cy="5905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5313" y="638175"/>
            <a:ext cx="6227763" cy="4289425"/>
          </a:xfrm>
        </p:spPr>
        <p:txBody>
          <a:bodyPr/>
          <a:lstStyle>
            <a:lvl1pPr marL="0" indent="0">
              <a:buNone/>
              <a:defRPr sz="3200"/>
            </a:lvl1pPr>
            <a:lvl2pPr marL="450616" indent="0">
              <a:buNone/>
              <a:defRPr sz="2800"/>
            </a:lvl2pPr>
            <a:lvl3pPr marL="901232" indent="0">
              <a:buNone/>
              <a:defRPr sz="2400"/>
            </a:lvl3pPr>
            <a:lvl4pPr marL="1351864" indent="0">
              <a:buNone/>
              <a:defRPr sz="2000"/>
            </a:lvl4pPr>
            <a:lvl5pPr marL="1802457" indent="0">
              <a:buNone/>
              <a:defRPr sz="2000"/>
            </a:lvl5pPr>
            <a:lvl6pPr marL="2253083" indent="0">
              <a:buNone/>
              <a:defRPr sz="2000"/>
            </a:lvl6pPr>
            <a:lvl7pPr marL="2703709" indent="0">
              <a:buNone/>
              <a:defRPr sz="2000"/>
            </a:lvl7pPr>
            <a:lvl8pPr marL="3154316" indent="0">
              <a:buNone/>
              <a:defRPr sz="2000"/>
            </a:lvl8pPr>
            <a:lvl9pPr marL="360493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5313" y="5594358"/>
            <a:ext cx="6227763" cy="839788"/>
          </a:xfrm>
        </p:spPr>
        <p:txBody>
          <a:bodyPr/>
          <a:lstStyle>
            <a:lvl1pPr marL="0" indent="0">
              <a:buNone/>
              <a:defRPr sz="1400"/>
            </a:lvl1pPr>
            <a:lvl2pPr marL="450616" indent="0">
              <a:buNone/>
              <a:defRPr sz="1200"/>
            </a:lvl2pPr>
            <a:lvl3pPr marL="901232" indent="0">
              <a:buNone/>
              <a:defRPr sz="1000"/>
            </a:lvl3pPr>
            <a:lvl4pPr marL="1351864" indent="0">
              <a:buNone/>
              <a:defRPr sz="900"/>
            </a:lvl4pPr>
            <a:lvl5pPr marL="1802457" indent="0">
              <a:buNone/>
              <a:defRPr sz="900"/>
            </a:lvl5pPr>
            <a:lvl6pPr marL="2253083" indent="0">
              <a:buNone/>
              <a:defRPr sz="900"/>
            </a:lvl6pPr>
            <a:lvl7pPr marL="2703709" indent="0">
              <a:buNone/>
              <a:defRPr sz="900"/>
            </a:lvl7pPr>
            <a:lvl8pPr marL="3154316" indent="0">
              <a:buNone/>
              <a:defRPr sz="900"/>
            </a:lvl8pPr>
            <a:lvl9pPr marL="360493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33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2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7949" y="93663"/>
            <a:ext cx="2535239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9201" y="93663"/>
            <a:ext cx="7456487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94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9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31825" y="1338263"/>
            <a:ext cx="9123363" cy="469265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49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9"/>
            <a:ext cx="10144125" cy="895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83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8550" y="2220686"/>
            <a:ext cx="8823564" cy="15322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100" y="4050824"/>
            <a:ext cx="7266464" cy="1826842"/>
          </a:xfrm>
        </p:spPr>
        <p:txBody>
          <a:bodyPr/>
          <a:lstStyle>
            <a:lvl1pPr marL="0" indent="0" algn="ctr">
              <a:buNone/>
              <a:defRPr/>
            </a:lvl1pPr>
            <a:lvl2pPr marL="475851" indent="0" algn="ctr">
              <a:buNone/>
              <a:defRPr/>
            </a:lvl2pPr>
            <a:lvl3pPr marL="951701" indent="0" algn="ctr">
              <a:buNone/>
              <a:defRPr/>
            </a:lvl3pPr>
            <a:lvl4pPr marL="1427548" indent="0" algn="ctr">
              <a:buNone/>
              <a:defRPr/>
            </a:lvl4pPr>
            <a:lvl5pPr marL="1903398" indent="0" algn="ctr">
              <a:buNone/>
              <a:defRPr/>
            </a:lvl5pPr>
            <a:lvl6pPr marL="2379244" indent="0" algn="ctr">
              <a:buNone/>
              <a:defRPr/>
            </a:lvl6pPr>
            <a:lvl7pPr marL="2855100" indent="0" algn="ctr">
              <a:buNone/>
              <a:defRPr/>
            </a:lvl7pPr>
            <a:lvl8pPr marL="3330944" indent="0" algn="ctr">
              <a:buNone/>
              <a:defRPr/>
            </a:lvl8pPr>
            <a:lvl9pPr marL="380679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C9D9E-EEB3-4EAD-8033-37F4B6C5BD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81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DD33A-5C42-49A4-B229-8A34EED1F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65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001" y="4593582"/>
            <a:ext cx="8823564" cy="1419774"/>
          </a:xfrm>
        </p:spPr>
        <p:txBody>
          <a:bodyPr anchor="t"/>
          <a:lstStyle>
            <a:lvl1pPr algn="l">
              <a:defRPr sz="417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001" y="3029859"/>
            <a:ext cx="8823564" cy="1563737"/>
          </a:xfrm>
        </p:spPr>
        <p:txBody>
          <a:bodyPr anchor="b"/>
          <a:lstStyle>
            <a:lvl1pPr marL="0" indent="0">
              <a:buNone/>
              <a:defRPr sz="2085"/>
            </a:lvl1pPr>
            <a:lvl2pPr marL="475851" indent="0">
              <a:buNone/>
              <a:defRPr sz="1876"/>
            </a:lvl2pPr>
            <a:lvl3pPr marL="951701" indent="0">
              <a:buNone/>
              <a:defRPr sz="1668"/>
            </a:lvl3pPr>
            <a:lvl4pPr marL="1427548" indent="0">
              <a:buNone/>
              <a:defRPr sz="1459"/>
            </a:lvl4pPr>
            <a:lvl5pPr marL="1903398" indent="0">
              <a:buNone/>
              <a:defRPr sz="1459"/>
            </a:lvl5pPr>
            <a:lvl6pPr marL="2379244" indent="0">
              <a:buNone/>
              <a:defRPr sz="1459"/>
            </a:lvl6pPr>
            <a:lvl7pPr marL="2855100" indent="0">
              <a:buNone/>
              <a:defRPr sz="1459"/>
            </a:lvl7pPr>
            <a:lvl8pPr marL="3330944" indent="0">
              <a:buNone/>
              <a:defRPr sz="1459"/>
            </a:lvl8pPr>
            <a:lvl9pPr marL="3806796" indent="0">
              <a:buNone/>
              <a:defRPr sz="145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AA462-DAAA-44C0-9F0D-C4524E8F3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79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033" y="1667988"/>
            <a:ext cx="4584793" cy="4717688"/>
          </a:xfrm>
        </p:spPr>
        <p:txBody>
          <a:bodyPr/>
          <a:lstStyle>
            <a:lvl1pPr>
              <a:defRPr sz="2919"/>
            </a:lvl1pPr>
            <a:lvl2pPr>
              <a:defRPr sz="2502"/>
            </a:lvl2pPr>
            <a:lvl3pPr>
              <a:defRPr sz="2085"/>
            </a:lvl3pPr>
            <a:lvl4pPr>
              <a:defRPr sz="1876"/>
            </a:lvl4pPr>
            <a:lvl5pPr>
              <a:defRPr sz="1876"/>
            </a:lvl5pPr>
            <a:lvl6pPr>
              <a:defRPr sz="1876"/>
            </a:lvl6pPr>
            <a:lvl7pPr>
              <a:defRPr sz="1876"/>
            </a:lvl7pPr>
            <a:lvl8pPr>
              <a:defRPr sz="1876"/>
            </a:lvl8pPr>
            <a:lvl9pPr>
              <a:defRPr sz="187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837" y="1667988"/>
            <a:ext cx="4584793" cy="4717688"/>
          </a:xfrm>
        </p:spPr>
        <p:txBody>
          <a:bodyPr/>
          <a:lstStyle>
            <a:lvl1pPr>
              <a:defRPr sz="2919"/>
            </a:lvl1pPr>
            <a:lvl2pPr>
              <a:defRPr sz="2502"/>
            </a:lvl2pPr>
            <a:lvl3pPr>
              <a:defRPr sz="2085"/>
            </a:lvl3pPr>
            <a:lvl4pPr>
              <a:defRPr sz="1876"/>
            </a:lvl4pPr>
            <a:lvl5pPr>
              <a:defRPr sz="1876"/>
            </a:lvl5pPr>
            <a:lvl6pPr>
              <a:defRPr sz="1876"/>
            </a:lvl6pPr>
            <a:lvl7pPr>
              <a:defRPr sz="1876"/>
            </a:lvl7pPr>
            <a:lvl8pPr>
              <a:defRPr sz="1876"/>
            </a:lvl8pPr>
            <a:lvl9pPr>
              <a:defRPr sz="187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B8414-50D7-4BE1-A1F1-2256162C2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71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033" y="1600142"/>
            <a:ext cx="4586596" cy="666863"/>
          </a:xfrm>
        </p:spPr>
        <p:txBody>
          <a:bodyPr anchor="b"/>
          <a:lstStyle>
            <a:lvl1pPr marL="0" indent="0">
              <a:buNone/>
              <a:defRPr sz="2502" b="1"/>
            </a:lvl1pPr>
            <a:lvl2pPr marL="475851" indent="0">
              <a:buNone/>
              <a:defRPr sz="2085" b="1"/>
            </a:lvl2pPr>
            <a:lvl3pPr marL="951701" indent="0">
              <a:buNone/>
              <a:defRPr sz="1876" b="1"/>
            </a:lvl3pPr>
            <a:lvl4pPr marL="1427548" indent="0">
              <a:buNone/>
              <a:defRPr sz="1668" b="1"/>
            </a:lvl4pPr>
            <a:lvl5pPr marL="1903398" indent="0">
              <a:buNone/>
              <a:defRPr sz="1668" b="1"/>
            </a:lvl5pPr>
            <a:lvl6pPr marL="2379244" indent="0">
              <a:buNone/>
              <a:defRPr sz="1668" b="1"/>
            </a:lvl6pPr>
            <a:lvl7pPr marL="2855100" indent="0">
              <a:buNone/>
              <a:defRPr sz="1668" b="1"/>
            </a:lvl7pPr>
            <a:lvl8pPr marL="3330944" indent="0">
              <a:buNone/>
              <a:defRPr sz="1668" b="1"/>
            </a:lvl8pPr>
            <a:lvl9pPr marL="3806796" indent="0">
              <a:buNone/>
              <a:defRPr sz="166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033" y="2267005"/>
            <a:ext cx="4586596" cy="4118669"/>
          </a:xfrm>
        </p:spPr>
        <p:txBody>
          <a:bodyPr/>
          <a:lstStyle>
            <a:lvl1pPr>
              <a:defRPr sz="2502"/>
            </a:lvl1pPr>
            <a:lvl2pPr>
              <a:defRPr sz="2085"/>
            </a:lvl2pPr>
            <a:lvl3pPr>
              <a:defRPr sz="1876"/>
            </a:lvl3pPr>
            <a:lvl4pPr>
              <a:defRPr sz="1668"/>
            </a:lvl4pPr>
            <a:lvl5pPr>
              <a:defRPr sz="1668"/>
            </a:lvl5pPr>
            <a:lvl6pPr>
              <a:defRPr sz="1668"/>
            </a:lvl6pPr>
            <a:lvl7pPr>
              <a:defRPr sz="1668"/>
            </a:lvl7pPr>
            <a:lvl8pPr>
              <a:defRPr sz="1668"/>
            </a:lvl8pPr>
            <a:lvl9pPr>
              <a:defRPr sz="166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73248" y="1600142"/>
            <a:ext cx="4588397" cy="666863"/>
          </a:xfrm>
        </p:spPr>
        <p:txBody>
          <a:bodyPr anchor="b"/>
          <a:lstStyle>
            <a:lvl1pPr marL="0" indent="0">
              <a:buNone/>
              <a:defRPr sz="2502" b="1"/>
            </a:lvl1pPr>
            <a:lvl2pPr marL="475851" indent="0">
              <a:buNone/>
              <a:defRPr sz="2085" b="1"/>
            </a:lvl2pPr>
            <a:lvl3pPr marL="951701" indent="0">
              <a:buNone/>
              <a:defRPr sz="1876" b="1"/>
            </a:lvl3pPr>
            <a:lvl4pPr marL="1427548" indent="0">
              <a:buNone/>
              <a:defRPr sz="1668" b="1"/>
            </a:lvl4pPr>
            <a:lvl5pPr marL="1903398" indent="0">
              <a:buNone/>
              <a:defRPr sz="1668" b="1"/>
            </a:lvl5pPr>
            <a:lvl6pPr marL="2379244" indent="0">
              <a:buNone/>
              <a:defRPr sz="1668" b="1"/>
            </a:lvl6pPr>
            <a:lvl7pPr marL="2855100" indent="0">
              <a:buNone/>
              <a:defRPr sz="1668" b="1"/>
            </a:lvl7pPr>
            <a:lvl8pPr marL="3330944" indent="0">
              <a:buNone/>
              <a:defRPr sz="1668" b="1"/>
            </a:lvl8pPr>
            <a:lvl9pPr marL="3806796" indent="0">
              <a:buNone/>
              <a:defRPr sz="166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73248" y="2267005"/>
            <a:ext cx="4588397" cy="4118669"/>
          </a:xfrm>
        </p:spPr>
        <p:txBody>
          <a:bodyPr/>
          <a:lstStyle>
            <a:lvl1pPr>
              <a:defRPr sz="2502"/>
            </a:lvl1pPr>
            <a:lvl2pPr>
              <a:defRPr sz="2085"/>
            </a:lvl2pPr>
            <a:lvl3pPr>
              <a:defRPr sz="1876"/>
            </a:lvl3pPr>
            <a:lvl4pPr>
              <a:defRPr sz="1668"/>
            </a:lvl4pPr>
            <a:lvl5pPr>
              <a:defRPr sz="1668"/>
            </a:lvl5pPr>
            <a:lvl6pPr>
              <a:defRPr sz="1668"/>
            </a:lvl6pPr>
            <a:lvl7pPr>
              <a:defRPr sz="1668"/>
            </a:lvl7pPr>
            <a:lvl8pPr>
              <a:defRPr sz="1668"/>
            </a:lvl8pPr>
            <a:lvl9pPr>
              <a:defRPr sz="166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3E1B5-CDC7-465B-8E47-01A00C0DA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801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572B8-44A0-420C-8A54-8212AEB2A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265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4E12B-F084-48FB-BFB8-AA4D448C2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68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048" y="284617"/>
            <a:ext cx="3415167" cy="1211276"/>
          </a:xfrm>
        </p:spPr>
        <p:txBody>
          <a:bodyPr anchor="b"/>
          <a:lstStyle>
            <a:lvl1pPr algn="l">
              <a:defRPr sz="208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8552" y="284617"/>
            <a:ext cx="5803079" cy="6101058"/>
          </a:xfrm>
        </p:spPr>
        <p:txBody>
          <a:bodyPr/>
          <a:lstStyle>
            <a:lvl1pPr>
              <a:defRPr sz="3336"/>
            </a:lvl1pPr>
            <a:lvl2pPr>
              <a:defRPr sz="2919"/>
            </a:lvl2pPr>
            <a:lvl3pPr>
              <a:defRPr sz="2502"/>
            </a:lvl3pPr>
            <a:lvl4pPr>
              <a:defRPr sz="2085"/>
            </a:lvl4pPr>
            <a:lvl5pPr>
              <a:defRPr sz="2085"/>
            </a:lvl5pPr>
            <a:lvl6pPr>
              <a:defRPr sz="2085"/>
            </a:lvl6pPr>
            <a:lvl7pPr>
              <a:defRPr sz="2085"/>
            </a:lvl7pPr>
            <a:lvl8pPr>
              <a:defRPr sz="2085"/>
            </a:lvl8pPr>
            <a:lvl9pPr>
              <a:defRPr sz="208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048" y="1495893"/>
            <a:ext cx="3415167" cy="4889782"/>
          </a:xfrm>
        </p:spPr>
        <p:txBody>
          <a:bodyPr/>
          <a:lstStyle>
            <a:lvl1pPr marL="0" indent="0">
              <a:buNone/>
              <a:defRPr sz="1459"/>
            </a:lvl1pPr>
            <a:lvl2pPr marL="475851" indent="0">
              <a:buNone/>
              <a:defRPr sz="1251"/>
            </a:lvl2pPr>
            <a:lvl3pPr marL="951701" indent="0">
              <a:buNone/>
              <a:defRPr sz="1042"/>
            </a:lvl3pPr>
            <a:lvl4pPr marL="1427548" indent="0">
              <a:buNone/>
              <a:defRPr sz="938"/>
            </a:lvl4pPr>
            <a:lvl5pPr marL="1903398" indent="0">
              <a:buNone/>
              <a:defRPr sz="938"/>
            </a:lvl5pPr>
            <a:lvl6pPr marL="2379244" indent="0">
              <a:buNone/>
              <a:defRPr sz="938"/>
            </a:lvl6pPr>
            <a:lvl7pPr marL="2855100" indent="0">
              <a:buNone/>
              <a:defRPr sz="938"/>
            </a:lvl7pPr>
            <a:lvl8pPr marL="3330944" indent="0">
              <a:buNone/>
              <a:defRPr sz="938"/>
            </a:lvl8pPr>
            <a:lvl9pPr marL="3806796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65A10-77AC-4936-8BCB-1145B7200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83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4683" y="5003959"/>
            <a:ext cx="6228398" cy="590746"/>
          </a:xfrm>
        </p:spPr>
        <p:txBody>
          <a:bodyPr anchor="b"/>
          <a:lstStyle>
            <a:lvl1pPr algn="l">
              <a:defRPr sz="2085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4683" y="638733"/>
            <a:ext cx="6228398" cy="4289108"/>
          </a:xfrm>
        </p:spPr>
        <p:txBody>
          <a:bodyPr/>
          <a:lstStyle>
            <a:lvl1pPr marL="0" indent="0">
              <a:buNone/>
              <a:defRPr sz="3336"/>
            </a:lvl1pPr>
            <a:lvl2pPr marL="475851" indent="0">
              <a:buNone/>
              <a:defRPr sz="2919"/>
            </a:lvl2pPr>
            <a:lvl3pPr marL="951701" indent="0">
              <a:buNone/>
              <a:defRPr sz="2502"/>
            </a:lvl3pPr>
            <a:lvl4pPr marL="1427548" indent="0">
              <a:buNone/>
              <a:defRPr sz="2085"/>
            </a:lvl4pPr>
            <a:lvl5pPr marL="1903398" indent="0">
              <a:buNone/>
              <a:defRPr sz="2085"/>
            </a:lvl5pPr>
            <a:lvl6pPr marL="2379244" indent="0">
              <a:buNone/>
              <a:defRPr sz="2085"/>
            </a:lvl6pPr>
            <a:lvl7pPr marL="2855100" indent="0">
              <a:buNone/>
              <a:defRPr sz="2085"/>
            </a:lvl7pPr>
            <a:lvl8pPr marL="3330944" indent="0">
              <a:buNone/>
              <a:defRPr sz="2085"/>
            </a:lvl8pPr>
            <a:lvl9pPr marL="3806796" indent="0">
              <a:buNone/>
              <a:defRPr sz="2085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4683" y="5594711"/>
            <a:ext cx="6228398" cy="838957"/>
          </a:xfrm>
        </p:spPr>
        <p:txBody>
          <a:bodyPr/>
          <a:lstStyle>
            <a:lvl1pPr marL="0" indent="0">
              <a:buNone/>
              <a:defRPr sz="1459"/>
            </a:lvl1pPr>
            <a:lvl2pPr marL="475851" indent="0">
              <a:buNone/>
              <a:defRPr sz="1251"/>
            </a:lvl2pPr>
            <a:lvl3pPr marL="951701" indent="0">
              <a:buNone/>
              <a:defRPr sz="1042"/>
            </a:lvl3pPr>
            <a:lvl4pPr marL="1427548" indent="0">
              <a:buNone/>
              <a:defRPr sz="938"/>
            </a:lvl4pPr>
            <a:lvl5pPr marL="1903398" indent="0">
              <a:buNone/>
              <a:defRPr sz="938"/>
            </a:lvl5pPr>
            <a:lvl6pPr marL="2379244" indent="0">
              <a:buNone/>
              <a:defRPr sz="938"/>
            </a:lvl6pPr>
            <a:lvl7pPr marL="2855100" indent="0">
              <a:buNone/>
              <a:defRPr sz="938"/>
            </a:lvl7pPr>
            <a:lvl8pPr marL="3330944" indent="0">
              <a:buNone/>
              <a:defRPr sz="938"/>
            </a:lvl8pPr>
            <a:lvl9pPr marL="3806796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61CD4-76E5-488C-8CDB-3A6E8252C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52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B454-D352-4F46-98E9-1B81C757CD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13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5983" y="286286"/>
            <a:ext cx="2335649" cy="60994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033" y="286286"/>
            <a:ext cx="6833936" cy="60994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A6B0FD-9FBC-45A6-BA6C-C48CD9001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9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9201" y="93669"/>
            <a:ext cx="101441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112" tIns="45056" rIns="90112" bIns="450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1825" y="1338263"/>
            <a:ext cx="9123363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112" tIns="45056" rIns="90112" bIns="450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2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112" tIns="45056" rIns="90112" bIns="45056" numCol="1" anchor="t" anchorCtr="0" compatLnSpc="1">
            <a:prstTxWarp prst="textNoShape">
              <a:avLst/>
            </a:prstTxWarp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5pPr>
      <a:lvl6pPr marL="450616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6pPr>
      <a:lvl7pPr marL="901232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7pPr>
      <a:lvl8pPr marL="1351864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8pPr>
      <a:lvl9pPr marL="1802457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Arial" charset="0"/>
        </a:defRPr>
      </a:lvl9pPr>
    </p:titleStyle>
    <p:bodyStyle>
      <a:lvl1pPr marL="337970" indent="-33797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732251" indent="-28162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1"/>
          </a:solidFill>
          <a:latin typeface="+mn-lt"/>
        </a:defRPr>
      </a:lvl2pPr>
      <a:lvl3pPr marL="1126537" indent="-225312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1"/>
          </a:solidFill>
          <a:latin typeface="+mn-lt"/>
        </a:defRPr>
      </a:lvl3pPr>
      <a:lvl4pPr marL="1577158" indent="-225312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1"/>
          </a:solidFill>
          <a:latin typeface="+mn-lt"/>
        </a:defRPr>
      </a:lvl4pPr>
      <a:lvl5pPr marL="2027798" indent="-225312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5pPr>
      <a:lvl6pPr marL="2478385" indent="-225312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6pPr>
      <a:lvl7pPr marL="2929004" indent="-225312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7pPr>
      <a:lvl8pPr marL="3379631" indent="-225312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8pPr>
      <a:lvl9pPr marL="3830240" indent="-225312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0616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1232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1864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2457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3083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3709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316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04930" algn="l" defTabSz="9012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9033" y="286274"/>
            <a:ext cx="9342597" cy="119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9033" y="1667988"/>
            <a:ext cx="9342597" cy="471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9033" y="6509783"/>
            <a:ext cx="2422155" cy="49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>
            <a:lvl1pPr>
              <a:defRPr sz="1459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46727" y="6509783"/>
            <a:ext cx="3287210" cy="49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>
            <a:lvl1pPr algn="ctr">
              <a:defRPr sz="1459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39475" y="6509783"/>
            <a:ext cx="2422155" cy="49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97" tIns="45651" rIns="91297" bIns="45651" numCol="1" anchor="t" anchorCtr="0" compatLnSpc="1">
            <a:prstTxWarp prst="textNoShape">
              <a:avLst/>
            </a:prstTxWarp>
          </a:bodyPr>
          <a:lstStyle>
            <a:lvl1pPr algn="r">
              <a:defRPr sz="1459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9C648FA-74C0-46D0-9665-D1B993DA7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654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5pPr>
      <a:lvl6pPr marL="475851" algn="ctr" rtl="0" eaLnBrk="1" fontAlgn="base" hangingPunct="1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6pPr>
      <a:lvl7pPr marL="951701" algn="ctr" rtl="0" eaLnBrk="1" fontAlgn="base" hangingPunct="1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7pPr>
      <a:lvl8pPr marL="1427548" algn="ctr" rtl="0" eaLnBrk="1" fontAlgn="base" hangingPunct="1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8pPr>
      <a:lvl9pPr marL="1903398" algn="ctr" rtl="0" eaLnBrk="1" fontAlgn="base" hangingPunct="1">
        <a:spcBef>
          <a:spcPct val="0"/>
        </a:spcBef>
        <a:spcAft>
          <a:spcPct val="0"/>
        </a:spcAft>
        <a:defRPr sz="3753" b="1">
          <a:solidFill>
            <a:srgbClr val="FFFF00"/>
          </a:solidFill>
          <a:latin typeface="Arial" charset="0"/>
        </a:defRPr>
      </a:lvl9pPr>
    </p:titleStyle>
    <p:bodyStyle>
      <a:lvl1pPr marL="355276" indent="-355276" algn="l" rtl="0" eaLnBrk="0" fontAlgn="base" hangingPunct="0">
        <a:spcBef>
          <a:spcPct val="20000"/>
        </a:spcBef>
        <a:spcAft>
          <a:spcPct val="0"/>
        </a:spcAft>
        <a:buChar char="•"/>
        <a:defRPr sz="3336" b="1">
          <a:solidFill>
            <a:schemeClr val="bg1"/>
          </a:solidFill>
          <a:latin typeface="+mn-lt"/>
          <a:ea typeface="+mn-ea"/>
          <a:cs typeface="+mn-cs"/>
        </a:defRPr>
      </a:lvl1pPr>
      <a:lvl2pPr marL="771695" indent="-295789" algn="l" rtl="0" eaLnBrk="0" fontAlgn="base" hangingPunct="0">
        <a:spcBef>
          <a:spcPct val="20000"/>
        </a:spcBef>
        <a:spcAft>
          <a:spcPct val="0"/>
        </a:spcAft>
        <a:buChar char="–"/>
        <a:defRPr sz="2919" b="1">
          <a:solidFill>
            <a:schemeClr val="bg1"/>
          </a:solidFill>
          <a:latin typeface="+mn-lt"/>
        </a:defRPr>
      </a:lvl2pPr>
      <a:lvl3pPr marL="1188108" indent="-236301" algn="l" rtl="0" eaLnBrk="0" fontAlgn="base" hangingPunct="0">
        <a:spcBef>
          <a:spcPct val="20000"/>
        </a:spcBef>
        <a:spcAft>
          <a:spcPct val="0"/>
        </a:spcAft>
        <a:buChar char="•"/>
        <a:defRPr sz="2502">
          <a:solidFill>
            <a:schemeClr val="bg1"/>
          </a:solidFill>
          <a:latin typeface="+mn-lt"/>
        </a:defRPr>
      </a:lvl3pPr>
      <a:lvl4pPr marL="1664020" indent="-236301" algn="l" rtl="0" eaLnBrk="0" fontAlgn="base" hangingPunct="0">
        <a:spcBef>
          <a:spcPct val="20000"/>
        </a:spcBef>
        <a:spcAft>
          <a:spcPct val="0"/>
        </a:spcAft>
        <a:buChar char="–"/>
        <a:defRPr sz="2085">
          <a:solidFill>
            <a:schemeClr val="bg1"/>
          </a:solidFill>
          <a:latin typeface="+mn-lt"/>
        </a:defRPr>
      </a:lvl4pPr>
      <a:lvl5pPr marL="2139923" indent="-236301" algn="l" rtl="0" eaLnBrk="0" fontAlgn="base" hangingPunct="0">
        <a:spcBef>
          <a:spcPct val="20000"/>
        </a:spcBef>
        <a:spcAft>
          <a:spcPct val="0"/>
        </a:spcAft>
        <a:buChar char="»"/>
        <a:defRPr sz="2085">
          <a:solidFill>
            <a:schemeClr val="bg1"/>
          </a:solidFill>
          <a:latin typeface="+mn-lt"/>
        </a:defRPr>
      </a:lvl5pPr>
      <a:lvl6pPr marL="2617171" indent="-237924" algn="l" rtl="0" eaLnBrk="1" fontAlgn="base" hangingPunct="1">
        <a:spcBef>
          <a:spcPct val="20000"/>
        </a:spcBef>
        <a:spcAft>
          <a:spcPct val="0"/>
        </a:spcAft>
        <a:buChar char="»"/>
        <a:defRPr sz="2085">
          <a:solidFill>
            <a:schemeClr val="bg1"/>
          </a:solidFill>
          <a:latin typeface="+mn-lt"/>
        </a:defRPr>
      </a:lvl6pPr>
      <a:lvl7pPr marL="3093022" indent="-237924" algn="l" rtl="0" eaLnBrk="1" fontAlgn="base" hangingPunct="1">
        <a:spcBef>
          <a:spcPct val="20000"/>
        </a:spcBef>
        <a:spcAft>
          <a:spcPct val="0"/>
        </a:spcAft>
        <a:buChar char="»"/>
        <a:defRPr sz="2085">
          <a:solidFill>
            <a:schemeClr val="bg1"/>
          </a:solidFill>
          <a:latin typeface="+mn-lt"/>
        </a:defRPr>
      </a:lvl7pPr>
      <a:lvl8pPr marL="3568869" indent="-237924" algn="l" rtl="0" eaLnBrk="1" fontAlgn="base" hangingPunct="1">
        <a:spcBef>
          <a:spcPct val="20000"/>
        </a:spcBef>
        <a:spcAft>
          <a:spcPct val="0"/>
        </a:spcAft>
        <a:buChar char="»"/>
        <a:defRPr sz="2085">
          <a:solidFill>
            <a:schemeClr val="bg1"/>
          </a:solidFill>
          <a:latin typeface="+mn-lt"/>
        </a:defRPr>
      </a:lvl8pPr>
      <a:lvl9pPr marL="4044719" indent="-237924" algn="l" rtl="0" eaLnBrk="1" fontAlgn="base" hangingPunct="1">
        <a:spcBef>
          <a:spcPct val="20000"/>
        </a:spcBef>
        <a:spcAft>
          <a:spcPct val="0"/>
        </a:spcAft>
        <a:buChar char="»"/>
        <a:defRPr sz="2085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1pPr>
      <a:lvl2pPr marL="475851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2pPr>
      <a:lvl3pPr marL="951701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3pPr>
      <a:lvl4pPr marL="1427548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4pPr>
      <a:lvl5pPr marL="1903398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5pPr>
      <a:lvl6pPr marL="2379244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6pPr>
      <a:lvl7pPr marL="2855100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7pPr>
      <a:lvl8pPr marL="3330944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8pPr>
      <a:lvl9pPr marL="3806796" algn="l" defTabSz="951701" rtl="0" eaLnBrk="1" latinLnBrk="0" hangingPunct="1">
        <a:defRPr sz="18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An approach to the anemic patient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9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49" y="145256"/>
            <a:ext cx="10144125" cy="895350"/>
          </a:xfrm>
        </p:spPr>
        <p:txBody>
          <a:bodyPr/>
          <a:lstStyle/>
          <a:p>
            <a:pPr>
              <a:defRPr/>
            </a:pPr>
            <a:r>
              <a:rPr lang="en-US" sz="392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 the patient really anemic?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8591" y="1364456"/>
            <a:ext cx="9878283" cy="449580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chemeClr val="tx1"/>
                </a:solidFill>
              </a:rPr>
              <a:t>Normal values for hemoglobin, hematocrit vary with age and gender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chemeClr val="tx1"/>
                </a:solidFill>
              </a:rPr>
              <a:t>Always consider the possibility of </a:t>
            </a:r>
            <a:r>
              <a:rPr lang="en-US" altLang="en-US" sz="3200" dirty="0" err="1" smtClean="0">
                <a:solidFill>
                  <a:schemeClr val="tx1"/>
                </a:solidFill>
              </a:rPr>
              <a:t>hemodilution</a:t>
            </a:r>
            <a:r>
              <a:rPr lang="en-US" altLang="en-US" sz="3200" dirty="0" smtClean="0">
                <a:solidFill>
                  <a:schemeClr val="tx1"/>
                </a:solidFill>
              </a:rPr>
              <a:t> when anemia develops or worsens quickly in a hospitalized patient without evidence of major blood loss</a:t>
            </a:r>
          </a:p>
          <a:p>
            <a:pPr marL="1245632" lvl="1" indent="-5190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chemeClr val="tx1"/>
                </a:solidFill>
              </a:rPr>
              <a:t>IV fluids</a:t>
            </a:r>
          </a:p>
          <a:p>
            <a:pPr marL="1245632" lvl="1" indent="-519013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chemeClr val="tx1"/>
                </a:solidFill>
              </a:rPr>
              <a:t>Mobilization of 3</a:t>
            </a:r>
            <a:r>
              <a:rPr lang="en-US" altLang="en-US" sz="3200" baseline="30000" dirty="0" smtClean="0">
                <a:solidFill>
                  <a:schemeClr val="tx1"/>
                </a:solidFill>
              </a:rPr>
              <a:t>rd</a:t>
            </a:r>
            <a:r>
              <a:rPr lang="en-US" altLang="en-US" sz="3200" dirty="0" smtClean="0">
                <a:solidFill>
                  <a:schemeClr val="tx1"/>
                </a:solidFill>
              </a:rPr>
              <a:t> space fluid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29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31" y="450056"/>
            <a:ext cx="9342596" cy="743584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RBC numbers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age &amp; gender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2" descr="C:\Users\williams\Desktop\Pictur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233" y="1865583"/>
            <a:ext cx="7109907" cy="398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83503" y="5938822"/>
            <a:ext cx="2637260" cy="3185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70" i="1" dirty="0">
                <a:solidFill>
                  <a:schemeClr val="bg1"/>
                </a:solidFill>
                <a:latin typeface="+mj-lt"/>
              </a:rPr>
              <a:t>Source: UWHC Clinical Lab</a:t>
            </a:r>
          </a:p>
        </p:txBody>
      </p:sp>
    </p:spTree>
    <p:extLst>
      <p:ext uri="{BB962C8B-B14F-4D97-AF65-F5344CB8AC3E}">
        <p14:creationId xmlns:p14="http://schemas.microsoft.com/office/powerpoint/2010/main" val="389143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First questions to ask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Is the marrow working?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Other blood counts normal?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Abnormal differential?</a:t>
            </a:r>
          </a:p>
          <a:p>
            <a:pPr lvl="1"/>
            <a:r>
              <a:rPr lang="en-US" u="sng" dirty="0" smtClean="0">
                <a:solidFill>
                  <a:schemeClr val="tx1"/>
                </a:solidFill>
              </a:rPr>
              <a:t>Reticulocyte count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What do the red cells look like?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Blood smear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MCV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43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99331" y="297656"/>
            <a:ext cx="8286030" cy="91289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Interpreting the reticulocyte count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2131" y="1440656"/>
            <a:ext cx="9334906" cy="479186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80000"/>
              </a:lnSpc>
              <a:defRPr/>
            </a:pPr>
            <a:endParaRPr lang="en-US" altLang="en-US" sz="1797" dirty="0"/>
          </a:p>
          <a:p>
            <a:pPr marL="389260" indent="-38926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4500" u="sng" dirty="0">
                <a:solidFill>
                  <a:schemeClr val="tx1"/>
                </a:solidFill>
              </a:rPr>
              <a:t>Always use the absolute </a:t>
            </a:r>
            <a:r>
              <a:rPr lang="en-US" altLang="en-US" sz="4500" u="sng" dirty="0" err="1">
                <a:solidFill>
                  <a:schemeClr val="tx1"/>
                </a:solidFill>
              </a:rPr>
              <a:t>retic</a:t>
            </a:r>
            <a:r>
              <a:rPr lang="en-US" altLang="en-US" sz="4500" u="sng" dirty="0">
                <a:solidFill>
                  <a:schemeClr val="tx1"/>
                </a:solidFill>
              </a:rPr>
              <a:t> count</a:t>
            </a:r>
            <a:r>
              <a:rPr lang="en-US" altLang="en-US" sz="4500" dirty="0">
                <a:solidFill>
                  <a:schemeClr val="tx1"/>
                </a:solidFill>
              </a:rPr>
              <a:t>, not the percent (RBC count x percent </a:t>
            </a:r>
            <a:r>
              <a:rPr lang="en-US" altLang="en-US" sz="4500" dirty="0" err="1">
                <a:solidFill>
                  <a:schemeClr val="tx1"/>
                </a:solidFill>
              </a:rPr>
              <a:t>retics</a:t>
            </a:r>
            <a:r>
              <a:rPr lang="en-US" altLang="en-US" sz="4500" dirty="0">
                <a:solidFill>
                  <a:schemeClr val="tx1"/>
                </a:solidFill>
              </a:rPr>
              <a:t> = absolute </a:t>
            </a:r>
            <a:r>
              <a:rPr lang="en-US" altLang="en-US" sz="4500" dirty="0" err="1">
                <a:solidFill>
                  <a:schemeClr val="tx1"/>
                </a:solidFill>
              </a:rPr>
              <a:t>retics</a:t>
            </a:r>
            <a:r>
              <a:rPr lang="en-US" altLang="en-US" sz="4500" dirty="0">
                <a:solidFill>
                  <a:schemeClr val="tx1"/>
                </a:solidFill>
              </a:rPr>
              <a:t>)</a:t>
            </a:r>
          </a:p>
          <a:p>
            <a:pPr marL="389260" indent="-38926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4500" dirty="0">
                <a:solidFill>
                  <a:schemeClr val="tx1"/>
                </a:solidFill>
              </a:rPr>
              <a:t>Absolute </a:t>
            </a:r>
            <a:r>
              <a:rPr lang="en-US" altLang="en-US" sz="4500" dirty="0" err="1">
                <a:solidFill>
                  <a:schemeClr val="tx1"/>
                </a:solidFill>
              </a:rPr>
              <a:t>retics</a:t>
            </a:r>
            <a:r>
              <a:rPr lang="en-US" altLang="en-US" sz="4500" dirty="0">
                <a:solidFill>
                  <a:schemeClr val="tx1"/>
                </a:solidFill>
              </a:rPr>
              <a:t> </a:t>
            </a:r>
            <a:r>
              <a:rPr lang="en-US" altLang="en-US" sz="4500" dirty="0" smtClean="0">
                <a:solidFill>
                  <a:schemeClr val="tx1"/>
                </a:solidFill>
              </a:rPr>
              <a:t>200K/µL </a:t>
            </a:r>
            <a:r>
              <a:rPr lang="en-US" altLang="en-US" sz="4500" dirty="0">
                <a:solidFill>
                  <a:schemeClr val="tx1"/>
                </a:solidFill>
              </a:rPr>
              <a:t>or more → </a:t>
            </a:r>
            <a:r>
              <a:rPr lang="en-US" altLang="en-US" sz="4500" dirty="0" smtClean="0">
                <a:solidFill>
                  <a:schemeClr val="tx1"/>
                </a:solidFill>
              </a:rPr>
              <a:t>not a marrow problem, </a:t>
            </a:r>
            <a:r>
              <a:rPr lang="en-US" altLang="en-US" sz="4500" dirty="0">
                <a:solidFill>
                  <a:schemeClr val="tx1"/>
                </a:solidFill>
              </a:rPr>
              <a:t>anemia likely due to hemolysis or blood loss</a:t>
            </a:r>
          </a:p>
          <a:p>
            <a:pPr marL="389260" indent="-38926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4500" dirty="0" err="1">
                <a:solidFill>
                  <a:schemeClr val="tx1"/>
                </a:solidFill>
              </a:rPr>
              <a:t>Retics</a:t>
            </a:r>
            <a:r>
              <a:rPr lang="en-US" altLang="en-US" sz="4500" dirty="0">
                <a:solidFill>
                  <a:schemeClr val="tx1"/>
                </a:solidFill>
              </a:rPr>
              <a:t> &gt; 300K usually indicate hemolysis</a:t>
            </a:r>
          </a:p>
          <a:p>
            <a:pPr marL="389260" indent="-38926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4500" dirty="0">
                <a:solidFill>
                  <a:schemeClr val="tx1"/>
                </a:solidFill>
              </a:rPr>
              <a:t>Absolute </a:t>
            </a:r>
            <a:r>
              <a:rPr lang="en-US" altLang="en-US" sz="4500" dirty="0" err="1">
                <a:solidFill>
                  <a:schemeClr val="tx1"/>
                </a:solidFill>
              </a:rPr>
              <a:t>retics</a:t>
            </a:r>
            <a:r>
              <a:rPr lang="en-US" altLang="en-US" sz="4500" dirty="0">
                <a:solidFill>
                  <a:schemeClr val="tx1"/>
                </a:solidFill>
              </a:rPr>
              <a:t> less than 100K → </a:t>
            </a:r>
            <a:r>
              <a:rPr lang="en-US" altLang="en-US" sz="4500" dirty="0" smtClean="0">
                <a:solidFill>
                  <a:schemeClr val="tx1"/>
                </a:solidFill>
              </a:rPr>
              <a:t>inadequate marrow response</a:t>
            </a:r>
            <a:endParaRPr lang="en-US" altLang="en-US" sz="4500" dirty="0">
              <a:solidFill>
                <a:schemeClr val="tx1"/>
              </a:solidFill>
            </a:endParaRPr>
          </a:p>
          <a:p>
            <a:pPr marL="389260" indent="-38926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4500" dirty="0" err="1">
                <a:solidFill>
                  <a:schemeClr val="tx1"/>
                </a:solidFill>
              </a:rPr>
              <a:t>Retics</a:t>
            </a:r>
            <a:r>
              <a:rPr lang="en-US" altLang="en-US" sz="4500" dirty="0">
                <a:solidFill>
                  <a:schemeClr val="tx1"/>
                </a:solidFill>
              </a:rPr>
              <a:t> &lt; </a:t>
            </a:r>
            <a:r>
              <a:rPr lang="en-US" altLang="en-US" sz="4500" dirty="0" smtClean="0">
                <a:solidFill>
                  <a:schemeClr val="tx1"/>
                </a:solidFill>
              </a:rPr>
              <a:t>10-20K </a:t>
            </a:r>
            <a:r>
              <a:rPr lang="en-US" altLang="en-US" sz="4500" dirty="0">
                <a:solidFill>
                  <a:schemeClr val="tx1"/>
                </a:solidFill>
              </a:rPr>
              <a:t>→ </a:t>
            </a:r>
            <a:r>
              <a:rPr lang="en-US" altLang="en-US" sz="4500" dirty="0" smtClean="0">
                <a:solidFill>
                  <a:schemeClr val="tx1"/>
                </a:solidFill>
              </a:rPr>
              <a:t>likely primary marrow problem</a:t>
            </a:r>
            <a:endParaRPr lang="en-US" altLang="en-US" sz="4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81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54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MCV is a useful number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9581" y="989019"/>
            <a:ext cx="9123363" cy="6090437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High MCV implies impaired DNA synthesis or </a:t>
            </a:r>
            <a:r>
              <a:rPr lang="en-US" sz="2400" dirty="0" err="1" smtClean="0">
                <a:solidFill>
                  <a:schemeClr val="tx1"/>
                </a:solidFill>
              </a:rPr>
              <a:t>reticulocytosis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B12/folate deficiency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Alcohol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Liver disease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Marrow </a:t>
            </a:r>
            <a:r>
              <a:rPr lang="en-US" sz="2400" dirty="0" err="1" smtClean="0">
                <a:solidFill>
                  <a:schemeClr val="tx1"/>
                </a:solidFill>
              </a:rPr>
              <a:t>dyscrasia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Drugs (chemo, immunosuppressive)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Low MCV implies defective or diminished hemoglobin synthesis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Iron deficiency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Thalassemia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Inflammation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Heavy metal poisoning</a:t>
            </a:r>
          </a:p>
          <a:p>
            <a:pPr lvl="1"/>
            <a:r>
              <a:rPr lang="en-US" sz="2400" dirty="0" err="1" smtClean="0">
                <a:solidFill>
                  <a:schemeClr val="tx1"/>
                </a:solidFill>
              </a:rPr>
              <a:t>Sideroblastic</a:t>
            </a:r>
            <a:r>
              <a:rPr lang="en-US" sz="2400" dirty="0" smtClean="0">
                <a:solidFill>
                  <a:schemeClr val="tx1"/>
                </a:solidFill>
              </a:rPr>
              <a:t> anemias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3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Never overlook the low-hanging fruit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9581" y="989019"/>
            <a:ext cx="9123363" cy="609043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B12 deficiency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Folate deficiency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Iron deficiency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Thyroid disease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GI blood loss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The MCV is not a completely reliable guide to the presence or absence of B12/folate/iron deficiency.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76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Testing for B12 and folate deficiency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9581" y="989019"/>
            <a:ext cx="9123363" cy="609043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High serum homocysteine and </a:t>
            </a:r>
            <a:r>
              <a:rPr lang="en-US" dirty="0" err="1" smtClean="0">
                <a:solidFill>
                  <a:schemeClr val="tx1"/>
                </a:solidFill>
              </a:rPr>
              <a:t>methylmalonic</a:t>
            </a:r>
            <a:r>
              <a:rPr lang="en-US" dirty="0" smtClean="0">
                <a:solidFill>
                  <a:schemeClr val="tx1"/>
                </a:solidFill>
              </a:rPr>
              <a:t> acid levels are useful indicators of </a:t>
            </a:r>
            <a:r>
              <a:rPr lang="en-US" u="sng" dirty="0" smtClean="0">
                <a:solidFill>
                  <a:schemeClr val="tx1"/>
                </a:solidFill>
              </a:rPr>
              <a:t>cellular</a:t>
            </a:r>
            <a:r>
              <a:rPr lang="en-US" dirty="0" smtClean="0">
                <a:solidFill>
                  <a:schemeClr val="tx1"/>
                </a:solidFill>
              </a:rPr>
              <a:t> vitamin deficiency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Homocysteine high in B12 and folate deficiency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MMA high only in B12 deficiency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 low vitamin level with normal homocysteine and MMA levels is probably not the explanation for anemia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Falsely normal or high serum B12 assay results may occur in autoimmune pernicious anemia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Anti-intrinsic factor antibody interferes with assay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MMA and homocysteine levels helpful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40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27931" y="1135856"/>
            <a:ext cx="7315200" cy="5257800"/>
            <a:chOff x="2775076" y="1440656"/>
            <a:chExt cx="5263230" cy="3352800"/>
          </a:xfrm>
        </p:grpSpPr>
        <p:grpSp>
          <p:nvGrpSpPr>
            <p:cNvPr id="4" name="Group 3"/>
            <p:cNvGrpSpPr/>
            <p:nvPr/>
          </p:nvGrpSpPr>
          <p:grpSpPr>
            <a:xfrm>
              <a:off x="2775076" y="1738187"/>
              <a:ext cx="2386013" cy="1657350"/>
              <a:chOff x="2423318" y="2745581"/>
              <a:chExt cx="2386013" cy="1657350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/>
              <a:srcRect r="72031"/>
              <a:stretch/>
            </p:blipFill>
            <p:spPr>
              <a:xfrm>
                <a:off x="2423318" y="2745581"/>
                <a:ext cx="1547813" cy="1657350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/>
              <a:srcRect l="70654" r="14200"/>
              <a:stretch/>
            </p:blipFill>
            <p:spPr>
              <a:xfrm>
                <a:off x="3971131" y="2745581"/>
                <a:ext cx="838200" cy="1657350"/>
              </a:xfrm>
              <a:prstGeom prst="rect">
                <a:avLst/>
              </a:prstGeom>
            </p:spPr>
          </p:pic>
        </p:grp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91892"/>
            <a:stretch/>
          </p:blipFill>
          <p:spPr>
            <a:xfrm>
              <a:off x="3212079" y="4336256"/>
              <a:ext cx="4276725" cy="4572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t="50667" r="59874" b="22667"/>
            <a:stretch/>
          </p:blipFill>
          <p:spPr>
            <a:xfrm>
              <a:off x="5723732" y="3358565"/>
              <a:ext cx="1219200" cy="381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l="67160" t="46667" b="21333"/>
            <a:stretch/>
          </p:blipFill>
          <p:spPr>
            <a:xfrm>
              <a:off x="6942932" y="3307556"/>
              <a:ext cx="997828" cy="4572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/>
            <a:srcRect r="28530"/>
            <a:stretch/>
          </p:blipFill>
          <p:spPr>
            <a:xfrm>
              <a:off x="5723732" y="1440656"/>
              <a:ext cx="2314574" cy="1657350"/>
            </a:xfrm>
            <a:prstGeom prst="rect">
              <a:avLst/>
            </a:prstGeom>
          </p:spPr>
        </p:pic>
      </p:grp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318353" y="54164"/>
            <a:ext cx="6977995" cy="104218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Falsely high B12 assay result in pernicious anemia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Testing for iron deficiency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9581" y="989019"/>
            <a:ext cx="9123363" cy="609043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Low ferritin + microcytic anemia is presumptive evidence of iron deficiency anemia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Low ferritin without anemia implies depleted iron stores, high risk for developing IDA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Ferritin may be normal in IDA if there is inflammation or liver injury </a:t>
            </a:r>
          </a:p>
          <a:p>
            <a:pPr marL="450631" lvl="1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(rarely &gt; 100 ng/mL)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Normal serum iron may occur in IDA if patient is taking iron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Low serum iron with normal ferritin and normal or low TIBC usually indicates inflammation, not iron deficiency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0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9201" y="93668"/>
            <a:ext cx="10144125" cy="180418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Iron deficiency is usually due to blood loss, even if you can’t determine the source of bleeding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9581" y="2050256"/>
            <a:ext cx="9123363" cy="502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Exceptions: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malabsorption (</a:t>
            </a:r>
            <a:r>
              <a:rPr lang="en-US" dirty="0" err="1" smtClean="0">
                <a:solidFill>
                  <a:schemeClr val="tx1"/>
                </a:solidFill>
              </a:rPr>
              <a:t>eg</a:t>
            </a:r>
            <a:r>
              <a:rPr lang="en-US" dirty="0" smtClean="0">
                <a:solidFill>
                  <a:schemeClr val="tx1"/>
                </a:solidFill>
              </a:rPr>
              <a:t>, celiac </a:t>
            </a:r>
            <a:r>
              <a:rPr lang="en-US" dirty="0" err="1" smtClean="0">
                <a:solidFill>
                  <a:schemeClr val="tx1"/>
                </a:solidFill>
              </a:rPr>
              <a:t>dz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pregnancy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high iron demand due to rapid growth (children)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inadequate diet (rarely sole cause)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chronic intravascular hemolysis (</a:t>
            </a:r>
            <a:r>
              <a:rPr lang="en-US" dirty="0" err="1" smtClean="0">
                <a:solidFill>
                  <a:schemeClr val="tx1"/>
                </a:solidFill>
              </a:rPr>
              <a:t>eg</a:t>
            </a:r>
            <a:r>
              <a:rPr lang="en-US" dirty="0" smtClean="0">
                <a:solidFill>
                  <a:schemeClr val="tx1"/>
                </a:solidFill>
              </a:rPr>
              <a:t>, PNH - rare)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genetic disorder (iron-refractory IDA - very rare)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A normal ferritin in a patient who has had multiple recent transfusions suggests ongoing blood loss.</a:t>
            </a:r>
          </a:p>
        </p:txBody>
      </p:sp>
    </p:spTree>
    <p:extLst>
      <p:ext uri="{BB962C8B-B14F-4D97-AF65-F5344CB8AC3E}">
        <p14:creationId xmlns:p14="http://schemas.microsoft.com/office/powerpoint/2010/main" val="227643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chemeClr val="tx1"/>
                </a:solidFill>
              </a:rPr>
              <a:t>Daily iron requirements vs age</a:t>
            </a:r>
          </a:p>
        </p:txBody>
      </p:sp>
      <p:grpSp>
        <p:nvGrpSpPr>
          <p:cNvPr id="43011" name="Group 8"/>
          <p:cNvGrpSpPr>
            <a:grpSpLocks/>
          </p:cNvGrpSpPr>
          <p:nvPr/>
        </p:nvGrpSpPr>
        <p:grpSpPr bwMode="auto">
          <a:xfrm>
            <a:off x="1551394" y="982665"/>
            <a:ext cx="7495060" cy="4397374"/>
            <a:chOff x="1075531" y="983456"/>
            <a:chExt cx="8162925" cy="4396636"/>
          </a:xfrm>
        </p:grpSpPr>
        <p:pic>
          <p:nvPicPr>
            <p:cNvPr id="4301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61" b="26144"/>
            <a:stretch>
              <a:fillRect/>
            </a:stretch>
          </p:blipFill>
          <p:spPr bwMode="auto">
            <a:xfrm>
              <a:off x="1075531" y="983456"/>
              <a:ext cx="8162925" cy="4396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014" name="Text Box 3"/>
            <p:cNvSpPr txBox="1">
              <a:spLocks noChangeArrowheads="1"/>
            </p:cNvSpPr>
            <p:nvPr/>
          </p:nvSpPr>
          <p:spPr bwMode="auto">
            <a:xfrm>
              <a:off x="6765925" y="3290888"/>
              <a:ext cx="464744" cy="380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76">
                  <a:solidFill>
                    <a:schemeClr val="tx1"/>
                  </a:solidFill>
                  <a:latin typeface="Times New Roman" pitchFamily="18" charset="0"/>
                  <a:ea typeface="MS Mincho" pitchFamily="49" charset="-128"/>
                </a:rPr>
                <a:t>♂</a:t>
              </a:r>
              <a:endParaRPr lang="en-US" altLang="en-US" sz="1876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3015" name="Text Box 4"/>
            <p:cNvSpPr txBox="1">
              <a:spLocks noChangeArrowheads="1"/>
            </p:cNvSpPr>
            <p:nvPr/>
          </p:nvSpPr>
          <p:spPr bwMode="auto">
            <a:xfrm>
              <a:off x="6705600" y="1981200"/>
              <a:ext cx="439738" cy="445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 b="1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 b="1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 b="1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 b="1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1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293">
                  <a:solidFill>
                    <a:schemeClr val="tx1"/>
                  </a:solidFill>
                  <a:latin typeface="Times New Roman" pitchFamily="18" charset="0"/>
                  <a:ea typeface="MS Mincho" pitchFamily="49" charset="-128"/>
                </a:rPr>
                <a:t>♀</a:t>
              </a:r>
              <a:endParaRPr lang="en-US" altLang="en-US" sz="2293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75731" y="1981825"/>
              <a:ext cx="2097106" cy="3008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355" dirty="0">
                  <a:latin typeface="+mj-lt"/>
                </a:rPr>
                <a:t>Dietary iron available</a:t>
              </a:r>
            </a:p>
          </p:txBody>
        </p:sp>
        <p:cxnSp>
          <p:nvCxnSpPr>
            <p:cNvPr id="43017" name="Straight Arrow Connector 4"/>
            <p:cNvCxnSpPr>
              <a:cxnSpLocks noChangeShapeType="1"/>
              <a:stCxn id="3" idx="2"/>
            </p:cNvCxnSpPr>
            <p:nvPr/>
          </p:nvCxnSpPr>
          <p:spPr bwMode="auto">
            <a:xfrm>
              <a:off x="3668151" y="2288977"/>
              <a:ext cx="227690" cy="447079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" name="TextBox 6"/>
            <p:cNvSpPr txBox="1"/>
            <p:nvPr/>
          </p:nvSpPr>
          <p:spPr>
            <a:xfrm>
              <a:off x="6909593" y="2289748"/>
              <a:ext cx="630599" cy="3008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355" dirty="0">
                  <a:latin typeface="+mj-lt"/>
                </a:rPr>
                <a:t>Girls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879431" y="3573821"/>
              <a:ext cx="662024" cy="3008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355" dirty="0">
                  <a:latin typeface="+mj-lt"/>
                </a:rPr>
                <a:t>Boys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656362" y="5504592"/>
            <a:ext cx="7285123" cy="949626"/>
          </a:xfrm>
          <a:prstGeom prst="rect">
            <a:avLst/>
          </a:prstGeom>
          <a:noFill/>
        </p:spPr>
        <p:txBody>
          <a:bodyPr wrap="square" lIns="87002" tIns="43501" rIns="87002" bIns="43501">
            <a:spAutoFit/>
          </a:bodyPr>
          <a:lstStyle/>
          <a:p>
            <a:pPr>
              <a:defRPr/>
            </a:pPr>
            <a:r>
              <a:rPr lang="en-US" sz="2800" dirty="0">
                <a:latin typeface="+mj-lt"/>
              </a:rPr>
              <a:t>Iron requirements may exceed dietary availability in infants and adolescent girls</a:t>
            </a:r>
          </a:p>
        </p:txBody>
      </p:sp>
    </p:spTree>
    <p:extLst>
      <p:ext uri="{BB962C8B-B14F-4D97-AF65-F5344CB8AC3E}">
        <p14:creationId xmlns:p14="http://schemas.microsoft.com/office/powerpoint/2010/main" val="395523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19" y="1673225"/>
            <a:ext cx="8701966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tx1"/>
                </a:solidFill>
              </a:rPr>
              <a:t>Pregnancy depletes iron stores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730301" y="4635179"/>
            <a:ext cx="2749137" cy="62294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7002" tIns="43501" rIns="87002" bIns="43501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336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761331" y="5639167"/>
            <a:ext cx="7086249" cy="518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7002" tIns="43501" rIns="87002" bIns="43501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chemeClr val="tx1"/>
                </a:solidFill>
                <a:latin typeface="+mj-lt"/>
              </a:rPr>
              <a:t>Normal iron stores in women = 200-400 mg</a:t>
            </a:r>
          </a:p>
        </p:txBody>
      </p:sp>
    </p:spTree>
    <p:extLst>
      <p:ext uri="{BB962C8B-B14F-4D97-AF65-F5344CB8AC3E}">
        <p14:creationId xmlns:p14="http://schemas.microsoft.com/office/powerpoint/2010/main" val="243660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Treating iron deficiency with oral iron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9581" y="1288256"/>
            <a:ext cx="9123363" cy="6090437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GI side effects common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Too-frequent dosing may decrease efficacy of treatment (increased iron in transport compartment → increased </a:t>
            </a:r>
            <a:r>
              <a:rPr lang="en-US" sz="3200" dirty="0" err="1" smtClean="0">
                <a:solidFill>
                  <a:schemeClr val="tx1"/>
                </a:solidFill>
              </a:rPr>
              <a:t>hepcidin</a:t>
            </a:r>
            <a:r>
              <a:rPr lang="en-US" sz="3200" dirty="0" smtClean="0">
                <a:solidFill>
                  <a:schemeClr val="tx1"/>
                </a:solidFill>
              </a:rPr>
              <a:t> levels → decreased absorption of next dose)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Alternate day dosing can minimize both problems</a:t>
            </a:r>
          </a:p>
        </p:txBody>
      </p:sp>
    </p:spTree>
    <p:extLst>
      <p:ext uri="{BB962C8B-B14F-4D97-AF65-F5344CB8AC3E}">
        <p14:creationId xmlns:p14="http://schemas.microsoft.com/office/powerpoint/2010/main" val="154296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9201" y="93668"/>
            <a:ext cx="10144125" cy="127078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Daily vs alternate-day iron dosing in iron-depleted women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926943"/>
              </p:ext>
            </p:extLst>
          </p:nvPr>
        </p:nvGraphicFramePr>
        <p:xfrm>
          <a:off x="915792" y="1593056"/>
          <a:ext cx="8550942" cy="2324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0314">
                  <a:extLst>
                    <a:ext uri="{9D8B030D-6E8A-4147-A177-3AD203B41FA5}">
                      <a16:colId xmlns:a16="http://schemas.microsoft.com/office/drawing/2014/main" val="1801654069"/>
                    </a:ext>
                  </a:extLst>
                </a:gridCol>
                <a:gridCol w="2850314">
                  <a:extLst>
                    <a:ext uri="{9D8B030D-6E8A-4147-A177-3AD203B41FA5}">
                      <a16:colId xmlns:a16="http://schemas.microsoft.com/office/drawing/2014/main" val="1079822096"/>
                    </a:ext>
                  </a:extLst>
                </a:gridCol>
                <a:gridCol w="2850314">
                  <a:extLst>
                    <a:ext uri="{9D8B030D-6E8A-4147-A177-3AD203B41FA5}">
                      <a16:colId xmlns:a16="http://schemas.microsoft.com/office/drawing/2014/main" val="2621009221"/>
                    </a:ext>
                  </a:extLst>
                </a:gridCol>
              </a:tblGrid>
              <a:tr h="8057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Daily dosing x 14 days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Alternate day dosing x 28 days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172095"/>
                  </a:ext>
                </a:extLst>
              </a:tr>
              <a:tr h="586706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Mean hemoglobin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13.2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13.6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9084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% patients with iron</a:t>
                      </a:r>
                      <a:r>
                        <a:rPr lang="en-US" b="1" baseline="0" dirty="0" smtClean="0"/>
                        <a:t> deficiency after treatment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5%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1762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42931" y="6622256"/>
            <a:ext cx="31261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/>
              <a:t>Stoffel</a:t>
            </a:r>
            <a:r>
              <a:rPr lang="en-US" sz="1400" i="1" dirty="0" smtClean="0"/>
              <a:t> et al, Lancet </a:t>
            </a:r>
            <a:r>
              <a:rPr lang="en-US" sz="1400" i="1" dirty="0" err="1" smtClean="0"/>
              <a:t>Haematol</a:t>
            </a:r>
            <a:r>
              <a:rPr lang="en-US" sz="1400" i="1" dirty="0" smtClean="0"/>
              <a:t> 2017</a:t>
            </a:r>
            <a:endParaRPr lang="en-US" sz="14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846931" y="4068773"/>
            <a:ext cx="8619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Incidence of GI side effects 33% higher with daily dosing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876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8"/>
            <a:ext cx="10144125" cy="119458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Thalassemia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667988"/>
            <a:ext cx="8578215" cy="5401097"/>
          </a:xfrm>
        </p:spPr>
        <p:txBody>
          <a:bodyPr/>
          <a:lstStyle/>
          <a:p>
            <a:r>
              <a:rPr lang="en-US" sz="2502" dirty="0" smtClean="0">
                <a:solidFill>
                  <a:schemeClr val="tx1"/>
                </a:solidFill>
              </a:rPr>
              <a:t>Decreased production of alpha or beta globin</a:t>
            </a:r>
          </a:p>
          <a:p>
            <a:r>
              <a:rPr lang="en-US" sz="2502" dirty="0" smtClean="0">
                <a:solidFill>
                  <a:schemeClr val="tx1"/>
                </a:solidFill>
              </a:rPr>
              <a:t>Mild forms cause </a:t>
            </a:r>
            <a:r>
              <a:rPr lang="en-US" sz="2502" dirty="0" err="1" smtClean="0">
                <a:solidFill>
                  <a:schemeClr val="tx1"/>
                </a:solidFill>
              </a:rPr>
              <a:t>microcytosis</a:t>
            </a:r>
            <a:r>
              <a:rPr lang="en-US" sz="2502" dirty="0" smtClean="0">
                <a:solidFill>
                  <a:schemeClr val="tx1"/>
                </a:solidFill>
              </a:rPr>
              <a:t> ± anemia</a:t>
            </a:r>
          </a:p>
          <a:p>
            <a:r>
              <a:rPr lang="en-US" sz="2502" dirty="0" smtClean="0">
                <a:solidFill>
                  <a:schemeClr val="tx1"/>
                </a:solidFill>
              </a:rPr>
              <a:t>More severe forms cause RBC destruction due to formation of alpha- or beta-globin tetramers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Beta chain tetramers = hemoglobin H, form Heinz body-like structures that cause hemolysis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Alpha chain tetramers cause intramedullary RBC destruction (ineffective erythropoiesis)</a:t>
            </a:r>
            <a:endParaRPr lang="en-US" sz="2502" dirty="0">
              <a:solidFill>
                <a:schemeClr val="tx1"/>
              </a:solidFill>
            </a:endParaRPr>
          </a:p>
          <a:p>
            <a:endParaRPr lang="en-US" sz="2502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4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Hemoglobin through the ages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31" y="1974056"/>
            <a:ext cx="6556445" cy="34320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1331" y="5631656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Hb</a:t>
            </a:r>
            <a:r>
              <a:rPr lang="en-US" sz="2000" dirty="0" smtClean="0"/>
              <a:t> A = </a:t>
            </a:r>
            <a:r>
              <a:rPr lang="el-GR" sz="2000" dirty="0" smtClean="0"/>
              <a:t>α</a:t>
            </a:r>
            <a:r>
              <a:rPr lang="en-US" sz="2000" baseline="-25000" dirty="0" smtClean="0"/>
              <a:t>2</a:t>
            </a:r>
            <a:r>
              <a:rPr lang="el-GR" sz="2000" dirty="0" smtClean="0"/>
              <a:t>β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 </a:t>
            </a:r>
            <a:r>
              <a:rPr lang="en-US" sz="2000" dirty="0" err="1" smtClean="0"/>
              <a:t>Hb</a:t>
            </a:r>
            <a:r>
              <a:rPr lang="en-US" sz="2000" dirty="0" smtClean="0"/>
              <a:t> F = </a:t>
            </a:r>
            <a:r>
              <a:rPr lang="el-GR" sz="2000" dirty="0" smtClean="0"/>
              <a:t>α</a:t>
            </a:r>
            <a:r>
              <a:rPr lang="en-US" sz="2000" baseline="-25000" dirty="0" smtClean="0"/>
              <a:t>2</a:t>
            </a:r>
            <a:r>
              <a:rPr lang="el-GR" sz="2000" dirty="0" smtClean="0"/>
              <a:t>γ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 </a:t>
            </a:r>
            <a:r>
              <a:rPr lang="en-US" sz="2000" dirty="0" err="1" smtClean="0"/>
              <a:t>Hb</a:t>
            </a:r>
            <a:r>
              <a:rPr lang="en-US" sz="2000" dirty="0" smtClean="0"/>
              <a:t>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= </a:t>
            </a:r>
            <a:r>
              <a:rPr lang="el-GR" sz="2000" dirty="0" smtClean="0"/>
              <a:t>α</a:t>
            </a:r>
            <a:r>
              <a:rPr lang="en-US" sz="2000" baseline="-25000" dirty="0" smtClean="0"/>
              <a:t>2</a:t>
            </a:r>
            <a:r>
              <a:rPr lang="el-GR" sz="2000" dirty="0" smtClean="0"/>
              <a:t>δ</a:t>
            </a:r>
            <a:r>
              <a:rPr lang="en-US" sz="2000" baseline="-25000" dirty="0" smtClean="0"/>
              <a:t>2</a:t>
            </a:r>
          </a:p>
          <a:p>
            <a:r>
              <a:rPr lang="en-US" sz="2000" dirty="0" err="1" smtClean="0"/>
              <a:t>Hb</a:t>
            </a:r>
            <a:r>
              <a:rPr lang="en-US" sz="2000" dirty="0" smtClean="0"/>
              <a:t>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concentration constant throughout adult life but its proportion relative to </a:t>
            </a:r>
            <a:r>
              <a:rPr lang="en-US" sz="2000" dirty="0" err="1" smtClean="0"/>
              <a:t>Hb</a:t>
            </a:r>
            <a:r>
              <a:rPr lang="en-US" sz="2000" dirty="0" smtClean="0"/>
              <a:t> A is higher in </a:t>
            </a:r>
            <a:r>
              <a:rPr lang="el-GR" sz="2000" dirty="0" smtClean="0"/>
              <a:t>β</a:t>
            </a:r>
            <a:r>
              <a:rPr lang="en-US" sz="2000" dirty="0" smtClean="0"/>
              <a:t> thalassemia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6749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056" y="1321594"/>
            <a:ext cx="5162550" cy="450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625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8"/>
            <a:ext cx="10144125" cy="1194587"/>
          </a:xfrm>
        </p:spPr>
        <p:txBody>
          <a:bodyPr/>
          <a:lstStyle/>
          <a:p>
            <a:r>
              <a:rPr lang="el-G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-Thalassemia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667988"/>
            <a:ext cx="8578215" cy="5401097"/>
          </a:xfrm>
        </p:spPr>
        <p:txBody>
          <a:bodyPr/>
          <a:lstStyle/>
          <a:p>
            <a:r>
              <a:rPr lang="en-US" sz="2502" dirty="0" smtClean="0">
                <a:solidFill>
                  <a:schemeClr val="tx1"/>
                </a:solidFill>
              </a:rPr>
              <a:t>4 alpha globin genes</a:t>
            </a:r>
          </a:p>
          <a:p>
            <a:r>
              <a:rPr lang="en-US" sz="2502" dirty="0" smtClean="0">
                <a:solidFill>
                  <a:schemeClr val="tx1"/>
                </a:solidFill>
              </a:rPr>
              <a:t>Most forms due to gene deletions with discrete features: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Single gene deletion = silent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2 gene deletion = </a:t>
            </a:r>
            <a:r>
              <a:rPr lang="el-GR" sz="2502" dirty="0" smtClean="0">
                <a:solidFill>
                  <a:schemeClr val="tx1"/>
                </a:solidFill>
              </a:rPr>
              <a:t>α</a:t>
            </a:r>
            <a:r>
              <a:rPr lang="en-US" sz="2502" dirty="0" smtClean="0">
                <a:solidFill>
                  <a:schemeClr val="tx1"/>
                </a:solidFill>
              </a:rPr>
              <a:t>-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trait: </a:t>
            </a:r>
            <a:r>
              <a:rPr lang="en-US" sz="2502" dirty="0" err="1" smtClean="0">
                <a:solidFill>
                  <a:schemeClr val="tx1"/>
                </a:solidFill>
              </a:rPr>
              <a:t>microcytosis</a:t>
            </a:r>
            <a:r>
              <a:rPr lang="en-US" sz="2502" dirty="0" smtClean="0">
                <a:solidFill>
                  <a:schemeClr val="tx1"/>
                </a:solidFill>
              </a:rPr>
              <a:t> with mild nor no anemia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3 gene </a:t>
            </a:r>
            <a:r>
              <a:rPr lang="en-US" sz="2502" dirty="0" err="1" smtClean="0">
                <a:solidFill>
                  <a:schemeClr val="tx1"/>
                </a:solidFill>
              </a:rPr>
              <a:t>delection</a:t>
            </a:r>
            <a:r>
              <a:rPr lang="en-US" sz="2502" dirty="0" smtClean="0">
                <a:solidFill>
                  <a:schemeClr val="tx1"/>
                </a:solidFill>
              </a:rPr>
              <a:t> = </a:t>
            </a:r>
            <a:r>
              <a:rPr lang="en-US" sz="2502" dirty="0" err="1" smtClean="0">
                <a:solidFill>
                  <a:schemeClr val="tx1"/>
                </a:solidFill>
              </a:rPr>
              <a:t>Hb</a:t>
            </a:r>
            <a:r>
              <a:rPr lang="en-US" sz="2502" dirty="0" smtClean="0">
                <a:solidFill>
                  <a:schemeClr val="tx1"/>
                </a:solidFill>
              </a:rPr>
              <a:t> H disease: chronic hemolysis with moderate to severe anemia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4 gene </a:t>
            </a:r>
            <a:r>
              <a:rPr lang="en-US" sz="2502" dirty="0" err="1" smtClean="0">
                <a:solidFill>
                  <a:schemeClr val="tx1"/>
                </a:solidFill>
              </a:rPr>
              <a:t>delection</a:t>
            </a:r>
            <a:r>
              <a:rPr lang="en-US" sz="2502" dirty="0" smtClean="0">
                <a:solidFill>
                  <a:schemeClr val="tx1"/>
                </a:solidFill>
              </a:rPr>
              <a:t> = hydrops </a:t>
            </a:r>
            <a:r>
              <a:rPr lang="en-US" sz="2502" dirty="0" err="1" smtClean="0">
                <a:solidFill>
                  <a:schemeClr val="tx1"/>
                </a:solidFill>
              </a:rPr>
              <a:t>fetalis</a:t>
            </a:r>
            <a:r>
              <a:rPr lang="en-US" sz="2502" dirty="0" smtClean="0">
                <a:solidFill>
                  <a:schemeClr val="tx1"/>
                </a:solidFill>
              </a:rPr>
              <a:t>: usually lethal in utero due to severe anemia (gamma chain tetramers or </a:t>
            </a:r>
            <a:r>
              <a:rPr lang="en-US" sz="2502" dirty="0" err="1" smtClean="0">
                <a:solidFill>
                  <a:schemeClr val="tx1"/>
                </a:solidFill>
              </a:rPr>
              <a:t>Hb</a:t>
            </a:r>
            <a:r>
              <a:rPr lang="en-US" sz="2502" dirty="0" smtClean="0">
                <a:solidFill>
                  <a:schemeClr val="tx1"/>
                </a:solidFill>
              </a:rPr>
              <a:t> </a:t>
            </a:r>
            <a:r>
              <a:rPr lang="en-US" sz="2502" dirty="0" err="1" smtClean="0">
                <a:solidFill>
                  <a:schemeClr val="tx1"/>
                </a:solidFill>
              </a:rPr>
              <a:t>Barts</a:t>
            </a:r>
            <a:r>
              <a:rPr lang="en-US" sz="2502" dirty="0" smtClean="0">
                <a:solidFill>
                  <a:schemeClr val="tx1"/>
                </a:solidFill>
              </a:rPr>
              <a:t>) and organ damage from </a:t>
            </a:r>
            <a:r>
              <a:rPr lang="en-US" sz="2502" dirty="0" err="1" smtClean="0">
                <a:solidFill>
                  <a:schemeClr val="tx1"/>
                </a:solidFill>
              </a:rPr>
              <a:t>extramedullary</a:t>
            </a:r>
            <a:r>
              <a:rPr lang="en-US" sz="2502" dirty="0" smtClean="0">
                <a:solidFill>
                  <a:schemeClr val="tx1"/>
                </a:solidFill>
              </a:rPr>
              <a:t> hematopoiesis</a:t>
            </a:r>
          </a:p>
        </p:txBody>
      </p:sp>
    </p:spTree>
    <p:extLst>
      <p:ext uri="{BB962C8B-B14F-4D97-AF65-F5344CB8AC3E}">
        <p14:creationId xmlns:p14="http://schemas.microsoft.com/office/powerpoint/2010/main" val="88030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Hb</a:t>
            </a:r>
            <a:r>
              <a:rPr lang="en-US" dirty="0" smtClean="0">
                <a:solidFill>
                  <a:schemeClr val="tx1"/>
                </a:solidFill>
              </a:rPr>
              <a:t> H inclusions (</a:t>
            </a:r>
            <a:r>
              <a:rPr lang="en-US" dirty="0" err="1" smtClean="0">
                <a:solidFill>
                  <a:schemeClr val="tx1"/>
                </a:solidFill>
              </a:rPr>
              <a:t>supravital</a:t>
            </a:r>
            <a:r>
              <a:rPr lang="en-US" dirty="0" smtClean="0">
                <a:solidFill>
                  <a:schemeClr val="tx1"/>
                </a:solidFill>
              </a:rPr>
              <a:t> stain)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51" y="2272760"/>
            <a:ext cx="4632960" cy="260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5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8"/>
            <a:ext cx="10144125" cy="1194587"/>
          </a:xfrm>
        </p:spPr>
        <p:txBody>
          <a:bodyPr/>
          <a:lstStyle/>
          <a:p>
            <a:r>
              <a:rPr lang="el-G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-Thalassemia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55" y="1212056"/>
            <a:ext cx="8578215" cy="5401097"/>
          </a:xfrm>
        </p:spPr>
        <p:txBody>
          <a:bodyPr/>
          <a:lstStyle/>
          <a:p>
            <a:r>
              <a:rPr lang="en-US" sz="2502" dirty="0" smtClean="0">
                <a:solidFill>
                  <a:schemeClr val="tx1"/>
                </a:solidFill>
              </a:rPr>
              <a:t>Spectrum of disease – many variants show only partial reduction in </a:t>
            </a:r>
            <a:r>
              <a:rPr lang="el-GR" sz="2502" dirty="0" smtClean="0">
                <a:solidFill>
                  <a:schemeClr val="tx1"/>
                </a:solidFill>
              </a:rPr>
              <a:t>β</a:t>
            </a:r>
            <a:r>
              <a:rPr lang="en-US" sz="2502" dirty="0" smtClean="0">
                <a:solidFill>
                  <a:schemeClr val="tx1"/>
                </a:solidFill>
              </a:rPr>
              <a:t> chain productions</a:t>
            </a:r>
          </a:p>
          <a:p>
            <a:r>
              <a:rPr lang="el-GR" sz="2502" dirty="0" smtClean="0">
                <a:solidFill>
                  <a:schemeClr val="tx1"/>
                </a:solidFill>
              </a:rPr>
              <a:t>β</a:t>
            </a:r>
            <a:r>
              <a:rPr lang="en-US" sz="2502" dirty="0" smtClean="0">
                <a:solidFill>
                  <a:schemeClr val="tx1"/>
                </a:solidFill>
              </a:rPr>
              <a:t>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major: both </a:t>
            </a:r>
            <a:r>
              <a:rPr lang="el-GR" sz="2502" dirty="0" smtClean="0">
                <a:solidFill>
                  <a:schemeClr val="tx1"/>
                </a:solidFill>
              </a:rPr>
              <a:t>β</a:t>
            </a:r>
            <a:r>
              <a:rPr lang="en-US" sz="2502" dirty="0" smtClean="0">
                <a:solidFill>
                  <a:schemeClr val="tx1"/>
                </a:solidFill>
              </a:rPr>
              <a:t> globin genes deleted or inactive.  Little or no beta chain, transfusion dependent anemia developing in first few months of life, must have chelation therapy to prevent severe iron overload</a:t>
            </a:r>
          </a:p>
          <a:p>
            <a:r>
              <a:rPr lang="el-GR" sz="2502" dirty="0">
                <a:solidFill>
                  <a:schemeClr val="tx1"/>
                </a:solidFill>
              </a:rPr>
              <a:t>β</a:t>
            </a:r>
            <a:r>
              <a:rPr lang="en-US" sz="2502" dirty="0">
                <a:solidFill>
                  <a:schemeClr val="tx1"/>
                </a:solidFill>
              </a:rPr>
              <a:t> </a:t>
            </a:r>
            <a:r>
              <a:rPr lang="en-US" sz="2502" dirty="0" err="1">
                <a:solidFill>
                  <a:schemeClr val="tx1"/>
                </a:solidFill>
              </a:rPr>
              <a:t>Thal</a:t>
            </a:r>
            <a:r>
              <a:rPr lang="en-US" sz="2502" dirty="0">
                <a:solidFill>
                  <a:schemeClr val="tx1"/>
                </a:solidFill>
              </a:rPr>
              <a:t> </a:t>
            </a:r>
            <a:r>
              <a:rPr lang="en-US" sz="2502" dirty="0" smtClean="0">
                <a:solidFill>
                  <a:schemeClr val="tx1"/>
                </a:solidFill>
              </a:rPr>
              <a:t>minor: One gene affected. </a:t>
            </a:r>
            <a:r>
              <a:rPr lang="el-GR" sz="2502" dirty="0" smtClean="0">
                <a:solidFill>
                  <a:schemeClr val="tx1"/>
                </a:solidFill>
              </a:rPr>
              <a:t>β</a:t>
            </a:r>
            <a:r>
              <a:rPr lang="en-US" sz="2502" dirty="0" smtClean="0">
                <a:solidFill>
                  <a:schemeClr val="tx1"/>
                </a:solidFill>
              </a:rPr>
              <a:t> chain production reduced by half or less, </a:t>
            </a:r>
            <a:r>
              <a:rPr lang="en-US" sz="2502" dirty="0" err="1" smtClean="0">
                <a:solidFill>
                  <a:schemeClr val="tx1"/>
                </a:solidFill>
              </a:rPr>
              <a:t>microcytosis</a:t>
            </a:r>
            <a:r>
              <a:rPr lang="en-US" sz="2502" dirty="0" smtClean="0">
                <a:solidFill>
                  <a:schemeClr val="tx1"/>
                </a:solidFill>
              </a:rPr>
              <a:t> with mild or no anemia (usually more anemic than </a:t>
            </a:r>
            <a:r>
              <a:rPr lang="el-GR" sz="2502" dirty="0" smtClean="0">
                <a:solidFill>
                  <a:schemeClr val="tx1"/>
                </a:solidFill>
              </a:rPr>
              <a:t>α</a:t>
            </a:r>
            <a:r>
              <a:rPr lang="en-US" sz="2502" dirty="0" smtClean="0">
                <a:solidFill>
                  <a:schemeClr val="tx1"/>
                </a:solidFill>
              </a:rPr>
              <a:t>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trait)</a:t>
            </a:r>
          </a:p>
          <a:p>
            <a:r>
              <a:rPr lang="el-GR" sz="2502" dirty="0">
                <a:solidFill>
                  <a:schemeClr val="tx1"/>
                </a:solidFill>
              </a:rPr>
              <a:t>β</a:t>
            </a:r>
            <a:r>
              <a:rPr lang="en-US" sz="2502" dirty="0">
                <a:solidFill>
                  <a:schemeClr val="tx1"/>
                </a:solidFill>
              </a:rPr>
              <a:t> </a:t>
            </a:r>
            <a:r>
              <a:rPr lang="en-US" sz="2502" dirty="0" err="1">
                <a:solidFill>
                  <a:schemeClr val="tx1"/>
                </a:solidFill>
              </a:rPr>
              <a:t>Thal</a:t>
            </a:r>
            <a:r>
              <a:rPr lang="en-US" sz="2502" dirty="0">
                <a:solidFill>
                  <a:schemeClr val="tx1"/>
                </a:solidFill>
              </a:rPr>
              <a:t> </a:t>
            </a:r>
            <a:r>
              <a:rPr lang="en-US" sz="2502" dirty="0" smtClean="0">
                <a:solidFill>
                  <a:schemeClr val="tx1"/>
                </a:solidFill>
              </a:rPr>
              <a:t>intermedia: Both genes affected but some </a:t>
            </a:r>
            <a:r>
              <a:rPr lang="el-GR" sz="2502" dirty="0">
                <a:solidFill>
                  <a:schemeClr val="tx1"/>
                </a:solidFill>
              </a:rPr>
              <a:t>β</a:t>
            </a:r>
            <a:r>
              <a:rPr lang="en-US" sz="2502" dirty="0">
                <a:solidFill>
                  <a:schemeClr val="tx1"/>
                </a:solidFill>
              </a:rPr>
              <a:t> </a:t>
            </a:r>
            <a:r>
              <a:rPr lang="en-US" sz="2502" dirty="0" smtClean="0">
                <a:solidFill>
                  <a:schemeClr val="tx1"/>
                </a:solidFill>
              </a:rPr>
              <a:t>chain production.  Spectrum of disease between major and minor.</a:t>
            </a:r>
          </a:p>
        </p:txBody>
      </p:sp>
    </p:spTree>
    <p:extLst>
      <p:ext uri="{BB962C8B-B14F-4D97-AF65-F5344CB8AC3E}">
        <p14:creationId xmlns:p14="http://schemas.microsoft.com/office/powerpoint/2010/main" val="329105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8"/>
            <a:ext cx="10144125" cy="1194587"/>
          </a:xfrm>
        </p:spPr>
        <p:txBody>
          <a:bodyPr/>
          <a:lstStyle/>
          <a:p>
            <a:r>
              <a:rPr lang="el-G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-Thalassemia genotypes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55" y="1212056"/>
            <a:ext cx="8578215" cy="5401097"/>
          </a:xfrm>
        </p:spPr>
        <p:txBody>
          <a:bodyPr/>
          <a:lstStyle/>
          <a:p>
            <a:r>
              <a:rPr lang="en-US" sz="2502" dirty="0" smtClean="0">
                <a:solidFill>
                  <a:schemeClr val="tx1"/>
                </a:solidFill>
              </a:rPr>
              <a:t>ß</a:t>
            </a:r>
            <a:r>
              <a:rPr lang="en-US" sz="2502" baseline="30000" dirty="0" smtClean="0">
                <a:solidFill>
                  <a:schemeClr val="tx1"/>
                </a:solidFill>
              </a:rPr>
              <a:t>0</a:t>
            </a:r>
            <a:r>
              <a:rPr lang="en-US" sz="2502" dirty="0" smtClean="0">
                <a:solidFill>
                  <a:schemeClr val="tx1"/>
                </a:solidFill>
              </a:rPr>
              <a:t>ß</a:t>
            </a:r>
            <a:r>
              <a:rPr lang="en-US" sz="2502" baseline="30000" dirty="0" smtClean="0">
                <a:solidFill>
                  <a:schemeClr val="tx1"/>
                </a:solidFill>
              </a:rPr>
              <a:t>0 </a:t>
            </a:r>
            <a:r>
              <a:rPr lang="en-US" sz="2502" dirty="0" smtClean="0">
                <a:solidFill>
                  <a:schemeClr val="tx1"/>
                </a:solidFill>
              </a:rPr>
              <a:t>=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major</a:t>
            </a:r>
            <a:endParaRPr lang="en-US" sz="2502" baseline="30000" dirty="0" smtClean="0">
              <a:solidFill>
                <a:schemeClr val="tx1"/>
              </a:solidFill>
            </a:endParaRPr>
          </a:p>
          <a:p>
            <a:r>
              <a:rPr lang="en-US" sz="2502" dirty="0" smtClean="0">
                <a:solidFill>
                  <a:schemeClr val="tx1"/>
                </a:solidFill>
              </a:rPr>
              <a:t>ß</a:t>
            </a:r>
            <a:r>
              <a:rPr lang="en-US" sz="2502" baseline="30000" dirty="0" smtClean="0">
                <a:solidFill>
                  <a:schemeClr val="tx1"/>
                </a:solidFill>
              </a:rPr>
              <a:t>0</a:t>
            </a:r>
            <a:r>
              <a:rPr lang="en-US" sz="2502" dirty="0" smtClean="0">
                <a:solidFill>
                  <a:schemeClr val="tx1"/>
                </a:solidFill>
              </a:rPr>
              <a:t>ß</a:t>
            </a:r>
            <a:r>
              <a:rPr lang="en-US" sz="2502" baseline="30000" dirty="0" smtClean="0">
                <a:solidFill>
                  <a:schemeClr val="tx1"/>
                </a:solidFill>
              </a:rPr>
              <a:t>+ </a:t>
            </a:r>
            <a:r>
              <a:rPr lang="en-US" sz="2502" dirty="0" smtClean="0">
                <a:solidFill>
                  <a:schemeClr val="tx1"/>
                </a:solidFill>
              </a:rPr>
              <a:t>=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intermedia</a:t>
            </a:r>
            <a:endParaRPr lang="en-US" sz="2502" baseline="30000" dirty="0" smtClean="0">
              <a:solidFill>
                <a:schemeClr val="tx1"/>
              </a:solidFill>
            </a:endParaRPr>
          </a:p>
          <a:p>
            <a:r>
              <a:rPr lang="en-US" sz="2502" dirty="0" err="1" smtClean="0">
                <a:solidFill>
                  <a:schemeClr val="tx1"/>
                </a:solidFill>
              </a:rPr>
              <a:t>ß</a:t>
            </a:r>
            <a:r>
              <a:rPr lang="en-US" sz="2502" baseline="30000" dirty="0" err="1" smtClean="0">
                <a:solidFill>
                  <a:schemeClr val="tx1"/>
                </a:solidFill>
              </a:rPr>
              <a:t>+</a:t>
            </a:r>
            <a:r>
              <a:rPr lang="en-US" sz="2502" dirty="0" err="1" smtClean="0">
                <a:solidFill>
                  <a:schemeClr val="tx1"/>
                </a:solidFill>
              </a:rPr>
              <a:t>ß</a:t>
            </a:r>
            <a:r>
              <a:rPr lang="en-US" sz="2502" baseline="30000" dirty="0" smtClean="0">
                <a:solidFill>
                  <a:schemeClr val="tx1"/>
                </a:solidFill>
              </a:rPr>
              <a:t>+ </a:t>
            </a:r>
            <a:r>
              <a:rPr lang="en-US" sz="2502" dirty="0" smtClean="0">
                <a:solidFill>
                  <a:schemeClr val="tx1"/>
                </a:solidFill>
              </a:rPr>
              <a:t>=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intermedia or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minor</a:t>
            </a:r>
            <a:endParaRPr lang="en-US" sz="2502" baseline="30000" dirty="0" smtClean="0">
              <a:solidFill>
                <a:schemeClr val="tx1"/>
              </a:solidFill>
            </a:endParaRPr>
          </a:p>
          <a:p>
            <a:r>
              <a:rPr lang="en-US" sz="2502" dirty="0" smtClean="0">
                <a:solidFill>
                  <a:schemeClr val="tx1"/>
                </a:solidFill>
              </a:rPr>
              <a:t>ß</a:t>
            </a:r>
            <a:r>
              <a:rPr lang="en-US" sz="2502" baseline="30000" dirty="0" smtClean="0">
                <a:solidFill>
                  <a:schemeClr val="tx1"/>
                </a:solidFill>
              </a:rPr>
              <a:t>0</a:t>
            </a:r>
            <a:r>
              <a:rPr lang="en-US" sz="2502" dirty="0" smtClean="0">
                <a:solidFill>
                  <a:schemeClr val="tx1"/>
                </a:solidFill>
              </a:rPr>
              <a:t>ß</a:t>
            </a:r>
            <a:r>
              <a:rPr lang="en-US" sz="2502" baseline="30000" dirty="0" smtClean="0">
                <a:solidFill>
                  <a:schemeClr val="tx1"/>
                </a:solidFill>
              </a:rPr>
              <a:t>WT </a:t>
            </a:r>
            <a:r>
              <a:rPr lang="en-US" sz="2502" dirty="0" smtClean="0">
                <a:solidFill>
                  <a:schemeClr val="tx1"/>
                </a:solidFill>
              </a:rPr>
              <a:t>=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minor</a:t>
            </a:r>
            <a:endParaRPr lang="en-US" sz="2502" baseline="30000" dirty="0">
              <a:solidFill>
                <a:schemeClr val="tx1"/>
              </a:solidFill>
            </a:endParaRPr>
          </a:p>
          <a:p>
            <a:r>
              <a:rPr lang="en-US" sz="2502" dirty="0" err="1" smtClean="0">
                <a:solidFill>
                  <a:schemeClr val="tx1"/>
                </a:solidFill>
              </a:rPr>
              <a:t>ß</a:t>
            </a:r>
            <a:r>
              <a:rPr lang="en-US" sz="2502" baseline="30000" dirty="0" err="1" smtClean="0">
                <a:solidFill>
                  <a:schemeClr val="tx1"/>
                </a:solidFill>
              </a:rPr>
              <a:t>+</a:t>
            </a:r>
            <a:r>
              <a:rPr lang="en-US" sz="2502" dirty="0" err="1" smtClean="0">
                <a:solidFill>
                  <a:schemeClr val="tx1"/>
                </a:solidFill>
              </a:rPr>
              <a:t>ß</a:t>
            </a:r>
            <a:r>
              <a:rPr lang="en-US" sz="2502" baseline="30000" dirty="0" err="1" smtClean="0">
                <a:solidFill>
                  <a:schemeClr val="tx1"/>
                </a:solidFill>
              </a:rPr>
              <a:t>WT</a:t>
            </a:r>
            <a:r>
              <a:rPr lang="en-US" sz="2502" baseline="30000" dirty="0" smtClean="0">
                <a:solidFill>
                  <a:schemeClr val="tx1"/>
                </a:solidFill>
              </a:rPr>
              <a:t> </a:t>
            </a:r>
            <a:r>
              <a:rPr lang="en-US" sz="2502" dirty="0" smtClean="0">
                <a:solidFill>
                  <a:schemeClr val="tx1"/>
                </a:solidFill>
              </a:rPr>
              <a:t>= </a:t>
            </a:r>
            <a:r>
              <a:rPr lang="en-US" sz="2502" dirty="0" err="1" smtClean="0">
                <a:solidFill>
                  <a:schemeClr val="tx1"/>
                </a:solidFill>
              </a:rPr>
              <a:t>thal</a:t>
            </a:r>
            <a:r>
              <a:rPr lang="en-US" sz="2502" dirty="0" smtClean="0">
                <a:solidFill>
                  <a:schemeClr val="tx1"/>
                </a:solidFill>
              </a:rPr>
              <a:t> minor (may be near normal)</a:t>
            </a:r>
            <a:endParaRPr lang="en-US" sz="2502" baseline="30000" dirty="0">
              <a:solidFill>
                <a:schemeClr val="tx1"/>
              </a:solidFill>
            </a:endParaRPr>
          </a:p>
          <a:p>
            <a:r>
              <a:rPr lang="en-US" sz="2502" dirty="0" err="1" smtClean="0">
                <a:solidFill>
                  <a:schemeClr val="tx1"/>
                </a:solidFill>
              </a:rPr>
              <a:t>ß</a:t>
            </a:r>
            <a:r>
              <a:rPr lang="en-US" sz="2502" baseline="30000" dirty="0" err="1" smtClean="0">
                <a:solidFill>
                  <a:schemeClr val="tx1"/>
                </a:solidFill>
              </a:rPr>
              <a:t>WT</a:t>
            </a:r>
            <a:r>
              <a:rPr lang="en-US" sz="2502" dirty="0" err="1" smtClean="0">
                <a:solidFill>
                  <a:schemeClr val="tx1"/>
                </a:solidFill>
              </a:rPr>
              <a:t>ß</a:t>
            </a:r>
            <a:r>
              <a:rPr lang="en-US" sz="2502" baseline="30000" dirty="0" err="1" smtClean="0">
                <a:solidFill>
                  <a:schemeClr val="tx1"/>
                </a:solidFill>
              </a:rPr>
              <a:t>WT</a:t>
            </a:r>
            <a:r>
              <a:rPr lang="en-US" sz="2502" baseline="30000" dirty="0" smtClean="0">
                <a:solidFill>
                  <a:schemeClr val="tx1"/>
                </a:solidFill>
              </a:rPr>
              <a:t> </a:t>
            </a:r>
            <a:r>
              <a:rPr lang="en-US" sz="2502" dirty="0" smtClean="0">
                <a:solidFill>
                  <a:schemeClr val="tx1"/>
                </a:solidFill>
              </a:rPr>
              <a:t>= normal</a:t>
            </a:r>
            <a:endParaRPr lang="en-US" sz="2502" baseline="30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502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9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8"/>
            <a:ext cx="10144125" cy="119458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Thalassemia trait causes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microcytosis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out of proportion to severity of anemia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667988"/>
            <a:ext cx="8578215" cy="5401097"/>
          </a:xfrm>
        </p:spPr>
        <p:txBody>
          <a:bodyPr/>
          <a:lstStyle/>
          <a:p>
            <a:r>
              <a:rPr lang="en-US" sz="2502" dirty="0">
                <a:solidFill>
                  <a:schemeClr val="tx1"/>
                </a:solidFill>
              </a:rPr>
              <a:t>Low MCV (mid 60s to high 70s) with mild or no anemia</a:t>
            </a:r>
          </a:p>
          <a:p>
            <a:pPr lvl="1"/>
            <a:r>
              <a:rPr lang="en-US" sz="2085" dirty="0">
                <a:solidFill>
                  <a:schemeClr val="tx1"/>
                </a:solidFill>
              </a:rPr>
              <a:t>Alpha </a:t>
            </a:r>
            <a:r>
              <a:rPr lang="en-US" sz="2085" dirty="0" err="1">
                <a:solidFill>
                  <a:schemeClr val="tx1"/>
                </a:solidFill>
              </a:rPr>
              <a:t>thal</a:t>
            </a:r>
            <a:r>
              <a:rPr lang="en-US" sz="2085" dirty="0">
                <a:solidFill>
                  <a:schemeClr val="tx1"/>
                </a:solidFill>
              </a:rPr>
              <a:t> trait typically </a:t>
            </a:r>
            <a:r>
              <a:rPr lang="en-US" sz="2085" dirty="0" smtClean="0">
                <a:solidFill>
                  <a:schemeClr val="tx1"/>
                </a:solidFill>
              </a:rPr>
              <a:t>milder</a:t>
            </a:r>
          </a:p>
          <a:p>
            <a:pPr lvl="1"/>
            <a:r>
              <a:rPr lang="en-US" sz="2085" dirty="0" smtClean="0">
                <a:solidFill>
                  <a:schemeClr val="tx1"/>
                </a:solidFill>
              </a:rPr>
              <a:t>In iron deficiency anemia appears before </a:t>
            </a:r>
            <a:r>
              <a:rPr lang="en-US" sz="2085" dirty="0" err="1" smtClean="0">
                <a:solidFill>
                  <a:schemeClr val="tx1"/>
                </a:solidFill>
              </a:rPr>
              <a:t>microcytosis</a:t>
            </a:r>
            <a:endParaRPr lang="en-US" sz="2085" dirty="0">
              <a:solidFill>
                <a:schemeClr val="tx1"/>
              </a:solidFill>
            </a:endParaRPr>
          </a:p>
          <a:p>
            <a:r>
              <a:rPr lang="en-US" sz="2502" dirty="0">
                <a:solidFill>
                  <a:schemeClr val="tx1"/>
                </a:solidFill>
              </a:rPr>
              <a:t>Family history </a:t>
            </a:r>
          </a:p>
          <a:p>
            <a:r>
              <a:rPr lang="en-US" sz="2502" dirty="0">
                <a:solidFill>
                  <a:schemeClr val="tx1"/>
                </a:solidFill>
              </a:rPr>
              <a:t>Ethnic background (alpha </a:t>
            </a:r>
            <a:r>
              <a:rPr lang="en-US" sz="2502" dirty="0" err="1">
                <a:solidFill>
                  <a:schemeClr val="tx1"/>
                </a:solidFill>
              </a:rPr>
              <a:t>thal</a:t>
            </a:r>
            <a:r>
              <a:rPr lang="en-US" sz="2502" dirty="0">
                <a:solidFill>
                  <a:schemeClr val="tx1"/>
                </a:solidFill>
              </a:rPr>
              <a:t> very common in SE Asia)</a:t>
            </a:r>
          </a:p>
          <a:p>
            <a:r>
              <a:rPr lang="en-US" sz="2502" dirty="0">
                <a:solidFill>
                  <a:schemeClr val="tx1"/>
                </a:solidFill>
              </a:rPr>
              <a:t>Beta-</a:t>
            </a:r>
            <a:r>
              <a:rPr lang="en-US" sz="2502" dirty="0" err="1">
                <a:solidFill>
                  <a:schemeClr val="tx1"/>
                </a:solidFill>
              </a:rPr>
              <a:t>thal</a:t>
            </a:r>
            <a:r>
              <a:rPr lang="en-US" sz="2502" dirty="0">
                <a:solidFill>
                  <a:schemeClr val="tx1"/>
                </a:solidFill>
              </a:rPr>
              <a:t> trait – elevated hemoglobin </a:t>
            </a:r>
            <a:r>
              <a:rPr lang="en-US" sz="2502" dirty="0" smtClean="0">
                <a:solidFill>
                  <a:schemeClr val="tx1"/>
                </a:solidFill>
              </a:rPr>
              <a:t>A2 proportion</a:t>
            </a:r>
            <a:endParaRPr lang="en-US" sz="2502" dirty="0">
              <a:solidFill>
                <a:schemeClr val="tx1"/>
              </a:solidFill>
            </a:endParaRPr>
          </a:p>
          <a:p>
            <a:r>
              <a:rPr lang="en-US" sz="2502" dirty="0">
                <a:solidFill>
                  <a:schemeClr val="tx1"/>
                </a:solidFill>
              </a:rPr>
              <a:t>Alpha-</a:t>
            </a:r>
            <a:r>
              <a:rPr lang="en-US" sz="2502" dirty="0" err="1">
                <a:solidFill>
                  <a:schemeClr val="tx1"/>
                </a:solidFill>
              </a:rPr>
              <a:t>thal</a:t>
            </a:r>
            <a:r>
              <a:rPr lang="en-US" sz="2502" dirty="0">
                <a:solidFill>
                  <a:schemeClr val="tx1"/>
                </a:solidFill>
              </a:rPr>
              <a:t> trait – </a:t>
            </a:r>
            <a:r>
              <a:rPr lang="en-US" sz="2502" dirty="0" err="1">
                <a:solidFill>
                  <a:schemeClr val="tx1"/>
                </a:solidFill>
              </a:rPr>
              <a:t>microcytosis</a:t>
            </a:r>
            <a:r>
              <a:rPr lang="en-US" sz="2502" dirty="0">
                <a:solidFill>
                  <a:schemeClr val="tx1"/>
                </a:solidFill>
              </a:rPr>
              <a:t> with minimal anemia, normal hemoglobin A2</a:t>
            </a:r>
          </a:p>
          <a:p>
            <a:r>
              <a:rPr lang="en-US" sz="2502" dirty="0">
                <a:solidFill>
                  <a:schemeClr val="tx1"/>
                </a:solidFill>
              </a:rPr>
              <a:t>Hemoglobin E common in SE Asians (</a:t>
            </a:r>
            <a:r>
              <a:rPr lang="en-US" sz="2502" dirty="0" err="1">
                <a:solidFill>
                  <a:schemeClr val="tx1"/>
                </a:solidFill>
              </a:rPr>
              <a:t>Hb</a:t>
            </a:r>
            <a:r>
              <a:rPr lang="en-US" sz="2502" dirty="0">
                <a:solidFill>
                  <a:schemeClr val="tx1"/>
                </a:solidFill>
              </a:rPr>
              <a:t> electrophoresis) – phenotype similar to  </a:t>
            </a:r>
            <a:r>
              <a:rPr lang="en-US" sz="2502" dirty="0" err="1">
                <a:solidFill>
                  <a:schemeClr val="tx1"/>
                </a:solidFill>
              </a:rPr>
              <a:t>thal</a:t>
            </a:r>
            <a:r>
              <a:rPr lang="en-US" sz="2502" dirty="0">
                <a:solidFill>
                  <a:schemeClr val="tx1"/>
                </a:solidFill>
              </a:rPr>
              <a:t> trait</a:t>
            </a:r>
          </a:p>
          <a:p>
            <a:endParaRPr lang="en-US" sz="2502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97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201" y="93668"/>
            <a:ext cx="10144125" cy="119458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should I do if my patient has thalassemia trait?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667988"/>
            <a:ext cx="8578215" cy="5401097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</a:rPr>
              <a:t>Don’t treat with iron unless there is concomitant iron deficiency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Consider genetic counseling for individuals of child-bearing age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5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197" y="138976"/>
            <a:ext cx="8578215" cy="66686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Presumed alpha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trait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935" y="953135"/>
            <a:ext cx="7657468" cy="3847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936" y="4948600"/>
            <a:ext cx="4001369" cy="794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759" y="4848441"/>
            <a:ext cx="3177117" cy="204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1304131" y="1974056"/>
            <a:ext cx="7572272" cy="1143000"/>
          </a:xfrm>
          <a:prstGeom prst="rect">
            <a:avLst/>
          </a:prstGeom>
          <a:noFill/>
          <a:ln w="38100" cap="flat" cmpd="sng" algn="ctr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6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42131" y="297656"/>
            <a:ext cx="4562475" cy="3200400"/>
            <a:chOff x="304006" y="526256"/>
            <a:chExt cx="5181600" cy="3810000"/>
          </a:xfrm>
        </p:grpSpPr>
        <p:grpSp>
          <p:nvGrpSpPr>
            <p:cNvPr id="4" name="Group 3"/>
            <p:cNvGrpSpPr/>
            <p:nvPr/>
          </p:nvGrpSpPr>
          <p:grpSpPr>
            <a:xfrm>
              <a:off x="304006" y="526256"/>
              <a:ext cx="5172075" cy="1905000"/>
              <a:chOff x="2599531" y="3421856"/>
              <a:chExt cx="5172075" cy="1905000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" t="74419" r="-185" b="6976"/>
              <a:stretch/>
            </p:blipFill>
            <p:spPr>
              <a:xfrm>
                <a:off x="2609056" y="4488655"/>
                <a:ext cx="5162550" cy="838201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679" b="4334"/>
              <a:stretch/>
            </p:blipFill>
            <p:spPr>
              <a:xfrm>
                <a:off x="2599531" y="3421856"/>
                <a:ext cx="5162550" cy="990600"/>
              </a:xfrm>
              <a:prstGeom prst="rect">
                <a:avLst/>
              </a:prstGeom>
            </p:spPr>
          </p:pic>
        </p:grpSp>
        <p:grpSp>
          <p:nvGrpSpPr>
            <p:cNvPr id="5" name="Group 4"/>
            <p:cNvGrpSpPr/>
            <p:nvPr/>
          </p:nvGrpSpPr>
          <p:grpSpPr>
            <a:xfrm>
              <a:off x="313531" y="2431256"/>
              <a:ext cx="5172075" cy="1905000"/>
              <a:chOff x="2599531" y="3421856"/>
              <a:chExt cx="5172075" cy="190500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" t="74419" r="-185" b="6976"/>
              <a:stretch/>
            </p:blipFill>
            <p:spPr>
              <a:xfrm>
                <a:off x="2609056" y="4488655"/>
                <a:ext cx="5162550" cy="838201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679" b="4334"/>
              <a:stretch/>
            </p:blipFill>
            <p:spPr>
              <a:xfrm>
                <a:off x="2599531" y="3421856"/>
                <a:ext cx="5162550" cy="990600"/>
              </a:xfrm>
              <a:prstGeom prst="rect">
                <a:avLst/>
              </a:prstGeom>
            </p:spPr>
          </p:pic>
        </p:grp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18" y="3562063"/>
            <a:ext cx="4560203" cy="320067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09131" y="49355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09131" y="1345084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09131" y="208117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47331" y="2926033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0398" y="1008460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mom</a:t>
            </a:r>
            <a:endParaRPr lang="en-US" sz="2000" dirty="0"/>
          </a:p>
        </p:txBody>
      </p:sp>
      <p:sp>
        <p:nvSpPr>
          <p:cNvPr id="15" name="Rectangle 14"/>
          <p:cNvSpPr/>
          <p:nvPr/>
        </p:nvSpPr>
        <p:spPr>
          <a:xfrm>
            <a:off x="237331" y="4260056"/>
            <a:ext cx="7970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mom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8143" y="2634258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5076" y="5860256"/>
            <a:ext cx="641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dad</a:t>
            </a:r>
            <a:endParaRPr lang="en-US" sz="2000" dirty="0"/>
          </a:p>
        </p:txBody>
      </p:sp>
      <p:sp>
        <p:nvSpPr>
          <p:cNvPr id="18" name="Right Brace 17"/>
          <p:cNvSpPr/>
          <p:nvPr/>
        </p:nvSpPr>
        <p:spPr bwMode="auto">
          <a:xfrm>
            <a:off x="5104606" y="785937"/>
            <a:ext cx="619125" cy="2483519"/>
          </a:xfrm>
          <a:prstGeom prst="rightBrac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ight Brace 18"/>
          <p:cNvSpPr/>
          <p:nvPr/>
        </p:nvSpPr>
        <p:spPr bwMode="auto">
          <a:xfrm>
            <a:off x="5096219" y="4035726"/>
            <a:ext cx="619125" cy="2483519"/>
          </a:xfrm>
          <a:prstGeom prst="rightBrac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77918" y="1489087"/>
            <a:ext cx="358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children will have </a:t>
            </a:r>
            <a:r>
              <a:rPr lang="en-US" dirty="0" err="1" smtClean="0"/>
              <a:t>thal</a:t>
            </a:r>
            <a:r>
              <a:rPr lang="en-US" dirty="0" smtClean="0"/>
              <a:t> trait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209131" y="3743338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079304" y="3743337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214931" y="532685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79304" y="532685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004445" y="4377571"/>
            <a:ext cx="40318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25% normal</a:t>
            </a:r>
          </a:p>
          <a:p>
            <a:r>
              <a:rPr lang="en-US" dirty="0" smtClean="0"/>
              <a:t>50% </a:t>
            </a:r>
            <a:r>
              <a:rPr lang="en-US" dirty="0" err="1" smtClean="0"/>
              <a:t>thal</a:t>
            </a:r>
            <a:r>
              <a:rPr lang="en-US" dirty="0" smtClean="0"/>
              <a:t> trait</a:t>
            </a:r>
          </a:p>
          <a:p>
            <a:r>
              <a:rPr lang="en-US" dirty="0" smtClean="0"/>
              <a:t>25% hydrops </a:t>
            </a:r>
            <a:r>
              <a:rPr lang="en-US" dirty="0" err="1" smtClean="0"/>
              <a:t>fetalis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247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934017" y="297656"/>
            <a:ext cx="8578215" cy="9934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tx1"/>
                </a:solidFill>
              </a:rPr>
              <a:t>ANEMIA OF INFLAMMATION</a:t>
            </a:r>
            <a:br>
              <a:rPr lang="en-US" sz="4000" dirty="0" smtClean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AKA “anemia of chronic disease”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34665" y="1593056"/>
            <a:ext cx="8376918" cy="51387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err="1" smtClean="0">
                <a:solidFill>
                  <a:schemeClr val="tx1"/>
                </a:solidFill>
              </a:rPr>
              <a:t>Hct</a:t>
            </a:r>
            <a:r>
              <a:rPr lang="en-US" altLang="en-US" dirty="0" smtClean="0">
                <a:solidFill>
                  <a:schemeClr val="tx1"/>
                </a:solidFill>
              </a:rPr>
              <a:t> </a:t>
            </a:r>
            <a:r>
              <a:rPr lang="en-US" altLang="en-US" dirty="0">
                <a:solidFill>
                  <a:schemeClr val="tx1"/>
                </a:solidFill>
              </a:rPr>
              <a:t>rarely &lt; 25 unless additional factors present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Causes: infection, autoimmune disorders, cancer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Mechanisms: 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Inflammation </a:t>
            </a:r>
            <a:r>
              <a:rPr lang="en-US" altLang="en-US" dirty="0">
                <a:solidFill>
                  <a:schemeClr val="tx1"/>
                </a:solidFill>
                <a:cs typeface="Arial" charset="0"/>
                <a:sym typeface="Arial" charset="0"/>
              </a:rPr>
              <a:t>→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incr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hepcidin</a:t>
            </a:r>
            <a:r>
              <a:rPr lang="en-US" altLang="en-US" dirty="0">
                <a:solidFill>
                  <a:schemeClr val="tx1"/>
                </a:solidFill>
              </a:rPr>
              <a:t> expression </a:t>
            </a:r>
            <a:r>
              <a:rPr lang="en-US" altLang="en-US" dirty="0">
                <a:solidFill>
                  <a:schemeClr val="tx1"/>
                </a:solidFill>
                <a:cs typeface="Arial" charset="0"/>
                <a:sym typeface="Arial" charset="0"/>
              </a:rPr>
              <a:t>→</a:t>
            </a:r>
            <a:r>
              <a:rPr lang="en-US" altLang="en-US" dirty="0">
                <a:solidFill>
                  <a:schemeClr val="tx1"/>
                </a:solidFill>
              </a:rPr>
              <a:t> Impaired release of stored iron from macrophages  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>
                <a:solidFill>
                  <a:schemeClr val="tx1"/>
                </a:solidFill>
              </a:rPr>
              <a:t>Impaired </a:t>
            </a:r>
            <a:r>
              <a:rPr lang="en-US" altLang="en-US" dirty="0">
                <a:solidFill>
                  <a:schemeClr val="tx1"/>
                </a:solidFill>
              </a:rPr>
              <a:t>EPO production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Direct inhibition of red cell precursors by inflammatory cytokines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chemeClr val="tx1"/>
                </a:solidFill>
              </a:rPr>
              <a:t>Shortened red cell </a:t>
            </a:r>
            <a:r>
              <a:rPr lang="en-US" altLang="en-US" dirty="0" smtClean="0">
                <a:solidFill>
                  <a:schemeClr val="tx1"/>
                </a:solidFill>
              </a:rPr>
              <a:t>survival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7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185" y="297656"/>
            <a:ext cx="10144125" cy="8953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ANEMIA OF INFLAMMATION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i="1" dirty="0" smtClean="0">
                <a:solidFill>
                  <a:schemeClr val="tx1"/>
                </a:solidFill>
              </a:rPr>
              <a:t>Laboratory findings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224" y="1969496"/>
            <a:ext cx="8578215" cy="4750783"/>
          </a:xfrm>
        </p:spPr>
        <p:txBody>
          <a:bodyPr/>
          <a:lstStyle/>
          <a:p>
            <a:r>
              <a:rPr lang="en-US" altLang="en-US" sz="3200" dirty="0" smtClean="0">
                <a:solidFill>
                  <a:schemeClr val="tx1"/>
                </a:solidFill>
              </a:rPr>
              <a:t>Normocytic or mildly microcytic </a:t>
            </a:r>
          </a:p>
          <a:p>
            <a:pPr lvl="1"/>
            <a:r>
              <a:rPr lang="en-US" altLang="en-US" sz="3200" dirty="0" smtClean="0">
                <a:solidFill>
                  <a:schemeClr val="tx1"/>
                </a:solidFill>
              </a:rPr>
              <a:t>MCV rarely &lt;70</a:t>
            </a:r>
          </a:p>
          <a:p>
            <a:r>
              <a:rPr lang="en-US" altLang="en-US" sz="3200" dirty="0" err="1" smtClean="0">
                <a:solidFill>
                  <a:schemeClr val="tx1"/>
                </a:solidFill>
              </a:rPr>
              <a:t>Retics</a:t>
            </a:r>
            <a:r>
              <a:rPr lang="en-US" altLang="en-US" sz="3200" dirty="0" smtClean="0">
                <a:solidFill>
                  <a:schemeClr val="tx1"/>
                </a:solidFill>
              </a:rPr>
              <a:t> usually normal (&lt;100K)</a:t>
            </a:r>
          </a:p>
          <a:p>
            <a:r>
              <a:rPr lang="en-US" altLang="en-US" sz="3200" dirty="0" smtClean="0">
                <a:solidFill>
                  <a:schemeClr val="tx1"/>
                </a:solidFill>
              </a:rPr>
              <a:t>Low serum iron, </a:t>
            </a:r>
            <a:r>
              <a:rPr lang="en-US" altLang="en-US" sz="3200" i="1" dirty="0" smtClean="0">
                <a:solidFill>
                  <a:schemeClr val="tx1"/>
                </a:solidFill>
              </a:rPr>
              <a:t>normal or low TIBC</a:t>
            </a:r>
            <a:r>
              <a:rPr lang="en-US" altLang="en-US" sz="3200" dirty="0" smtClean="0">
                <a:solidFill>
                  <a:schemeClr val="tx1"/>
                </a:solidFill>
              </a:rPr>
              <a:t>, normal or high serum ferritin</a:t>
            </a:r>
          </a:p>
          <a:p>
            <a:r>
              <a:rPr lang="en-US" altLang="en-US" sz="3200" dirty="0" smtClean="0">
                <a:solidFill>
                  <a:schemeClr val="tx1"/>
                </a:solidFill>
              </a:rPr>
              <a:t>Relatively low serum erythropoietin</a:t>
            </a:r>
          </a:p>
        </p:txBody>
      </p:sp>
    </p:spTree>
    <p:extLst>
      <p:ext uri="{BB962C8B-B14F-4D97-AF65-F5344CB8AC3E}">
        <p14:creationId xmlns:p14="http://schemas.microsoft.com/office/powerpoint/2010/main" val="111371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63663"/>
            <a:ext cx="4619625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667000"/>
            <a:ext cx="347662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Erythropoietin levels are lower than expected for the degree of anemia in the presence of inflammation</a:t>
            </a:r>
          </a:p>
        </p:txBody>
      </p:sp>
    </p:spTree>
    <p:extLst>
      <p:ext uri="{BB962C8B-B14F-4D97-AF65-F5344CB8AC3E}">
        <p14:creationId xmlns:p14="http://schemas.microsoft.com/office/powerpoint/2010/main" val="39635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Low-EPO anemia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667988"/>
            <a:ext cx="8578215" cy="5401097"/>
          </a:xfrm>
        </p:spPr>
        <p:txBody>
          <a:bodyPr/>
          <a:lstStyle/>
          <a:p>
            <a:r>
              <a:rPr lang="en-US" sz="2919" dirty="0">
                <a:solidFill>
                  <a:schemeClr val="tx1"/>
                </a:solidFill>
              </a:rPr>
              <a:t>A </a:t>
            </a:r>
            <a:r>
              <a:rPr lang="en-US" sz="2919">
                <a:solidFill>
                  <a:schemeClr val="tx1"/>
                </a:solidFill>
              </a:rPr>
              <a:t>normal </a:t>
            </a:r>
            <a:r>
              <a:rPr lang="en-US" sz="2919" smtClean="0">
                <a:solidFill>
                  <a:schemeClr val="tx1"/>
                </a:solidFill>
              </a:rPr>
              <a:t>EPO </a:t>
            </a:r>
            <a:r>
              <a:rPr lang="en-US" sz="2919" dirty="0">
                <a:solidFill>
                  <a:schemeClr val="tx1"/>
                </a:solidFill>
              </a:rPr>
              <a:t>level in an anemic patient implies an impaired EPO response to anemia</a:t>
            </a:r>
          </a:p>
          <a:p>
            <a:r>
              <a:rPr lang="en-US" sz="2919" dirty="0">
                <a:solidFill>
                  <a:schemeClr val="tx1"/>
                </a:solidFill>
              </a:rPr>
              <a:t>Hemoglobin usually ≥ 8 grams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Exception: end stage kidney disease</a:t>
            </a:r>
          </a:p>
          <a:p>
            <a:r>
              <a:rPr lang="en-US" sz="2919" dirty="0" err="1">
                <a:solidFill>
                  <a:schemeClr val="tx1"/>
                </a:solidFill>
              </a:rPr>
              <a:t>Retic</a:t>
            </a:r>
            <a:r>
              <a:rPr lang="en-US" sz="2919" dirty="0">
                <a:solidFill>
                  <a:schemeClr val="tx1"/>
                </a:solidFill>
              </a:rPr>
              <a:t> count usually normal</a:t>
            </a:r>
          </a:p>
          <a:p>
            <a:r>
              <a:rPr lang="en-US" sz="2919" dirty="0" smtClean="0">
                <a:solidFill>
                  <a:schemeClr val="tx1"/>
                </a:solidFill>
              </a:rPr>
              <a:t>Normocytic or mildly microcytic</a:t>
            </a:r>
            <a:endParaRPr lang="en-US" sz="2919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502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63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 of low-EPO anemia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155" y="1440656"/>
            <a:ext cx="8578215" cy="5401097"/>
          </a:xfrm>
        </p:spPr>
        <p:txBody>
          <a:bodyPr/>
          <a:lstStyle/>
          <a:p>
            <a:r>
              <a:rPr lang="en-US" sz="2919" dirty="0">
                <a:solidFill>
                  <a:schemeClr val="tx1"/>
                </a:solidFill>
              </a:rPr>
              <a:t>Renal insufficiency (may be mild or even subclinical – </a:t>
            </a:r>
            <a:r>
              <a:rPr lang="en-US" sz="2919" dirty="0" err="1">
                <a:solidFill>
                  <a:schemeClr val="tx1"/>
                </a:solidFill>
              </a:rPr>
              <a:t>eg</a:t>
            </a:r>
            <a:r>
              <a:rPr lang="en-US" sz="2919" dirty="0">
                <a:solidFill>
                  <a:schemeClr val="tx1"/>
                </a:solidFill>
              </a:rPr>
              <a:t>, diabetic nephropathy)</a:t>
            </a:r>
          </a:p>
          <a:p>
            <a:r>
              <a:rPr lang="en-US" sz="2919" dirty="0">
                <a:solidFill>
                  <a:schemeClr val="tx1"/>
                </a:solidFill>
              </a:rPr>
              <a:t>Acute or chronic inflammation</a:t>
            </a:r>
          </a:p>
          <a:p>
            <a:r>
              <a:rPr lang="en-US" sz="2919" dirty="0">
                <a:solidFill>
                  <a:schemeClr val="tx1"/>
                </a:solidFill>
              </a:rPr>
              <a:t>Cancer</a:t>
            </a:r>
          </a:p>
          <a:p>
            <a:r>
              <a:rPr lang="en-US" sz="2919" dirty="0">
                <a:solidFill>
                  <a:schemeClr val="tx1"/>
                </a:solidFill>
              </a:rPr>
              <a:t>Hypothyroidism and other </a:t>
            </a:r>
            <a:r>
              <a:rPr lang="en-US" sz="2919" dirty="0" err="1">
                <a:solidFill>
                  <a:schemeClr val="tx1"/>
                </a:solidFill>
              </a:rPr>
              <a:t>endocrinopathies</a:t>
            </a:r>
            <a:endParaRPr lang="en-US" sz="2919" dirty="0">
              <a:solidFill>
                <a:schemeClr val="tx1"/>
              </a:solidFill>
            </a:endParaRPr>
          </a:p>
          <a:p>
            <a:r>
              <a:rPr lang="en-US" sz="2919" dirty="0">
                <a:solidFill>
                  <a:schemeClr val="tx1"/>
                </a:solidFill>
              </a:rPr>
              <a:t>Malnutrition</a:t>
            </a:r>
          </a:p>
          <a:p>
            <a:r>
              <a:rPr lang="en-US" sz="2919" dirty="0" smtClean="0">
                <a:solidFill>
                  <a:schemeClr val="tx1"/>
                </a:solidFill>
              </a:rPr>
              <a:t>Medications </a:t>
            </a:r>
            <a:r>
              <a:rPr lang="en-US" sz="2919" dirty="0">
                <a:solidFill>
                  <a:schemeClr val="tx1"/>
                </a:solidFill>
              </a:rPr>
              <a:t>(</a:t>
            </a:r>
            <a:r>
              <a:rPr lang="en-US" sz="2919" dirty="0" err="1">
                <a:solidFill>
                  <a:schemeClr val="tx1"/>
                </a:solidFill>
              </a:rPr>
              <a:t>eg</a:t>
            </a:r>
            <a:r>
              <a:rPr lang="en-US" sz="2919" dirty="0">
                <a:solidFill>
                  <a:schemeClr val="tx1"/>
                </a:solidFill>
              </a:rPr>
              <a:t>, ACE inhibitors</a:t>
            </a:r>
            <a:r>
              <a:rPr lang="en-US" sz="2919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919" dirty="0" smtClean="0">
                <a:solidFill>
                  <a:schemeClr val="tx1"/>
                </a:solidFill>
              </a:rPr>
              <a:t>The effect of impaired EPO production on red cell production increases with age</a:t>
            </a:r>
            <a:endParaRPr lang="en-US" sz="2919" dirty="0">
              <a:solidFill>
                <a:schemeClr val="tx1"/>
              </a:solidFill>
            </a:endParaRPr>
          </a:p>
          <a:p>
            <a:endParaRPr lang="en-US" sz="2919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502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12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512" y="286274"/>
            <a:ext cx="9293066" cy="825717"/>
          </a:xfrm>
        </p:spPr>
        <p:txBody>
          <a:bodyPr/>
          <a:lstStyle/>
          <a:p>
            <a:r>
              <a:rPr lang="en-US" sz="3336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EPO levels rise with age in healthy people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642" y="1191418"/>
            <a:ext cx="6195378" cy="4536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36647" y="5877666"/>
            <a:ext cx="7863364" cy="105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53171" eaLnBrk="1" hangingPunct="1">
              <a:buFont typeface="Wingdings" panose="05000000000000000000" pitchFamily="2" charset="2"/>
              <a:buChar char="Ø"/>
            </a:pPr>
            <a:r>
              <a:rPr lang="en-US" sz="2085" dirty="0" smtClean="0">
                <a:solidFill>
                  <a:srgbClr val="000000"/>
                </a:solidFill>
              </a:rPr>
              <a:t>Impairment </a:t>
            </a:r>
            <a:r>
              <a:rPr lang="en-US" sz="2085" dirty="0">
                <a:solidFill>
                  <a:srgbClr val="000000"/>
                </a:solidFill>
              </a:rPr>
              <a:t>of EPO production due to kidney disease, </a:t>
            </a:r>
            <a:r>
              <a:rPr lang="en-US" sz="2085" dirty="0" err="1">
                <a:solidFill>
                  <a:srgbClr val="000000"/>
                </a:solidFill>
              </a:rPr>
              <a:t>etc</a:t>
            </a:r>
            <a:r>
              <a:rPr lang="en-US" sz="2085" dirty="0">
                <a:solidFill>
                  <a:srgbClr val="000000"/>
                </a:solidFill>
              </a:rPr>
              <a:t> tends to have a disproportionate effect on red cell production in older patients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40605" y="5428691"/>
            <a:ext cx="2531912" cy="2848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53171" eaLnBrk="1" hangingPunct="1"/>
            <a:r>
              <a:rPr lang="de-DE" sz="1251" dirty="0">
                <a:solidFill>
                  <a:srgbClr val="000000"/>
                </a:solidFill>
              </a:rPr>
              <a:t>J Am Geriatr Soc 2005;53:1360</a:t>
            </a:r>
            <a:endParaRPr lang="en-US" sz="125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7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58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diabetic man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12" y="1667986"/>
            <a:ext cx="4602456" cy="4538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727071" y="1509131"/>
            <a:ext cx="3097689" cy="2094911"/>
            <a:chOff x="5105400" y="1828800"/>
            <a:chExt cx="2276475" cy="132397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1828800"/>
              <a:ext cx="2276475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5105400" y="2743200"/>
              <a:ext cx="2276475" cy="304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36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216206" y="3824122"/>
            <a:ext cx="4706104" cy="2382838"/>
            <a:chOff x="4876800" y="3962400"/>
            <a:chExt cx="4057650" cy="1952625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3962400"/>
              <a:ext cx="4057650" cy="195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4876800" y="4114800"/>
              <a:ext cx="22860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36"/>
            </a:p>
          </p:txBody>
        </p:sp>
      </p:grpSp>
    </p:spTree>
    <p:extLst>
      <p:ext uri="{BB962C8B-B14F-4D97-AF65-F5344CB8AC3E}">
        <p14:creationId xmlns:p14="http://schemas.microsoft.com/office/powerpoint/2010/main" val="287968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185" y="297656"/>
            <a:ext cx="10144125" cy="8953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Is the patient </a:t>
            </a:r>
            <a:r>
              <a:rPr lang="en-US" dirty="0" err="1" smtClean="0">
                <a:solidFill>
                  <a:schemeClr val="tx1"/>
                </a:solidFill>
              </a:rPr>
              <a:t>hemolyzing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  <a:endParaRPr lang="en-US" i="1" dirty="0" smtClean="0">
              <a:solidFill>
                <a:schemeClr val="tx1"/>
              </a:solidFill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6139" y="1364456"/>
            <a:ext cx="8578215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solidFill>
                  <a:schemeClr val="tx1"/>
                </a:solidFill>
              </a:rPr>
              <a:t>If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retic</a:t>
            </a:r>
            <a:r>
              <a:rPr lang="en-US" altLang="en-US" sz="2400" dirty="0" smtClean="0">
                <a:solidFill>
                  <a:schemeClr val="tx1"/>
                </a:solidFill>
              </a:rPr>
              <a:t> count &gt;300K, or &gt;200K without ongoing bleeding → probably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solidFill>
                  <a:schemeClr val="tx1"/>
                </a:solidFill>
              </a:rPr>
              <a:t>If hemoglobin not dropping rapidly and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retic</a:t>
            </a:r>
            <a:r>
              <a:rPr lang="en-US" altLang="en-US" sz="2400" dirty="0" smtClean="0">
                <a:solidFill>
                  <a:schemeClr val="tx1"/>
                </a:solidFill>
              </a:rPr>
              <a:t> count not high → probably not</a:t>
            </a:r>
          </a:p>
          <a:p>
            <a:r>
              <a:rPr lang="en-US" altLang="en-US" sz="2400" dirty="0" err="1" smtClean="0">
                <a:solidFill>
                  <a:schemeClr val="tx1"/>
                </a:solidFill>
              </a:rPr>
              <a:t>Haptoglobin</a:t>
            </a:r>
            <a:r>
              <a:rPr lang="en-US" altLang="en-US" sz="2400" dirty="0" smtClean="0">
                <a:solidFill>
                  <a:schemeClr val="tx1"/>
                </a:solidFill>
              </a:rPr>
              <a:t> is sensitive but not specific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Low levels after transfusion, or with liver transplant, cancer, sarcoidosis,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hemodilution</a:t>
            </a:r>
            <a:r>
              <a:rPr lang="en-US" altLang="en-US" sz="2400" dirty="0" smtClean="0">
                <a:solidFill>
                  <a:schemeClr val="tx1"/>
                </a:solidFill>
              </a:rPr>
              <a:t>, high estrogen states, B12 deficiency, thalassemia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May be normal in mild extravascular hemolysis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LDH has moderate sensitivity, poor specificity</a:t>
            </a:r>
          </a:p>
          <a:p>
            <a:r>
              <a:rPr lang="en-US" altLang="en-US" sz="2400" i="1" dirty="0" smtClean="0">
                <a:solidFill>
                  <a:schemeClr val="tx1"/>
                </a:solidFill>
              </a:rPr>
              <a:t>Indirect</a:t>
            </a:r>
            <a:r>
              <a:rPr lang="en-US" altLang="en-US" sz="2400" dirty="0" smtClean="0">
                <a:solidFill>
                  <a:schemeClr val="tx1"/>
                </a:solidFill>
              </a:rPr>
              <a:t> bilirubin has modest sensitivity, moderate specificity</a:t>
            </a:r>
          </a:p>
        </p:txBody>
      </p:sp>
    </p:spTree>
    <p:extLst>
      <p:ext uri="{BB962C8B-B14F-4D97-AF65-F5344CB8AC3E}">
        <p14:creationId xmlns:p14="http://schemas.microsoft.com/office/powerpoint/2010/main" val="2296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185" y="297656"/>
            <a:ext cx="10144125" cy="8953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Evaluating hemolytic anemia</a:t>
            </a:r>
            <a:endParaRPr lang="en-US" i="1" dirty="0" smtClean="0">
              <a:solidFill>
                <a:schemeClr val="tx1"/>
              </a:solidFill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6139" y="1193006"/>
            <a:ext cx="8578215" cy="5810250"/>
          </a:xfrm>
        </p:spPr>
        <p:txBody>
          <a:bodyPr/>
          <a:lstStyle/>
          <a:p>
            <a:r>
              <a:rPr lang="en-US" altLang="en-US" sz="2400" dirty="0" smtClean="0">
                <a:solidFill>
                  <a:schemeClr val="tx1"/>
                </a:solidFill>
              </a:rPr>
              <a:t>Coombs test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Blood smear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Splenomegaly implies more chronic process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Family history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Medication review</a:t>
            </a:r>
          </a:p>
          <a:p>
            <a:r>
              <a:rPr lang="en-US" altLang="en-US" sz="2400" dirty="0" err="1" smtClean="0">
                <a:solidFill>
                  <a:schemeClr val="tx1"/>
                </a:solidFill>
              </a:rPr>
              <a:t>Hb</a:t>
            </a:r>
            <a:r>
              <a:rPr lang="en-US" altLang="en-US" sz="2400" dirty="0" smtClean="0">
                <a:solidFill>
                  <a:schemeClr val="tx1"/>
                </a:solidFill>
              </a:rPr>
              <a:t> electrophoresis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Urine hemosiderin (implies intravascular hemolysis)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Specialized testing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Osmotic fragility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RBC enzymes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PNH by flow cytometry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Genetic testing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Stain for Heinz bodies</a:t>
            </a:r>
          </a:p>
        </p:txBody>
      </p:sp>
    </p:spTree>
    <p:extLst>
      <p:ext uri="{BB962C8B-B14F-4D97-AF65-F5344CB8AC3E}">
        <p14:creationId xmlns:p14="http://schemas.microsoft.com/office/powerpoint/2010/main" val="175327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131" y="373856"/>
            <a:ext cx="7086600" cy="255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793" y="3193256"/>
            <a:ext cx="3343275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7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185" y="297656"/>
            <a:ext cx="10144125" cy="8953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/>
                </a:solidFill>
              </a:rPr>
              <a:t>Coombs test</a:t>
            </a:r>
            <a:endParaRPr lang="en-US" i="1" dirty="0" smtClean="0">
              <a:solidFill>
                <a:schemeClr val="tx1"/>
              </a:solidFill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6139" y="1364456"/>
            <a:ext cx="8578215" cy="5562600"/>
          </a:xfrm>
        </p:spPr>
        <p:txBody>
          <a:bodyPr/>
          <a:lstStyle/>
          <a:p>
            <a:r>
              <a:rPr lang="en-US" altLang="en-US" sz="2400" dirty="0" smtClean="0">
                <a:solidFill>
                  <a:schemeClr val="tx1"/>
                </a:solidFill>
              </a:rPr>
              <a:t>Direct Coombs or direct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antiglobulin</a:t>
            </a:r>
            <a:r>
              <a:rPr lang="en-US" altLang="en-US" sz="2400" dirty="0" smtClean="0">
                <a:solidFill>
                  <a:schemeClr val="tx1"/>
                </a:solidFill>
              </a:rPr>
              <a:t> test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Detects IgG or C3 on patient RBC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IgG ± C3 = warm antibody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C3 only = usually cold agglutinin (IgM)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Positive in autoimmune or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alloimmune</a:t>
            </a:r>
            <a:r>
              <a:rPr lang="en-US" altLang="en-US" sz="2400" dirty="0" smtClean="0">
                <a:solidFill>
                  <a:schemeClr val="tx1"/>
                </a:solidFill>
              </a:rPr>
              <a:t> hemolysis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Positive test → blood bank can perform antibody identification to distinguish </a:t>
            </a:r>
            <a:r>
              <a:rPr lang="en-US" altLang="en-US" sz="2400" dirty="0" err="1" smtClean="0">
                <a:solidFill>
                  <a:schemeClr val="tx1"/>
                </a:solidFill>
              </a:rPr>
              <a:t>allo</a:t>
            </a:r>
            <a:r>
              <a:rPr lang="en-US" altLang="en-US" sz="2400" dirty="0" smtClean="0">
                <a:solidFill>
                  <a:schemeClr val="tx1"/>
                </a:solidFill>
              </a:rPr>
              <a:t>- from auto-antibody</a:t>
            </a:r>
          </a:p>
          <a:p>
            <a:r>
              <a:rPr lang="en-US" altLang="en-US" sz="2400" dirty="0" smtClean="0">
                <a:solidFill>
                  <a:schemeClr val="tx1"/>
                </a:solidFill>
              </a:rPr>
              <a:t>Indirect Coombs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Detects RBC antibodies in plasma</a:t>
            </a:r>
          </a:p>
          <a:p>
            <a:pPr lvl="1"/>
            <a:r>
              <a:rPr lang="en-US" altLang="en-US" sz="2400" dirty="0" smtClean="0">
                <a:solidFill>
                  <a:schemeClr val="tx1"/>
                </a:solidFill>
              </a:rPr>
              <a:t>Used to screen for alloantibodies prior to transfusion</a:t>
            </a:r>
          </a:p>
        </p:txBody>
      </p:sp>
    </p:spTree>
    <p:extLst>
      <p:ext uri="{BB962C8B-B14F-4D97-AF65-F5344CB8AC3E}">
        <p14:creationId xmlns:p14="http://schemas.microsoft.com/office/powerpoint/2010/main" val="11852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656" y="79428"/>
            <a:ext cx="9531350" cy="1191419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- 1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3" y="1135856"/>
            <a:ext cx="8578215" cy="57912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CBC, differential, </a:t>
            </a:r>
            <a:r>
              <a:rPr lang="en-US" dirty="0" err="1" smtClean="0">
                <a:solidFill>
                  <a:schemeClr val="tx1"/>
                </a:solidFill>
              </a:rPr>
              <a:t>retic</a:t>
            </a:r>
            <a:r>
              <a:rPr lang="en-US" dirty="0" smtClean="0">
                <a:solidFill>
                  <a:schemeClr val="tx1"/>
                </a:solidFill>
              </a:rPr>
              <a:t> count, review blood smear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Look for “red flags”</a:t>
            </a:r>
          </a:p>
          <a:p>
            <a:pPr marL="952577" lvl="1" indent="-536158"/>
            <a:r>
              <a:rPr lang="en-US" dirty="0" smtClean="0">
                <a:solidFill>
                  <a:schemeClr val="tx1"/>
                </a:solidFill>
              </a:rPr>
              <a:t>Immature or dysplastic cells</a:t>
            </a:r>
          </a:p>
          <a:p>
            <a:pPr marL="952577" lvl="1" indent="-536158"/>
            <a:r>
              <a:rPr lang="en-US" dirty="0" smtClean="0">
                <a:solidFill>
                  <a:schemeClr val="tx1"/>
                </a:solidFill>
              </a:rPr>
              <a:t>Unexplained thrombocytopenia, leukopenia</a:t>
            </a:r>
          </a:p>
          <a:p>
            <a:pPr marL="952577" lvl="1" indent="-536158"/>
            <a:r>
              <a:rPr lang="en-US" dirty="0" smtClean="0">
                <a:solidFill>
                  <a:schemeClr val="tx1"/>
                </a:solidFill>
              </a:rPr>
              <a:t>Very low (&lt; 20K) or very high (&gt; 300K) </a:t>
            </a:r>
            <a:r>
              <a:rPr lang="en-US" dirty="0" err="1" smtClean="0">
                <a:solidFill>
                  <a:schemeClr val="tx1"/>
                </a:solidFill>
              </a:rPr>
              <a:t>retics</a:t>
            </a:r>
            <a:endParaRPr lang="en-US" dirty="0" smtClean="0">
              <a:solidFill>
                <a:schemeClr val="tx1"/>
              </a:solidFill>
            </a:endParaRPr>
          </a:p>
          <a:p>
            <a:pPr marL="952577" lvl="1" indent="-536158"/>
            <a:r>
              <a:rPr lang="en-US" dirty="0" smtClean="0">
                <a:solidFill>
                  <a:schemeClr val="tx1"/>
                </a:solidFill>
              </a:rPr>
              <a:t>Severe anemia (</a:t>
            </a:r>
            <a:r>
              <a:rPr lang="en-US" dirty="0" err="1" smtClean="0">
                <a:solidFill>
                  <a:schemeClr val="tx1"/>
                </a:solidFill>
              </a:rPr>
              <a:t>Hb</a:t>
            </a:r>
            <a:r>
              <a:rPr lang="en-US" dirty="0" smtClean="0">
                <a:solidFill>
                  <a:schemeClr val="tx1"/>
                </a:solidFill>
              </a:rPr>
              <a:t> &lt; 7) if bleeding and nutritional deficiency ruled out or unlikely</a:t>
            </a:r>
          </a:p>
          <a:p>
            <a:pPr marL="952577" lvl="1" indent="-536158"/>
            <a:r>
              <a:rPr lang="en-US" dirty="0" smtClean="0">
                <a:solidFill>
                  <a:schemeClr val="tx1"/>
                </a:solidFill>
              </a:rPr>
              <a:t>Unexplained new constitutional symptoms</a:t>
            </a:r>
          </a:p>
          <a:p>
            <a:pPr marL="536158" indent="-536158"/>
            <a:r>
              <a:rPr lang="en-US" dirty="0" smtClean="0">
                <a:solidFill>
                  <a:schemeClr val="tx1"/>
                </a:solidFill>
              </a:rPr>
              <a:t>If any of the above present a primary hematologic disorder should be ruled out (marrow biopsy)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2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656" y="79428"/>
            <a:ext cx="9531350" cy="1191419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- 2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111991"/>
            <a:ext cx="8578215" cy="5639382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Look for readily treatable causes of anemia and treat if present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Iron studies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B-12 level (or MMA/homocysteine)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Folate level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Fecal occult blood testing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Hypothyroidism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If anemia is mild, microcytic and iron deficiency ruled out, consider </a:t>
            </a:r>
            <a:r>
              <a:rPr lang="en-US" dirty="0" err="1" smtClean="0">
                <a:solidFill>
                  <a:schemeClr val="tx1"/>
                </a:solidFill>
              </a:rPr>
              <a:t>thal</a:t>
            </a:r>
            <a:r>
              <a:rPr lang="en-US" dirty="0" smtClean="0">
                <a:solidFill>
                  <a:schemeClr val="tx1"/>
                </a:solidFill>
              </a:rPr>
              <a:t> trait</a:t>
            </a:r>
          </a:p>
        </p:txBody>
      </p:sp>
    </p:spTree>
    <p:extLst>
      <p:ext uri="{BB962C8B-B14F-4D97-AF65-F5344CB8AC3E}">
        <p14:creationId xmlns:p14="http://schemas.microsoft.com/office/powerpoint/2010/main" val="185163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656" y="79428"/>
            <a:ext cx="9531350" cy="953135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- 3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032563"/>
            <a:ext cx="8578215" cy="5798238"/>
          </a:xfrm>
        </p:spPr>
        <p:txBody>
          <a:bodyPr/>
          <a:lstStyle/>
          <a:p>
            <a:r>
              <a:rPr lang="en-US" sz="2502" dirty="0">
                <a:solidFill>
                  <a:schemeClr val="tx1"/>
                </a:solidFill>
              </a:rPr>
              <a:t>Reticulocyte count &gt; 100K: Consider hemolysis or blood </a:t>
            </a:r>
            <a:r>
              <a:rPr lang="en-US" sz="2502" dirty="0" smtClean="0">
                <a:solidFill>
                  <a:schemeClr val="tx1"/>
                </a:solidFill>
              </a:rPr>
              <a:t>loss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If hemolysis suspected: order </a:t>
            </a:r>
            <a:r>
              <a:rPr lang="en-US" sz="2502" dirty="0" err="1" smtClean="0">
                <a:solidFill>
                  <a:schemeClr val="tx1"/>
                </a:solidFill>
              </a:rPr>
              <a:t>haptoglobin</a:t>
            </a:r>
            <a:r>
              <a:rPr lang="en-US" sz="2502" dirty="0" smtClean="0">
                <a:solidFill>
                  <a:schemeClr val="tx1"/>
                </a:solidFill>
              </a:rPr>
              <a:t>, LDH, total/direct </a:t>
            </a:r>
            <a:r>
              <a:rPr lang="en-US" sz="2502" dirty="0" err="1" smtClean="0">
                <a:solidFill>
                  <a:schemeClr val="tx1"/>
                </a:solidFill>
              </a:rPr>
              <a:t>bili</a:t>
            </a:r>
            <a:r>
              <a:rPr lang="en-US" sz="2502" dirty="0" smtClean="0">
                <a:solidFill>
                  <a:schemeClr val="tx1"/>
                </a:solidFill>
              </a:rPr>
              <a:t>, direct </a:t>
            </a:r>
            <a:r>
              <a:rPr lang="en-US" sz="2502" dirty="0" err="1" smtClean="0">
                <a:solidFill>
                  <a:schemeClr val="tx1"/>
                </a:solidFill>
              </a:rPr>
              <a:t>antiglobulin</a:t>
            </a:r>
            <a:r>
              <a:rPr lang="en-US" sz="2502" dirty="0" smtClean="0">
                <a:solidFill>
                  <a:schemeClr val="tx1"/>
                </a:solidFill>
              </a:rPr>
              <a:t> (Coombs) test </a:t>
            </a:r>
          </a:p>
          <a:p>
            <a:pPr lvl="1"/>
            <a:r>
              <a:rPr lang="en-US" sz="2502" dirty="0" smtClean="0">
                <a:solidFill>
                  <a:schemeClr val="tx1"/>
                </a:solidFill>
              </a:rPr>
              <a:t>If </a:t>
            </a:r>
            <a:r>
              <a:rPr lang="en-US" sz="2502" dirty="0" err="1" smtClean="0">
                <a:solidFill>
                  <a:schemeClr val="tx1"/>
                </a:solidFill>
              </a:rPr>
              <a:t>haptoglobin</a:t>
            </a:r>
            <a:r>
              <a:rPr lang="en-US" sz="2502" dirty="0" smtClean="0">
                <a:solidFill>
                  <a:schemeClr val="tx1"/>
                </a:solidFill>
              </a:rPr>
              <a:t> low and LDH high test for PNH and rule out MAHA</a:t>
            </a:r>
            <a:endParaRPr lang="en-US" sz="2502" dirty="0">
              <a:solidFill>
                <a:schemeClr val="tx1"/>
              </a:solidFill>
            </a:endParaRPr>
          </a:p>
          <a:p>
            <a:r>
              <a:rPr lang="en-US" sz="2502" dirty="0">
                <a:solidFill>
                  <a:schemeClr val="tx1"/>
                </a:solidFill>
              </a:rPr>
              <a:t>Reticulocyte count &lt; 100K: measure EPO level</a:t>
            </a:r>
          </a:p>
          <a:p>
            <a:pPr lvl="1"/>
            <a:r>
              <a:rPr lang="en-US" sz="2502" dirty="0">
                <a:solidFill>
                  <a:schemeClr val="tx1"/>
                </a:solidFill>
              </a:rPr>
              <a:t>EPO </a:t>
            </a:r>
            <a:r>
              <a:rPr lang="en-US" sz="2502" dirty="0" smtClean="0">
                <a:solidFill>
                  <a:schemeClr val="tx1"/>
                </a:solidFill>
              </a:rPr>
              <a:t>high, nutritional/iron </a:t>
            </a:r>
            <a:r>
              <a:rPr lang="en-US" sz="2502" dirty="0">
                <a:solidFill>
                  <a:schemeClr val="tx1"/>
                </a:solidFill>
              </a:rPr>
              <a:t>deficiency ruled out: suggests marrow problem → </a:t>
            </a:r>
            <a:r>
              <a:rPr lang="en-US" sz="2502" dirty="0" smtClean="0">
                <a:solidFill>
                  <a:schemeClr val="tx1"/>
                </a:solidFill>
              </a:rPr>
              <a:t>consider marrow biopsy</a:t>
            </a:r>
            <a:endParaRPr lang="en-US" sz="2502" dirty="0">
              <a:solidFill>
                <a:schemeClr val="tx1"/>
              </a:solidFill>
            </a:endParaRPr>
          </a:p>
          <a:p>
            <a:pPr lvl="1"/>
            <a:r>
              <a:rPr lang="en-US" sz="2502" dirty="0">
                <a:solidFill>
                  <a:schemeClr val="tx1"/>
                </a:solidFill>
              </a:rPr>
              <a:t>EPO normal or low: suggests “anemia of chronic disease”; consider causes of low-EPO state</a:t>
            </a:r>
          </a:p>
        </p:txBody>
      </p:sp>
    </p:spTree>
    <p:extLst>
      <p:ext uri="{BB962C8B-B14F-4D97-AF65-F5344CB8AC3E}">
        <p14:creationId xmlns:p14="http://schemas.microsoft.com/office/powerpoint/2010/main" val="266979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656" y="79428"/>
            <a:ext cx="9531350" cy="1191419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algorithmic approach to anemia - 4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224" y="1111991"/>
            <a:ext cx="8578215" cy="5639382"/>
          </a:xfrm>
        </p:spPr>
        <p:txBody>
          <a:bodyPr/>
          <a:lstStyle/>
          <a:p>
            <a:pPr marL="0" indent="0">
              <a:buNone/>
            </a:pPr>
            <a:r>
              <a:rPr lang="en-US" sz="2919" dirty="0">
                <a:solidFill>
                  <a:schemeClr val="tx1"/>
                </a:solidFill>
              </a:rPr>
              <a:t>If the following are true, consider watchful waiting – repeat counts in 3-6 </a:t>
            </a:r>
            <a:r>
              <a:rPr lang="en-US" sz="2919" dirty="0" err="1">
                <a:solidFill>
                  <a:schemeClr val="tx1"/>
                </a:solidFill>
              </a:rPr>
              <a:t>mo</a:t>
            </a:r>
            <a:r>
              <a:rPr lang="en-US" sz="2919" dirty="0">
                <a:solidFill>
                  <a:schemeClr val="tx1"/>
                </a:solidFill>
              </a:rPr>
              <a:t> and continue </a:t>
            </a:r>
            <a:r>
              <a:rPr lang="en-US" sz="2919" smtClean="0">
                <a:solidFill>
                  <a:schemeClr val="tx1"/>
                </a:solidFill>
              </a:rPr>
              <a:t>workup (or refer) </a:t>
            </a:r>
            <a:r>
              <a:rPr lang="en-US" sz="2919" dirty="0">
                <a:solidFill>
                  <a:schemeClr val="tx1"/>
                </a:solidFill>
              </a:rPr>
              <a:t>if </a:t>
            </a:r>
            <a:r>
              <a:rPr lang="en-US" sz="2919">
                <a:solidFill>
                  <a:schemeClr val="tx1"/>
                </a:solidFill>
              </a:rPr>
              <a:t>anemia </a:t>
            </a:r>
            <a:r>
              <a:rPr lang="en-US" sz="2919" smtClean="0">
                <a:solidFill>
                  <a:schemeClr val="tx1"/>
                </a:solidFill>
              </a:rPr>
              <a:t>worsens</a:t>
            </a:r>
            <a:r>
              <a:rPr lang="en-US" sz="2919" dirty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Mild anemia (</a:t>
            </a:r>
            <a:r>
              <a:rPr lang="en-US" dirty="0" err="1" smtClean="0">
                <a:solidFill>
                  <a:schemeClr val="tx1"/>
                </a:solidFill>
              </a:rPr>
              <a:t>Hb</a:t>
            </a:r>
            <a:r>
              <a:rPr lang="en-US" dirty="0" smtClean="0">
                <a:solidFill>
                  <a:schemeClr val="tx1"/>
                </a:solidFill>
              </a:rPr>
              <a:t> ≥ 12 for male or 11 for female)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No other “red flags”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Patient asymptomatic or minimally symptomatic (</a:t>
            </a:r>
            <a:r>
              <a:rPr lang="en-US" dirty="0" err="1" smtClean="0">
                <a:solidFill>
                  <a:schemeClr val="tx1"/>
                </a:solidFill>
              </a:rPr>
              <a:t>eg</a:t>
            </a:r>
            <a:r>
              <a:rPr lang="en-US" dirty="0" smtClean="0">
                <a:solidFill>
                  <a:schemeClr val="tx1"/>
                </a:solidFill>
              </a:rPr>
              <a:t>, mild fatigue)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Bleeding, iron deficiency and other readily treatable nutritional causes ruled out</a:t>
            </a:r>
          </a:p>
        </p:txBody>
      </p:sp>
    </p:spTree>
    <p:extLst>
      <p:ext uri="{BB962C8B-B14F-4D97-AF65-F5344CB8AC3E}">
        <p14:creationId xmlns:p14="http://schemas.microsoft.com/office/powerpoint/2010/main" val="277374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Wtemplate1">
  <a:themeElements>
    <a:clrScheme name="EWtemplate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Wtemplat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Wtemplate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Wtemplate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Wtemplate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Settings\williams\Application Data\Microsoft\Templates\EWtemplate1.pot</Template>
  <TotalTime>4430</TotalTime>
  <Words>1835</Words>
  <Application>Microsoft Office PowerPoint</Application>
  <PresentationFormat>Custom</PresentationFormat>
  <Paragraphs>252</Paragraphs>
  <Slides>41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MS Mincho</vt:lpstr>
      <vt:lpstr>Times New Roman</vt:lpstr>
      <vt:lpstr>Wingdings</vt:lpstr>
      <vt:lpstr>EWtemplate1</vt:lpstr>
      <vt:lpstr>1_blank</vt:lpstr>
      <vt:lpstr>An approach to the anemic patient</vt:lpstr>
      <vt:lpstr>Is the patient really anemic?</vt:lpstr>
      <vt:lpstr>RBC numbers vs age &amp; gender</vt:lpstr>
      <vt:lpstr>First questions to ask</vt:lpstr>
      <vt:lpstr>Interpreting the reticulocyte count</vt:lpstr>
      <vt:lpstr>The MCV is a useful number</vt:lpstr>
      <vt:lpstr>Never overlook the low-hanging fruit</vt:lpstr>
      <vt:lpstr>Testing for B12 and folate deficiency</vt:lpstr>
      <vt:lpstr>Falsely high B12 assay result in pernicious anemia</vt:lpstr>
      <vt:lpstr>Testing for iron deficiency</vt:lpstr>
      <vt:lpstr>Iron deficiency is usually due to blood loss, even if you can’t determine the source of bleeding</vt:lpstr>
      <vt:lpstr>Daily iron requirements vs age</vt:lpstr>
      <vt:lpstr>Pregnancy depletes iron stores</vt:lpstr>
      <vt:lpstr>Treating iron deficiency with oral iron</vt:lpstr>
      <vt:lpstr>Daily vs alternate-day iron dosing in iron-depleted women</vt:lpstr>
      <vt:lpstr>Thalassemia</vt:lpstr>
      <vt:lpstr>Hemoglobin through the ages</vt:lpstr>
      <vt:lpstr>PowerPoint Presentation</vt:lpstr>
      <vt:lpstr>α-Thalassemia</vt:lpstr>
      <vt:lpstr>Hb H inclusions (supravital stain)</vt:lpstr>
      <vt:lpstr>β-Thalassemia</vt:lpstr>
      <vt:lpstr>β-Thalassemia genotypes</vt:lpstr>
      <vt:lpstr>Thalassemia trait causes microcytosis out of proportion to severity of anemia</vt:lpstr>
      <vt:lpstr>What should I do if my patient has thalassemia trait?</vt:lpstr>
      <vt:lpstr>Presumed alpha thal trait</vt:lpstr>
      <vt:lpstr>PowerPoint Presentation</vt:lpstr>
      <vt:lpstr>ANEMIA OF INFLAMMATION AKA “anemia of chronic disease”</vt:lpstr>
      <vt:lpstr>ANEMIA OF INFLAMMATION Laboratory findings</vt:lpstr>
      <vt:lpstr>Erythropoietin levels are lower than expected for the degree of anemia in the presence of inflammation</vt:lpstr>
      <vt:lpstr>Low-EPO anemia</vt:lpstr>
      <vt:lpstr>Causes of low-EPO anemia</vt:lpstr>
      <vt:lpstr>EPO levels rise with age in healthy people</vt:lpstr>
      <vt:lpstr>58 yo diabetic man</vt:lpstr>
      <vt:lpstr>Is the patient hemolyzing?</vt:lpstr>
      <vt:lpstr>Evaluating hemolytic anemia</vt:lpstr>
      <vt:lpstr>PowerPoint Presentation</vt:lpstr>
      <vt:lpstr>Coombs test</vt:lpstr>
      <vt:lpstr>An algorithmic approach to anemia - 1</vt:lpstr>
      <vt:lpstr>An algorithmic approach to anemia - 2</vt:lpstr>
      <vt:lpstr>An algorithmic approach to anemia - 3</vt:lpstr>
      <vt:lpstr>An algorithmic approach to anemia - 4</vt:lpstr>
    </vt:vector>
  </TitlesOfParts>
  <Company>Dept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Prevention and Treatment of VTE</dc:title>
  <dc:creator>Eliot Williams</dc:creator>
  <cp:lastModifiedBy>Eliot Williams</cp:lastModifiedBy>
  <cp:revision>203</cp:revision>
  <cp:lastPrinted>2011-02-23T19:31:02Z</cp:lastPrinted>
  <dcterms:created xsi:type="dcterms:W3CDTF">2005-07-19T19:50:09Z</dcterms:created>
  <dcterms:modified xsi:type="dcterms:W3CDTF">2020-05-28T19:43:17Z</dcterms:modified>
</cp:coreProperties>
</file>