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  <p:sldMasterId id="2147483697" r:id="rId3"/>
    <p:sldMasterId id="2147483710" r:id="rId4"/>
    <p:sldMasterId id="2147483722" r:id="rId5"/>
  </p:sldMasterIdLst>
  <p:notesMasterIdLst>
    <p:notesMasterId r:id="rId62"/>
  </p:notesMasterIdLst>
  <p:sldIdLst>
    <p:sldId id="394" r:id="rId6"/>
    <p:sldId id="393" r:id="rId7"/>
    <p:sldId id="395" r:id="rId8"/>
    <p:sldId id="449" r:id="rId9"/>
    <p:sldId id="406" r:id="rId10"/>
    <p:sldId id="405" r:id="rId11"/>
    <p:sldId id="399" r:id="rId12"/>
    <p:sldId id="396" r:id="rId13"/>
    <p:sldId id="397" r:id="rId14"/>
    <p:sldId id="398" r:id="rId15"/>
    <p:sldId id="439" r:id="rId16"/>
    <p:sldId id="419" r:id="rId17"/>
    <p:sldId id="427" r:id="rId18"/>
    <p:sldId id="401" r:id="rId19"/>
    <p:sldId id="408" r:id="rId20"/>
    <p:sldId id="402" r:id="rId21"/>
    <p:sldId id="413" r:id="rId22"/>
    <p:sldId id="414" r:id="rId23"/>
    <p:sldId id="403" r:id="rId24"/>
    <p:sldId id="434" r:id="rId25"/>
    <p:sldId id="404" r:id="rId26"/>
    <p:sldId id="440" r:id="rId27"/>
    <p:sldId id="407" r:id="rId28"/>
    <p:sldId id="409" r:id="rId29"/>
    <p:sldId id="410" r:id="rId30"/>
    <p:sldId id="411" r:id="rId31"/>
    <p:sldId id="412" r:id="rId32"/>
    <p:sldId id="415" r:id="rId33"/>
    <p:sldId id="416" r:id="rId34"/>
    <p:sldId id="417" r:id="rId35"/>
    <p:sldId id="418" r:id="rId36"/>
    <p:sldId id="420" r:id="rId37"/>
    <p:sldId id="421" r:id="rId38"/>
    <p:sldId id="423" r:id="rId39"/>
    <p:sldId id="424" r:id="rId40"/>
    <p:sldId id="450" r:id="rId41"/>
    <p:sldId id="422" r:id="rId42"/>
    <p:sldId id="448" r:id="rId43"/>
    <p:sldId id="425" r:id="rId44"/>
    <p:sldId id="426" r:id="rId45"/>
    <p:sldId id="428" r:id="rId46"/>
    <p:sldId id="432" r:id="rId47"/>
    <p:sldId id="429" r:id="rId48"/>
    <p:sldId id="430" r:id="rId49"/>
    <p:sldId id="431" r:id="rId50"/>
    <p:sldId id="436" r:id="rId51"/>
    <p:sldId id="435" r:id="rId52"/>
    <p:sldId id="437" r:id="rId53"/>
    <p:sldId id="433" r:id="rId54"/>
    <p:sldId id="442" r:id="rId55"/>
    <p:sldId id="443" r:id="rId56"/>
    <p:sldId id="438" r:id="rId57"/>
    <p:sldId id="444" r:id="rId58"/>
    <p:sldId id="445" r:id="rId59"/>
    <p:sldId id="446" r:id="rId60"/>
    <p:sldId id="447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655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309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696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619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2739" algn="l" defTabSz="91309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39293" algn="l" defTabSz="91309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195837" algn="l" defTabSz="91309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2387" algn="l" defTabSz="91309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DFFD"/>
    <a:srgbClr val="A8F0FE"/>
    <a:srgbClr val="03C6ED"/>
    <a:srgbClr val="2B51A5"/>
    <a:srgbClr val="3C2EA2"/>
    <a:srgbClr val="433898"/>
    <a:srgbClr val="FF9999"/>
    <a:srgbClr val="FF7C80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58" autoAdjust="0"/>
    <p:restoredTop sz="94628" autoAdjust="0"/>
  </p:normalViewPr>
  <p:slideViewPr>
    <p:cSldViewPr>
      <p:cViewPr varScale="1">
        <p:scale>
          <a:sx n="126" d="100"/>
          <a:sy n="126" d="100"/>
        </p:scale>
        <p:origin x="-16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1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14EB5FE-7327-4F95-95EF-901F049B7E50}" type="datetimeFigureOut">
              <a:rPr lang="en-US"/>
              <a:pPr>
                <a:defRPr/>
              </a:pPr>
              <a:t>3/11/2015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B5B601A-8B83-42A8-9328-FB02AC920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8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5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09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964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619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2739" algn="l" defTabSz="913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9293" algn="l" defTabSz="913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5837" algn="l" defTabSz="913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2387" algn="l" defTabSz="9130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9pPr>
          </a:lstStyle>
          <a:p>
            <a:fld id="{DEF892D1-3C3B-475F-B681-0C8CA04BBAC4}" type="slidenum">
              <a:rPr lang="en-US" altLang="en-US" sz="1200" b="0">
                <a:solidFill>
                  <a:prstClr val="black"/>
                </a:solidFill>
                <a:latin typeface="Times New Roman" pitchFamily="18" charset="0"/>
              </a:rPr>
              <a:pPr/>
              <a:t>33</a:t>
            </a:fld>
            <a:endParaRPr lang="en-US" altLang="en-US" sz="1200" b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Anticoagulant-dependent clumping of platelets in pseudothrombocytopenia.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5B601A-8B83-42A8-9328-FB02AC920112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88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5B601A-8B83-42A8-9328-FB02AC920112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88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5B601A-8B83-42A8-9328-FB02AC920112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88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5B601A-8B83-42A8-9328-FB02AC920112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88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5B601A-8B83-42A8-9328-FB02AC920112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88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496" indent="0" algn="ctr">
              <a:buNone/>
              <a:defRPr/>
            </a:lvl2pPr>
            <a:lvl3pPr marL="912990" indent="0" algn="ctr">
              <a:buNone/>
              <a:defRPr/>
            </a:lvl3pPr>
            <a:lvl4pPr marL="1369482" indent="0" algn="ctr">
              <a:buNone/>
              <a:defRPr/>
            </a:lvl4pPr>
            <a:lvl5pPr marL="1825977" indent="0" algn="ctr">
              <a:buNone/>
              <a:defRPr/>
            </a:lvl5pPr>
            <a:lvl6pPr marL="2282467" indent="0" algn="ctr">
              <a:buNone/>
              <a:defRPr/>
            </a:lvl6pPr>
            <a:lvl7pPr marL="2738968" indent="0" algn="ctr">
              <a:buNone/>
              <a:defRPr/>
            </a:lvl7pPr>
            <a:lvl8pPr marL="3195457" indent="0" algn="ctr">
              <a:buNone/>
              <a:defRPr/>
            </a:lvl8pPr>
            <a:lvl9pPr marL="365195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C9D9E-EEB3-4EAD-8033-37F4B6C5BD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47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DD33A-5C42-49A4-B229-8A34EED1FA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2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496" indent="0">
              <a:buNone/>
              <a:defRPr sz="1800"/>
            </a:lvl2pPr>
            <a:lvl3pPr marL="912990" indent="0">
              <a:buNone/>
              <a:defRPr sz="1600"/>
            </a:lvl3pPr>
            <a:lvl4pPr marL="1369482" indent="0">
              <a:buNone/>
              <a:defRPr sz="1400"/>
            </a:lvl4pPr>
            <a:lvl5pPr marL="1825977" indent="0">
              <a:buNone/>
              <a:defRPr sz="1400"/>
            </a:lvl5pPr>
            <a:lvl6pPr marL="2282467" indent="0">
              <a:buNone/>
              <a:defRPr sz="1400"/>
            </a:lvl6pPr>
            <a:lvl7pPr marL="2738968" indent="0">
              <a:buNone/>
              <a:defRPr sz="1400"/>
            </a:lvl7pPr>
            <a:lvl8pPr marL="3195457" indent="0">
              <a:buNone/>
              <a:defRPr sz="1400"/>
            </a:lvl8pPr>
            <a:lvl9pPr marL="365195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AA462-DAAA-44C0-9F0D-C4524E8F3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9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B8414-50D7-4BE1-A1F1-2256162C2E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6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96" indent="0">
              <a:buNone/>
              <a:defRPr sz="2000" b="1"/>
            </a:lvl2pPr>
            <a:lvl3pPr marL="912990" indent="0">
              <a:buNone/>
              <a:defRPr sz="1800" b="1"/>
            </a:lvl3pPr>
            <a:lvl4pPr marL="1369482" indent="0">
              <a:buNone/>
              <a:defRPr sz="1600" b="1"/>
            </a:lvl4pPr>
            <a:lvl5pPr marL="1825977" indent="0">
              <a:buNone/>
              <a:defRPr sz="1600" b="1"/>
            </a:lvl5pPr>
            <a:lvl6pPr marL="2282467" indent="0">
              <a:buNone/>
              <a:defRPr sz="1600" b="1"/>
            </a:lvl6pPr>
            <a:lvl7pPr marL="2738968" indent="0">
              <a:buNone/>
              <a:defRPr sz="1600" b="1"/>
            </a:lvl7pPr>
            <a:lvl8pPr marL="3195457" indent="0">
              <a:buNone/>
              <a:defRPr sz="1600" b="1"/>
            </a:lvl8pPr>
            <a:lvl9pPr marL="365195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96" indent="0">
              <a:buNone/>
              <a:defRPr sz="2000" b="1"/>
            </a:lvl2pPr>
            <a:lvl3pPr marL="912990" indent="0">
              <a:buNone/>
              <a:defRPr sz="1800" b="1"/>
            </a:lvl3pPr>
            <a:lvl4pPr marL="1369482" indent="0">
              <a:buNone/>
              <a:defRPr sz="1600" b="1"/>
            </a:lvl4pPr>
            <a:lvl5pPr marL="1825977" indent="0">
              <a:buNone/>
              <a:defRPr sz="1600" b="1"/>
            </a:lvl5pPr>
            <a:lvl6pPr marL="2282467" indent="0">
              <a:buNone/>
              <a:defRPr sz="1600" b="1"/>
            </a:lvl6pPr>
            <a:lvl7pPr marL="2738968" indent="0">
              <a:buNone/>
              <a:defRPr sz="1600" b="1"/>
            </a:lvl7pPr>
            <a:lvl8pPr marL="3195457" indent="0">
              <a:buNone/>
              <a:defRPr sz="1600" b="1"/>
            </a:lvl8pPr>
            <a:lvl9pPr marL="365195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3E1B5-CDC7-465B-8E47-01A00C0DA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75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572B8-44A0-420C-8A54-8212AEB2A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7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4E12B-F084-48FB-BFB8-AA4D448C2F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48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496" indent="0">
              <a:buNone/>
              <a:defRPr sz="1200"/>
            </a:lvl2pPr>
            <a:lvl3pPr marL="912990" indent="0">
              <a:buNone/>
              <a:defRPr sz="1000"/>
            </a:lvl3pPr>
            <a:lvl4pPr marL="1369482" indent="0">
              <a:buNone/>
              <a:defRPr sz="900"/>
            </a:lvl4pPr>
            <a:lvl5pPr marL="1825977" indent="0">
              <a:buNone/>
              <a:defRPr sz="900"/>
            </a:lvl5pPr>
            <a:lvl6pPr marL="2282467" indent="0">
              <a:buNone/>
              <a:defRPr sz="900"/>
            </a:lvl6pPr>
            <a:lvl7pPr marL="2738968" indent="0">
              <a:buNone/>
              <a:defRPr sz="900"/>
            </a:lvl7pPr>
            <a:lvl8pPr marL="3195457" indent="0">
              <a:buNone/>
              <a:defRPr sz="900"/>
            </a:lvl8pPr>
            <a:lvl9pPr marL="365195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65A10-77AC-4936-8BCB-1145B7200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20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496" indent="0">
              <a:buNone/>
              <a:defRPr sz="2800"/>
            </a:lvl2pPr>
            <a:lvl3pPr marL="912990" indent="0">
              <a:buNone/>
              <a:defRPr sz="2400"/>
            </a:lvl3pPr>
            <a:lvl4pPr marL="1369482" indent="0">
              <a:buNone/>
              <a:defRPr sz="2000"/>
            </a:lvl4pPr>
            <a:lvl5pPr marL="1825977" indent="0">
              <a:buNone/>
              <a:defRPr sz="2000"/>
            </a:lvl5pPr>
            <a:lvl6pPr marL="2282467" indent="0">
              <a:buNone/>
              <a:defRPr sz="2000"/>
            </a:lvl6pPr>
            <a:lvl7pPr marL="2738968" indent="0">
              <a:buNone/>
              <a:defRPr sz="2000"/>
            </a:lvl7pPr>
            <a:lvl8pPr marL="3195457" indent="0">
              <a:buNone/>
              <a:defRPr sz="2000"/>
            </a:lvl8pPr>
            <a:lvl9pPr marL="3651953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4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496" indent="0">
              <a:buNone/>
              <a:defRPr sz="1200"/>
            </a:lvl2pPr>
            <a:lvl3pPr marL="912990" indent="0">
              <a:buNone/>
              <a:defRPr sz="1000"/>
            </a:lvl3pPr>
            <a:lvl4pPr marL="1369482" indent="0">
              <a:buNone/>
              <a:defRPr sz="900"/>
            </a:lvl4pPr>
            <a:lvl5pPr marL="1825977" indent="0">
              <a:buNone/>
              <a:defRPr sz="900"/>
            </a:lvl5pPr>
            <a:lvl6pPr marL="2282467" indent="0">
              <a:buNone/>
              <a:defRPr sz="900"/>
            </a:lvl6pPr>
            <a:lvl7pPr marL="2738968" indent="0">
              <a:buNone/>
              <a:defRPr sz="900"/>
            </a:lvl7pPr>
            <a:lvl8pPr marL="3195457" indent="0">
              <a:buNone/>
              <a:defRPr sz="900"/>
            </a:lvl8pPr>
            <a:lvl9pPr marL="365195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1CD4-76E5-488C-8CDB-3A6E8252C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0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EB454-D352-4F46-98E9-1B81C757C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64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27465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6B0FD-9FBC-45A6-BA6C-C48CD9001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03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206" y="2130656"/>
            <a:ext cx="7773589" cy="14696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10" y="3886657"/>
            <a:ext cx="6400380" cy="1751432"/>
          </a:xfrm>
        </p:spPr>
        <p:txBody>
          <a:bodyPr/>
          <a:lstStyle>
            <a:lvl1pPr marL="0" indent="0" algn="ctr">
              <a:buNone/>
              <a:defRPr/>
            </a:lvl1pPr>
            <a:lvl2pPr marL="417332" indent="0" algn="ctr">
              <a:buNone/>
              <a:defRPr/>
            </a:lvl2pPr>
            <a:lvl3pPr marL="834664" indent="0" algn="ctr">
              <a:buNone/>
              <a:defRPr/>
            </a:lvl3pPr>
            <a:lvl4pPr marL="1251996" indent="0" algn="ctr">
              <a:buNone/>
              <a:defRPr/>
            </a:lvl4pPr>
            <a:lvl5pPr marL="1669329" indent="0" algn="ctr">
              <a:buNone/>
              <a:defRPr/>
            </a:lvl5pPr>
            <a:lvl6pPr marL="2086661" indent="0" algn="ctr">
              <a:buNone/>
              <a:defRPr/>
            </a:lvl6pPr>
            <a:lvl7pPr marL="2503993" indent="0" algn="ctr">
              <a:buNone/>
              <a:defRPr/>
            </a:lvl7pPr>
            <a:lvl8pPr marL="2921325" indent="0" algn="ctr">
              <a:buNone/>
              <a:defRPr/>
            </a:lvl8pPr>
            <a:lvl9pPr marL="333865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4636F-7D72-4200-9258-4AF51D1C44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56273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9D202-1EEA-4403-B4ED-3174D1E024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56530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63" y="4407518"/>
            <a:ext cx="7772190" cy="1361548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963" y="2907379"/>
            <a:ext cx="7772190" cy="1500139"/>
          </a:xfrm>
        </p:spPr>
        <p:txBody>
          <a:bodyPr anchor="b"/>
          <a:lstStyle>
            <a:lvl1pPr marL="0" indent="0">
              <a:buNone/>
              <a:defRPr sz="1800"/>
            </a:lvl1pPr>
            <a:lvl2pPr marL="417332" indent="0">
              <a:buNone/>
              <a:defRPr sz="1600"/>
            </a:lvl2pPr>
            <a:lvl3pPr marL="834664" indent="0">
              <a:buNone/>
              <a:defRPr sz="1500"/>
            </a:lvl3pPr>
            <a:lvl4pPr marL="1251996" indent="0">
              <a:buNone/>
              <a:defRPr sz="1300"/>
            </a:lvl4pPr>
            <a:lvl5pPr marL="1669329" indent="0">
              <a:buNone/>
              <a:defRPr sz="1300"/>
            </a:lvl5pPr>
            <a:lvl6pPr marL="2086661" indent="0">
              <a:buNone/>
              <a:defRPr sz="1300"/>
            </a:lvl6pPr>
            <a:lvl7pPr marL="2503993" indent="0">
              <a:buNone/>
              <a:defRPr sz="1300"/>
            </a:lvl7pPr>
            <a:lvl8pPr marL="2921325" indent="0">
              <a:buNone/>
              <a:defRPr sz="1300"/>
            </a:lvl8pPr>
            <a:lvl9pPr marL="3338657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9C39F-2EC1-4EA5-B42D-2B1C01F08F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91691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6555" y="1283877"/>
            <a:ext cx="3950421" cy="450194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220" y="1283877"/>
            <a:ext cx="3951819" cy="450194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D6229-5379-4DD9-8309-5CAF848654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2801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71" y="274138"/>
            <a:ext cx="8229459" cy="1143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71" y="1535168"/>
            <a:ext cx="4039916" cy="639654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7332" indent="0">
              <a:buNone/>
              <a:defRPr sz="1800" b="1"/>
            </a:lvl2pPr>
            <a:lvl3pPr marL="834664" indent="0">
              <a:buNone/>
              <a:defRPr sz="1600" b="1"/>
            </a:lvl3pPr>
            <a:lvl4pPr marL="1251996" indent="0">
              <a:buNone/>
              <a:defRPr sz="1500" b="1"/>
            </a:lvl4pPr>
            <a:lvl5pPr marL="1669329" indent="0">
              <a:buNone/>
              <a:defRPr sz="1500" b="1"/>
            </a:lvl5pPr>
            <a:lvl6pPr marL="2086661" indent="0">
              <a:buNone/>
              <a:defRPr sz="1500" b="1"/>
            </a:lvl6pPr>
            <a:lvl7pPr marL="2503993" indent="0">
              <a:buNone/>
              <a:defRPr sz="1500" b="1"/>
            </a:lvl7pPr>
            <a:lvl8pPr marL="2921325" indent="0">
              <a:buNone/>
              <a:defRPr sz="1500" b="1"/>
            </a:lvl8pPr>
            <a:lvl9pPr marL="3338657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71" y="2174822"/>
            <a:ext cx="4039916" cy="395062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15" y="1535168"/>
            <a:ext cx="4041315" cy="639654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7332" indent="0">
              <a:buNone/>
              <a:defRPr sz="1800" b="1"/>
            </a:lvl2pPr>
            <a:lvl3pPr marL="834664" indent="0">
              <a:buNone/>
              <a:defRPr sz="1600" b="1"/>
            </a:lvl3pPr>
            <a:lvl4pPr marL="1251996" indent="0">
              <a:buNone/>
              <a:defRPr sz="1500" b="1"/>
            </a:lvl4pPr>
            <a:lvl5pPr marL="1669329" indent="0">
              <a:buNone/>
              <a:defRPr sz="1500" b="1"/>
            </a:lvl5pPr>
            <a:lvl6pPr marL="2086661" indent="0">
              <a:buNone/>
              <a:defRPr sz="1500" b="1"/>
            </a:lvl6pPr>
            <a:lvl7pPr marL="2503993" indent="0">
              <a:buNone/>
              <a:defRPr sz="1500" b="1"/>
            </a:lvl7pPr>
            <a:lvl8pPr marL="2921325" indent="0">
              <a:buNone/>
              <a:defRPr sz="1500" b="1"/>
            </a:lvl8pPr>
            <a:lvl9pPr marL="3338657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15" y="2174822"/>
            <a:ext cx="4041315" cy="395062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8ED5B-B83D-49B6-AC77-B3A64FB194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6401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35272-1FA0-49D5-BAAD-6C6620B865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18057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47D59-D484-4184-8494-CFAD4DBF35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46970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70" y="272615"/>
            <a:ext cx="3007913" cy="11620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655" y="272615"/>
            <a:ext cx="5111074" cy="5852829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70" y="1434652"/>
            <a:ext cx="3007913" cy="4690792"/>
          </a:xfrm>
        </p:spPr>
        <p:txBody>
          <a:bodyPr/>
          <a:lstStyle>
            <a:lvl1pPr marL="0" indent="0">
              <a:buNone/>
              <a:defRPr sz="1300"/>
            </a:lvl1pPr>
            <a:lvl2pPr marL="417332" indent="0">
              <a:buNone/>
              <a:defRPr sz="1100"/>
            </a:lvl2pPr>
            <a:lvl3pPr marL="834664" indent="0">
              <a:buNone/>
              <a:defRPr sz="900"/>
            </a:lvl3pPr>
            <a:lvl4pPr marL="1251996" indent="0">
              <a:buNone/>
              <a:defRPr sz="800"/>
            </a:lvl4pPr>
            <a:lvl5pPr marL="1669329" indent="0">
              <a:buNone/>
              <a:defRPr sz="800"/>
            </a:lvl5pPr>
            <a:lvl6pPr marL="2086661" indent="0">
              <a:buNone/>
              <a:defRPr sz="800"/>
            </a:lvl6pPr>
            <a:lvl7pPr marL="2503993" indent="0">
              <a:buNone/>
              <a:defRPr sz="800"/>
            </a:lvl7pPr>
            <a:lvl8pPr marL="2921325" indent="0">
              <a:buNone/>
              <a:defRPr sz="800"/>
            </a:lvl8pPr>
            <a:lvl9pPr marL="333865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BC9F8-57CA-4748-AA6E-6F65BF4117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87851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722" y="4800447"/>
            <a:ext cx="5485841" cy="5665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722" y="612240"/>
            <a:ext cx="5485841" cy="4115104"/>
          </a:xfrm>
        </p:spPr>
        <p:txBody>
          <a:bodyPr/>
          <a:lstStyle>
            <a:lvl1pPr marL="0" indent="0">
              <a:buNone/>
              <a:defRPr sz="2900"/>
            </a:lvl1pPr>
            <a:lvl2pPr marL="417332" indent="0">
              <a:buNone/>
              <a:defRPr sz="2600"/>
            </a:lvl2pPr>
            <a:lvl3pPr marL="834664" indent="0">
              <a:buNone/>
              <a:defRPr sz="2200"/>
            </a:lvl3pPr>
            <a:lvl4pPr marL="1251996" indent="0">
              <a:buNone/>
              <a:defRPr sz="1800"/>
            </a:lvl4pPr>
            <a:lvl5pPr marL="1669329" indent="0">
              <a:buNone/>
              <a:defRPr sz="1800"/>
            </a:lvl5pPr>
            <a:lvl6pPr marL="2086661" indent="0">
              <a:buNone/>
              <a:defRPr sz="1800"/>
            </a:lvl6pPr>
            <a:lvl7pPr marL="2503993" indent="0">
              <a:buNone/>
              <a:defRPr sz="1800"/>
            </a:lvl7pPr>
            <a:lvl8pPr marL="2921325" indent="0">
              <a:buNone/>
              <a:defRPr sz="1800"/>
            </a:lvl8pPr>
            <a:lvl9pPr marL="3338657" indent="0">
              <a:buNone/>
              <a:defRPr sz="18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722" y="5366998"/>
            <a:ext cx="5485841" cy="805659"/>
          </a:xfrm>
        </p:spPr>
        <p:txBody>
          <a:bodyPr/>
          <a:lstStyle>
            <a:lvl1pPr marL="0" indent="0">
              <a:buNone/>
              <a:defRPr sz="1300"/>
            </a:lvl1pPr>
            <a:lvl2pPr marL="417332" indent="0">
              <a:buNone/>
              <a:defRPr sz="1100"/>
            </a:lvl2pPr>
            <a:lvl3pPr marL="834664" indent="0">
              <a:buNone/>
              <a:defRPr sz="900"/>
            </a:lvl3pPr>
            <a:lvl4pPr marL="1251996" indent="0">
              <a:buNone/>
              <a:defRPr sz="800"/>
            </a:lvl4pPr>
            <a:lvl5pPr marL="1669329" indent="0">
              <a:buNone/>
              <a:defRPr sz="800"/>
            </a:lvl5pPr>
            <a:lvl6pPr marL="2086661" indent="0">
              <a:buNone/>
              <a:defRPr sz="800"/>
            </a:lvl6pPr>
            <a:lvl7pPr marL="2503993" indent="0">
              <a:buNone/>
              <a:defRPr sz="800"/>
            </a:lvl7pPr>
            <a:lvl8pPr marL="2921325" indent="0">
              <a:buNone/>
              <a:defRPr sz="800"/>
            </a:lvl8pPr>
            <a:lvl9pPr marL="333865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FBBDC-0C56-4EC6-AED8-A8021449C5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7251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D39C4-2BC3-4800-B9CB-E04FDC404C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48295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7308" y="89857"/>
            <a:ext cx="2233212" cy="5695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879" y="89857"/>
            <a:ext cx="6568185" cy="5695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A4F2D-7CEC-4003-BDA9-A07A5C44CC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50858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879" y="89857"/>
            <a:ext cx="8935641" cy="8589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56555" y="1283877"/>
            <a:ext cx="3950421" cy="45019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220" y="1283877"/>
            <a:ext cx="3951819" cy="450194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DE3A1-686E-4841-9CF1-45F19F28FB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85546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879" y="89857"/>
            <a:ext cx="8935641" cy="8589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56555" y="1283877"/>
            <a:ext cx="8036484" cy="4501942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B0094-501E-4288-B527-6885E2E880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01693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206" y="2130656"/>
            <a:ext cx="7773589" cy="14696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10" y="3886657"/>
            <a:ext cx="6400380" cy="1751432"/>
          </a:xfrm>
        </p:spPr>
        <p:txBody>
          <a:bodyPr/>
          <a:lstStyle>
            <a:lvl1pPr marL="0" indent="0" algn="ctr">
              <a:buNone/>
              <a:defRPr/>
            </a:lvl1pPr>
            <a:lvl2pPr marL="417332" indent="0" algn="ctr">
              <a:buNone/>
              <a:defRPr/>
            </a:lvl2pPr>
            <a:lvl3pPr marL="834664" indent="0" algn="ctr">
              <a:buNone/>
              <a:defRPr/>
            </a:lvl3pPr>
            <a:lvl4pPr marL="1251996" indent="0" algn="ctr">
              <a:buNone/>
              <a:defRPr/>
            </a:lvl4pPr>
            <a:lvl5pPr marL="1669329" indent="0" algn="ctr">
              <a:buNone/>
              <a:defRPr/>
            </a:lvl5pPr>
            <a:lvl6pPr marL="2086661" indent="0" algn="ctr">
              <a:buNone/>
              <a:defRPr/>
            </a:lvl6pPr>
            <a:lvl7pPr marL="2503993" indent="0" algn="ctr">
              <a:buNone/>
              <a:defRPr/>
            </a:lvl7pPr>
            <a:lvl8pPr marL="2921325" indent="0" algn="ctr">
              <a:buNone/>
              <a:defRPr/>
            </a:lvl8pPr>
            <a:lvl9pPr marL="333865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8E116-05C4-49CE-8C11-2242975E7C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843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B2827-7D8E-48D6-9895-D6F5D46D5B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51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63" y="4407518"/>
            <a:ext cx="7772190" cy="1361548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963" y="2907379"/>
            <a:ext cx="7772190" cy="1500139"/>
          </a:xfrm>
        </p:spPr>
        <p:txBody>
          <a:bodyPr anchor="b"/>
          <a:lstStyle>
            <a:lvl1pPr marL="0" indent="0">
              <a:buNone/>
              <a:defRPr sz="1800"/>
            </a:lvl1pPr>
            <a:lvl2pPr marL="417332" indent="0">
              <a:buNone/>
              <a:defRPr sz="1600"/>
            </a:lvl2pPr>
            <a:lvl3pPr marL="834664" indent="0">
              <a:buNone/>
              <a:defRPr sz="1500"/>
            </a:lvl3pPr>
            <a:lvl4pPr marL="1251996" indent="0">
              <a:buNone/>
              <a:defRPr sz="1300"/>
            </a:lvl4pPr>
            <a:lvl5pPr marL="1669329" indent="0">
              <a:buNone/>
              <a:defRPr sz="1300"/>
            </a:lvl5pPr>
            <a:lvl6pPr marL="2086661" indent="0">
              <a:buNone/>
              <a:defRPr sz="1300"/>
            </a:lvl6pPr>
            <a:lvl7pPr marL="2503993" indent="0">
              <a:buNone/>
              <a:defRPr sz="1300"/>
            </a:lvl7pPr>
            <a:lvl8pPr marL="2921325" indent="0">
              <a:buNone/>
              <a:defRPr sz="1300"/>
            </a:lvl8pPr>
            <a:lvl9pPr marL="3338657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AE7EC-ACBD-479F-A38C-503EE4B77A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5287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6555" y="1283877"/>
            <a:ext cx="3950421" cy="450194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220" y="1283877"/>
            <a:ext cx="3951819" cy="450194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F5F0C-4019-480C-A9EB-49EA2BE417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038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71" y="274138"/>
            <a:ext cx="8229459" cy="1143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71" y="1535168"/>
            <a:ext cx="4039916" cy="639654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7332" indent="0">
              <a:buNone/>
              <a:defRPr sz="1800" b="1"/>
            </a:lvl2pPr>
            <a:lvl3pPr marL="834664" indent="0">
              <a:buNone/>
              <a:defRPr sz="1600" b="1"/>
            </a:lvl3pPr>
            <a:lvl4pPr marL="1251996" indent="0">
              <a:buNone/>
              <a:defRPr sz="1500" b="1"/>
            </a:lvl4pPr>
            <a:lvl5pPr marL="1669329" indent="0">
              <a:buNone/>
              <a:defRPr sz="1500" b="1"/>
            </a:lvl5pPr>
            <a:lvl6pPr marL="2086661" indent="0">
              <a:buNone/>
              <a:defRPr sz="1500" b="1"/>
            </a:lvl6pPr>
            <a:lvl7pPr marL="2503993" indent="0">
              <a:buNone/>
              <a:defRPr sz="1500" b="1"/>
            </a:lvl7pPr>
            <a:lvl8pPr marL="2921325" indent="0">
              <a:buNone/>
              <a:defRPr sz="1500" b="1"/>
            </a:lvl8pPr>
            <a:lvl9pPr marL="3338657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71" y="2174822"/>
            <a:ext cx="4039916" cy="395062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15" y="1535168"/>
            <a:ext cx="4041315" cy="639654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7332" indent="0">
              <a:buNone/>
              <a:defRPr sz="1800" b="1"/>
            </a:lvl2pPr>
            <a:lvl3pPr marL="834664" indent="0">
              <a:buNone/>
              <a:defRPr sz="1600" b="1"/>
            </a:lvl3pPr>
            <a:lvl4pPr marL="1251996" indent="0">
              <a:buNone/>
              <a:defRPr sz="1500" b="1"/>
            </a:lvl4pPr>
            <a:lvl5pPr marL="1669329" indent="0">
              <a:buNone/>
              <a:defRPr sz="1500" b="1"/>
            </a:lvl5pPr>
            <a:lvl6pPr marL="2086661" indent="0">
              <a:buNone/>
              <a:defRPr sz="1500" b="1"/>
            </a:lvl6pPr>
            <a:lvl7pPr marL="2503993" indent="0">
              <a:buNone/>
              <a:defRPr sz="1500" b="1"/>
            </a:lvl7pPr>
            <a:lvl8pPr marL="2921325" indent="0">
              <a:buNone/>
              <a:defRPr sz="1500" b="1"/>
            </a:lvl8pPr>
            <a:lvl9pPr marL="3338657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15" y="2174822"/>
            <a:ext cx="4041315" cy="395062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0831C-32A1-46AA-8A31-B1B6A3A519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684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CECCD-08DF-42EB-B865-6AA73E25855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4424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BC905-52B6-465C-BC31-C49BEE9ACD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833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70" y="272615"/>
            <a:ext cx="3007913" cy="11620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655" y="272615"/>
            <a:ext cx="5111074" cy="5852829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70" y="1434652"/>
            <a:ext cx="3007913" cy="4690792"/>
          </a:xfrm>
        </p:spPr>
        <p:txBody>
          <a:bodyPr/>
          <a:lstStyle>
            <a:lvl1pPr marL="0" indent="0">
              <a:buNone/>
              <a:defRPr sz="1300"/>
            </a:lvl1pPr>
            <a:lvl2pPr marL="417332" indent="0">
              <a:buNone/>
              <a:defRPr sz="1100"/>
            </a:lvl2pPr>
            <a:lvl3pPr marL="834664" indent="0">
              <a:buNone/>
              <a:defRPr sz="900"/>
            </a:lvl3pPr>
            <a:lvl4pPr marL="1251996" indent="0">
              <a:buNone/>
              <a:defRPr sz="800"/>
            </a:lvl4pPr>
            <a:lvl5pPr marL="1669329" indent="0">
              <a:buNone/>
              <a:defRPr sz="800"/>
            </a:lvl5pPr>
            <a:lvl6pPr marL="2086661" indent="0">
              <a:buNone/>
              <a:defRPr sz="800"/>
            </a:lvl6pPr>
            <a:lvl7pPr marL="2503993" indent="0">
              <a:buNone/>
              <a:defRPr sz="800"/>
            </a:lvl7pPr>
            <a:lvl8pPr marL="2921325" indent="0">
              <a:buNone/>
              <a:defRPr sz="800"/>
            </a:lvl8pPr>
            <a:lvl9pPr marL="333865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BAFA5-F283-49A5-95D3-C2C516CB7F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762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722" y="4800447"/>
            <a:ext cx="5485841" cy="56655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722" y="612240"/>
            <a:ext cx="5485841" cy="4115104"/>
          </a:xfrm>
        </p:spPr>
        <p:txBody>
          <a:bodyPr/>
          <a:lstStyle>
            <a:lvl1pPr marL="0" indent="0">
              <a:buNone/>
              <a:defRPr sz="2900"/>
            </a:lvl1pPr>
            <a:lvl2pPr marL="417332" indent="0">
              <a:buNone/>
              <a:defRPr sz="2600"/>
            </a:lvl2pPr>
            <a:lvl3pPr marL="834664" indent="0">
              <a:buNone/>
              <a:defRPr sz="2200"/>
            </a:lvl3pPr>
            <a:lvl4pPr marL="1251996" indent="0">
              <a:buNone/>
              <a:defRPr sz="1800"/>
            </a:lvl4pPr>
            <a:lvl5pPr marL="1669329" indent="0">
              <a:buNone/>
              <a:defRPr sz="1800"/>
            </a:lvl5pPr>
            <a:lvl6pPr marL="2086661" indent="0">
              <a:buNone/>
              <a:defRPr sz="1800"/>
            </a:lvl6pPr>
            <a:lvl7pPr marL="2503993" indent="0">
              <a:buNone/>
              <a:defRPr sz="1800"/>
            </a:lvl7pPr>
            <a:lvl8pPr marL="2921325" indent="0">
              <a:buNone/>
              <a:defRPr sz="1800"/>
            </a:lvl8pPr>
            <a:lvl9pPr marL="3338657" indent="0">
              <a:buNone/>
              <a:defRPr sz="18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722" y="5366998"/>
            <a:ext cx="5485841" cy="805659"/>
          </a:xfrm>
        </p:spPr>
        <p:txBody>
          <a:bodyPr/>
          <a:lstStyle>
            <a:lvl1pPr marL="0" indent="0">
              <a:buNone/>
              <a:defRPr sz="1300"/>
            </a:lvl1pPr>
            <a:lvl2pPr marL="417332" indent="0">
              <a:buNone/>
              <a:defRPr sz="1100"/>
            </a:lvl2pPr>
            <a:lvl3pPr marL="834664" indent="0">
              <a:buNone/>
              <a:defRPr sz="900"/>
            </a:lvl3pPr>
            <a:lvl4pPr marL="1251996" indent="0">
              <a:buNone/>
              <a:defRPr sz="800"/>
            </a:lvl4pPr>
            <a:lvl5pPr marL="1669329" indent="0">
              <a:buNone/>
              <a:defRPr sz="800"/>
            </a:lvl5pPr>
            <a:lvl6pPr marL="2086661" indent="0">
              <a:buNone/>
              <a:defRPr sz="800"/>
            </a:lvl6pPr>
            <a:lvl7pPr marL="2503993" indent="0">
              <a:buNone/>
              <a:defRPr sz="800"/>
            </a:lvl7pPr>
            <a:lvl8pPr marL="2921325" indent="0">
              <a:buNone/>
              <a:defRPr sz="800"/>
            </a:lvl8pPr>
            <a:lvl9pPr marL="333865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8C7CF-BC7D-40BC-9A8D-FA9EA1FD7B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9208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F4B0B-FBFB-43D1-8B07-09FA807DC8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7644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7308" y="89857"/>
            <a:ext cx="2233212" cy="5695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879" y="89857"/>
            <a:ext cx="6568185" cy="5695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A384E-695F-4032-ADB3-AD778A7A05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111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879" y="89857"/>
            <a:ext cx="8935641" cy="8589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9B082-497C-4076-BBBC-1DF17F4A27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523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4BE4-0A6E-4ADF-9FA4-077AF025A9B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3876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5B3AE-79BD-4D22-A78E-488247E750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0121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430BD-4C6F-49DF-B8C8-51A523D88E4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089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5FE96-ACC9-4602-83D1-652EA4E9F00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835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1F530-1416-4634-9B3C-17B0B3AD6F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9759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17CDE-72B8-470B-A178-E1EB779F12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09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A11D1-7EB3-4D6B-ACFD-8168A6407E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6322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D0AB9-E3AA-4F7C-8753-9DF3BC4FF27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6322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876CA-8E34-42C1-AF30-0C60954A01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3458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1E1-901D-405B-9087-A209AB15AA6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4409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B7F6B-6F9B-4310-A807-BA0D1FA9FAE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0570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4BE4-0A6E-4ADF-9FA4-077AF025A9B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8944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5B3AE-79BD-4D22-A78E-488247E7503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6008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430BD-4C6F-49DF-B8C8-51A523D88E4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5892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5FE96-ACC9-4602-83D1-652EA4E9F00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179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1F530-1416-4634-9B3C-17B0B3AD6FC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7214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17CDE-72B8-470B-A178-E1EB779F12A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0108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A11D1-7EB3-4D6B-ACFD-8168A6407E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091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D0AB9-E3AA-4F7C-8753-9DF3BC4FF27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9732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876CA-8E34-42C1-AF30-0C60954A01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5114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1E1-901D-405B-9087-A209AB15AA6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9506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B7F6B-6F9B-4310-A807-BA0D1FA9FAE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02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8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9C648FA-74C0-46D0-9665-D1B993DA7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5pPr>
      <a:lvl6pPr marL="456496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6pPr>
      <a:lvl7pPr marL="91299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7pPr>
      <a:lvl8pPr marL="1369482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8pPr>
      <a:lvl9pPr marL="1825977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9pPr>
    </p:titleStyle>
    <p:bodyStyle>
      <a:lvl1pPr marL="340825" indent="-340825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+mn-cs"/>
        </a:defRPr>
      </a:lvl1pPr>
      <a:lvl2pPr marL="740306" indent="-283758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</a:defRPr>
      </a:lvl2pPr>
      <a:lvl3pPr marL="1139781" indent="-226689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596335" indent="-226689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2881" indent="-226689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0717" indent="-22824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67212" indent="-22824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3704" indent="-22824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0199" indent="-22824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29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96" algn="l" defTabSz="9129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990" algn="l" defTabSz="9129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82" algn="l" defTabSz="9129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977" algn="l" defTabSz="9129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467" algn="l" defTabSz="9129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968" algn="l" defTabSz="9129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457" algn="l" defTabSz="9129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953" algn="l" defTabSz="9129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879" y="89857"/>
            <a:ext cx="8935641" cy="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6555" y="1283877"/>
            <a:ext cx="8036484" cy="450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4100" y="5994467"/>
            <a:ext cx="1678055" cy="43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t" anchorCtr="0" compatLnSpc="1">
            <a:prstTxWarp prst="textNoShape">
              <a:avLst/>
            </a:prstTxWarp>
          </a:bodyPr>
          <a:lstStyle>
            <a:lvl1pPr>
              <a:defRPr sz="1300" b="0"/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52010" y="5994467"/>
            <a:ext cx="2550643" cy="43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t" anchorCtr="0" compatLnSpc="1">
            <a:prstTxWarp prst="textNoShape">
              <a:avLst/>
            </a:prstTxWarp>
          </a:bodyPr>
          <a:lstStyle>
            <a:lvl1pPr algn="ctr">
              <a:defRPr sz="1300" b="0"/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72508" y="5994467"/>
            <a:ext cx="1678055" cy="43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t" anchorCtr="0" compatLnSpc="1">
            <a:prstTxWarp prst="textNoShape">
              <a:avLst/>
            </a:prstTxWarp>
          </a:bodyPr>
          <a:lstStyle>
            <a:lvl1pPr algn="r">
              <a:defRPr sz="1300" b="0"/>
            </a:lvl1pPr>
          </a:lstStyle>
          <a:p>
            <a:pPr eaLnBrk="0" hangingPunct="0">
              <a:defRPr/>
            </a:pPr>
            <a:fld id="{40D7F1BF-BE5E-4F0D-9F13-028EDEFAD52F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9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FFFF00"/>
          </a:solidFill>
          <a:latin typeface="Arial" charset="0"/>
        </a:defRPr>
      </a:lvl5pPr>
      <a:lvl6pPr marL="417332"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FFFF00"/>
          </a:solidFill>
          <a:latin typeface="Arial" charset="0"/>
        </a:defRPr>
      </a:lvl6pPr>
      <a:lvl7pPr marL="834664"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FFFF00"/>
          </a:solidFill>
          <a:latin typeface="Arial" charset="0"/>
        </a:defRPr>
      </a:lvl7pPr>
      <a:lvl8pPr marL="1251996"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FFFF00"/>
          </a:solidFill>
          <a:latin typeface="Arial" charset="0"/>
        </a:defRPr>
      </a:lvl8pPr>
      <a:lvl9pPr marL="1669329"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FFFF00"/>
          </a:solidFill>
          <a:latin typeface="Arial" charset="0"/>
        </a:defRPr>
      </a:lvl9pPr>
    </p:titleStyle>
    <p:bodyStyle>
      <a:lvl1pPr marL="312999" indent="-312999" algn="l" rtl="0" eaLnBrk="0" fontAlgn="base" hangingPunct="0">
        <a:spcBef>
          <a:spcPct val="20000"/>
        </a:spcBef>
        <a:spcAft>
          <a:spcPct val="0"/>
        </a:spcAft>
        <a:buChar char="•"/>
        <a:defRPr sz="2900" b="1">
          <a:solidFill>
            <a:schemeClr val="bg1"/>
          </a:solidFill>
          <a:latin typeface="+mn-lt"/>
          <a:ea typeface="+mn-ea"/>
          <a:cs typeface="+mn-cs"/>
        </a:defRPr>
      </a:lvl1pPr>
      <a:lvl2pPr marL="678165" indent="-260833" algn="l" rtl="0" eaLnBrk="0" fontAlgn="base" hangingPunct="0">
        <a:spcBef>
          <a:spcPct val="20000"/>
        </a:spcBef>
        <a:spcAft>
          <a:spcPct val="0"/>
        </a:spcAft>
        <a:buChar char="–"/>
        <a:defRPr sz="2600" b="1">
          <a:solidFill>
            <a:schemeClr val="bg1"/>
          </a:solidFill>
          <a:latin typeface="+mn-lt"/>
        </a:defRPr>
      </a:lvl2pPr>
      <a:lvl3pPr marL="1043330" indent="-208666" algn="l" rtl="0" eaLnBrk="0" fontAlgn="base" hangingPunct="0">
        <a:spcBef>
          <a:spcPct val="20000"/>
        </a:spcBef>
        <a:spcAft>
          <a:spcPct val="0"/>
        </a:spcAft>
        <a:buChar char="•"/>
        <a:defRPr sz="2200" b="1">
          <a:solidFill>
            <a:schemeClr val="bg1"/>
          </a:solidFill>
          <a:latin typeface="+mn-lt"/>
        </a:defRPr>
      </a:lvl3pPr>
      <a:lvl4pPr marL="1460663" indent="-208666" algn="l" rtl="0" eaLnBrk="0" fontAlgn="base" hangingPunct="0">
        <a:spcBef>
          <a:spcPct val="20000"/>
        </a:spcBef>
        <a:spcAft>
          <a:spcPct val="0"/>
        </a:spcAft>
        <a:buChar char="–"/>
        <a:defRPr sz="1800" b="1">
          <a:solidFill>
            <a:schemeClr val="bg1"/>
          </a:solidFill>
          <a:latin typeface="+mn-lt"/>
        </a:defRPr>
      </a:lvl4pPr>
      <a:lvl5pPr marL="1877995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 b="1">
          <a:solidFill>
            <a:schemeClr val="bg1"/>
          </a:solidFill>
          <a:latin typeface="+mn-lt"/>
        </a:defRPr>
      </a:lvl5pPr>
      <a:lvl6pPr marL="2295327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 b="1">
          <a:solidFill>
            <a:schemeClr val="bg1"/>
          </a:solidFill>
          <a:latin typeface="+mn-lt"/>
        </a:defRPr>
      </a:lvl6pPr>
      <a:lvl7pPr marL="2712659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 b="1">
          <a:solidFill>
            <a:schemeClr val="bg1"/>
          </a:solidFill>
          <a:latin typeface="+mn-lt"/>
        </a:defRPr>
      </a:lvl7pPr>
      <a:lvl8pPr marL="3129991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 b="1">
          <a:solidFill>
            <a:schemeClr val="bg1"/>
          </a:solidFill>
          <a:latin typeface="+mn-lt"/>
        </a:defRPr>
      </a:lvl8pPr>
      <a:lvl9pPr marL="3547323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7332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34664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51996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69329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86661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03993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21325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38657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879" y="89857"/>
            <a:ext cx="8935641" cy="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6555" y="1283877"/>
            <a:ext cx="8036484" cy="450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4100" y="5994467"/>
            <a:ext cx="1678055" cy="43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t" anchorCtr="0" compatLnSpc="1">
            <a:prstTxWarp prst="textNoShape">
              <a:avLst/>
            </a:prstTxWarp>
          </a:bodyPr>
          <a:lstStyle>
            <a:lvl1pPr>
              <a:defRPr sz="13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52010" y="5994467"/>
            <a:ext cx="2550643" cy="43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t" anchorCtr="0" compatLnSpc="1">
            <a:prstTxWarp prst="textNoShape">
              <a:avLst/>
            </a:prstTxWarp>
          </a:bodyPr>
          <a:lstStyle>
            <a:lvl1pPr algn="ctr">
              <a:defRPr sz="13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72508" y="5994467"/>
            <a:ext cx="1678055" cy="43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466" tIns="41733" rIns="83466" bIns="41733" numCol="1" anchor="t" anchorCtr="0" compatLnSpc="1">
            <a:prstTxWarp prst="textNoShape">
              <a:avLst/>
            </a:prstTxWarp>
          </a:bodyPr>
          <a:lstStyle>
            <a:lvl1pPr algn="r">
              <a:defRPr sz="13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 eaLnBrk="0" hangingPunct="0">
              <a:defRPr/>
            </a:pPr>
            <a:fld id="{D0293A3A-BE3D-44F0-B8DF-9ADDBCC60211}" type="slidenum">
              <a:rPr lang="en-US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00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17332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834664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251996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669329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12999" indent="-312999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78165" indent="-260833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</a:defRPr>
      </a:lvl2pPr>
      <a:lvl3pPr marL="1043330" indent="-208666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60663" indent="-208666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1877995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295327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712659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3129991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3547323" indent="-208666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7332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34664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51996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69329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86661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03993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21325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38657" algn="l" defTabSz="83466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CAD95B7-B2F2-4290-B9BA-3468D077BDD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84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CAD95B7-B2F2-4290-B9BA-3468D077BDD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3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approach to the patient with an abnormal CBC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Eliot Williams, MD PhD</a:t>
            </a:r>
          </a:p>
          <a:p>
            <a:r>
              <a:rPr lang="en-US" dirty="0" smtClean="0"/>
              <a:t>Division of Hematology &amp; Medical Oncology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40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Nothing to disclose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2000250"/>
            <a:ext cx="11144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98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39760"/>
          </a:xfrm>
        </p:spPr>
        <p:txBody>
          <a:bodyPr/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CBC with differential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599"/>
          </a:xfrm>
        </p:spPr>
        <p:txBody>
          <a:bodyPr/>
          <a:lstStyle/>
          <a:p>
            <a:pPr marL="913748" lvl="1" indent="-457200">
              <a:buFont typeface="+mj-lt"/>
              <a:buAutoNum type="arabicPeriod"/>
            </a:pPr>
            <a:endParaRPr lang="en-US" sz="2000" dirty="0"/>
          </a:p>
          <a:p>
            <a:pPr marL="456548" lvl="1" indent="0">
              <a:buNone/>
            </a:pPr>
            <a:endParaRPr lang="en-US" sz="20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386" y="1066800"/>
            <a:ext cx="6891228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52578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26 variables → higher chance of finding an abnormality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~ 30% of outpatient CBCs done in UWHC lab have at least one abnormal finding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3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15960"/>
          </a:xfrm>
        </p:spPr>
        <p:txBody>
          <a:bodyPr/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General Principles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599"/>
          </a:xfrm>
        </p:spPr>
        <p:txBody>
          <a:bodyPr/>
          <a:lstStyle/>
          <a:p>
            <a:r>
              <a:rPr lang="en-US" sz="2400" dirty="0" smtClean="0"/>
              <a:t>A patient with an abnormal CBC is less likely to have a serious hematologic disorder if:</a:t>
            </a:r>
          </a:p>
          <a:p>
            <a:pPr marL="913748" lvl="1" indent="-457200">
              <a:buFont typeface="+mj-lt"/>
              <a:buAutoNum type="arabicPeriod"/>
            </a:pPr>
            <a:r>
              <a:rPr lang="en-US" sz="2000" dirty="0" smtClean="0"/>
              <a:t>The abnormalities are mild</a:t>
            </a:r>
          </a:p>
          <a:p>
            <a:pPr marL="913748" lvl="1" indent="-457200">
              <a:buFont typeface="+mj-lt"/>
              <a:buAutoNum type="arabicPeriod"/>
            </a:pPr>
            <a:r>
              <a:rPr lang="en-US" sz="2000" dirty="0" smtClean="0"/>
              <a:t>A single cell line is involved</a:t>
            </a:r>
          </a:p>
          <a:p>
            <a:pPr marL="913748" lvl="1" indent="-457200">
              <a:buFont typeface="+mj-lt"/>
              <a:buAutoNum type="arabicPeriod"/>
            </a:pPr>
            <a:r>
              <a:rPr lang="en-US" sz="2000" dirty="0" smtClean="0"/>
              <a:t>The abnormal finding has been present and relatively stable for several years</a:t>
            </a:r>
          </a:p>
          <a:p>
            <a:pPr marL="913748" lvl="1" indent="-457200">
              <a:buFont typeface="+mj-lt"/>
              <a:buAutoNum type="arabicPeriod"/>
            </a:pPr>
            <a:r>
              <a:rPr lang="en-US" sz="2000" dirty="0" smtClean="0"/>
              <a:t>There are no associated symptoms/abnormality found during routine screening</a:t>
            </a:r>
          </a:p>
          <a:p>
            <a:pPr marL="514267" indent="-457200"/>
            <a:r>
              <a:rPr lang="en-US" sz="2400" dirty="0" smtClean="0"/>
              <a:t>If #1 plus two or more of the other findings are present it a formal hematologic evaluation may not </a:t>
            </a:r>
            <a:r>
              <a:rPr lang="en-US" sz="2400" smtClean="0"/>
              <a:t>be necessary</a:t>
            </a:r>
            <a:endParaRPr lang="en-US" sz="2400" dirty="0" smtClean="0"/>
          </a:p>
          <a:p>
            <a:pPr marL="913748" lvl="1" indent="-457200">
              <a:buFont typeface="+mj-lt"/>
              <a:buAutoNum type="arabicPeriod"/>
            </a:pPr>
            <a:endParaRPr lang="en-US" sz="2000" dirty="0"/>
          </a:p>
          <a:p>
            <a:pPr marL="456548" lvl="1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7058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Asymptomatic 63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physician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362200" y="1676400"/>
            <a:ext cx="3976688" cy="4524375"/>
            <a:chOff x="3443287" y="1624012"/>
            <a:chExt cx="3157538" cy="3609975"/>
          </a:xfrm>
        </p:grpSpPr>
        <p:pic>
          <p:nvPicPr>
            <p:cNvPr id="1026" name="Picture 2" descr="C:\Users\williams\Desktop\eConsult project\Nov talk\ECW CBC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38"/>
            <a:stretch/>
          </p:blipFill>
          <p:spPr bwMode="auto">
            <a:xfrm>
              <a:off x="4829175" y="1624012"/>
              <a:ext cx="1771650" cy="3609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williams\Desktop\eConsult project\Nov talk\ECW CBC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845"/>
            <a:stretch/>
          </p:blipFill>
          <p:spPr bwMode="auto">
            <a:xfrm>
              <a:off x="3443287" y="1624012"/>
              <a:ext cx="1385888" cy="3609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8" name="Picture 4" descr="C:\Users\williams\Desktop\eConsult project\Nov talk\ECW CB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98040"/>
            <a:ext cx="5486400" cy="488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49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15960"/>
          </a:xfrm>
        </p:spPr>
        <p:txBody>
          <a:bodyPr/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ANEMIA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599"/>
          </a:xfrm>
        </p:spPr>
        <p:txBody>
          <a:bodyPr/>
          <a:lstStyle/>
          <a:p>
            <a:r>
              <a:rPr lang="en-US" sz="2800" dirty="0" smtClean="0"/>
              <a:t>Is the marrow working?</a:t>
            </a:r>
          </a:p>
          <a:p>
            <a:pPr lvl="1"/>
            <a:r>
              <a:rPr lang="en-US" dirty="0" smtClean="0"/>
              <a:t>Check the reticulocyte count</a:t>
            </a:r>
          </a:p>
          <a:p>
            <a:pPr lvl="1"/>
            <a:r>
              <a:rPr lang="en-US" dirty="0" smtClean="0"/>
              <a:t>Other cell lines abnormal?</a:t>
            </a:r>
          </a:p>
          <a:p>
            <a:r>
              <a:rPr lang="en-US" sz="2800" dirty="0" smtClean="0"/>
              <a:t>What do the red cells look like?</a:t>
            </a:r>
          </a:p>
          <a:p>
            <a:pPr lvl="1"/>
            <a:r>
              <a:rPr lang="en-US" dirty="0" smtClean="0"/>
              <a:t>MCV, blood smear</a:t>
            </a:r>
          </a:p>
          <a:p>
            <a:r>
              <a:rPr lang="en-US" sz="2800" dirty="0" smtClean="0"/>
              <a:t>Always rule out readily treatable causes</a:t>
            </a:r>
          </a:p>
          <a:p>
            <a:pPr lvl="1"/>
            <a:r>
              <a:rPr lang="en-US" dirty="0" smtClean="0"/>
              <a:t>Blood loss, iron deficiency, B-12 or folate deficiency</a:t>
            </a:r>
          </a:p>
        </p:txBody>
      </p:sp>
    </p:spTree>
    <p:extLst>
      <p:ext uri="{BB962C8B-B14F-4D97-AF65-F5344CB8AC3E}">
        <p14:creationId xmlns:p14="http://schemas.microsoft.com/office/powerpoint/2010/main" val="367770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15960"/>
          </a:xfrm>
        </p:spPr>
        <p:txBody>
          <a:bodyPr/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ANEMIA</a:t>
            </a:r>
            <a:b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i="1" dirty="0" smtClean="0">
                <a:solidFill>
                  <a:srgbClr val="49DF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 workup</a:t>
            </a:r>
            <a:endParaRPr lang="en-US" sz="4000" i="1" dirty="0">
              <a:solidFill>
                <a:srgbClr val="49DF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599"/>
          </a:xfrm>
        </p:spPr>
        <p:txBody>
          <a:bodyPr/>
          <a:lstStyle/>
          <a:p>
            <a:r>
              <a:rPr lang="en-US" dirty="0" smtClean="0"/>
              <a:t>CBC with differential</a:t>
            </a:r>
          </a:p>
          <a:p>
            <a:r>
              <a:rPr lang="en-US" dirty="0" err="1" smtClean="0"/>
              <a:t>Retic</a:t>
            </a:r>
            <a:r>
              <a:rPr lang="en-US" dirty="0" smtClean="0"/>
              <a:t> count</a:t>
            </a:r>
          </a:p>
          <a:p>
            <a:r>
              <a:rPr lang="en-US" dirty="0" smtClean="0"/>
              <a:t>Serum ferritin, iron/TIBC, B-12, folate, TSH, creatinine</a:t>
            </a:r>
          </a:p>
          <a:p>
            <a:r>
              <a:rPr lang="en-US" dirty="0" smtClean="0"/>
              <a:t>Fecal occult blood testing</a:t>
            </a:r>
          </a:p>
          <a:p>
            <a:r>
              <a:rPr lang="en-US" dirty="0" smtClean="0"/>
              <a:t>Serum erythropoietin</a:t>
            </a:r>
          </a:p>
        </p:txBody>
      </p:sp>
    </p:spTree>
    <p:extLst>
      <p:ext uri="{BB962C8B-B14F-4D97-AF65-F5344CB8AC3E}">
        <p14:creationId xmlns:p14="http://schemas.microsoft.com/office/powerpoint/2010/main" val="307026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834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Interpreting the reticulocyte count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r>
              <a:rPr lang="en-US" sz="2800" dirty="0" smtClean="0"/>
              <a:t>Always use the absolute count, not the percent of </a:t>
            </a:r>
            <a:r>
              <a:rPr lang="en-US" sz="2800" dirty="0" err="1" smtClean="0"/>
              <a:t>retics</a:t>
            </a:r>
            <a:endParaRPr lang="en-US" sz="2800" dirty="0" smtClean="0"/>
          </a:p>
          <a:p>
            <a:r>
              <a:rPr lang="en-US" sz="2800" dirty="0" err="1" smtClean="0"/>
              <a:t>Retics</a:t>
            </a:r>
            <a:r>
              <a:rPr lang="en-US" sz="2800" dirty="0" smtClean="0"/>
              <a:t> &gt; 200K = normal marrow response to anemia</a:t>
            </a:r>
          </a:p>
          <a:p>
            <a:pPr lvl="1"/>
            <a:r>
              <a:rPr lang="en-US" sz="2400" dirty="0" err="1" smtClean="0"/>
              <a:t>DDx</a:t>
            </a:r>
            <a:r>
              <a:rPr lang="en-US" sz="2400" dirty="0" smtClean="0"/>
              <a:t> = blood loss or hemolysis</a:t>
            </a:r>
          </a:p>
          <a:p>
            <a:pPr lvl="1"/>
            <a:r>
              <a:rPr lang="en-US" sz="2400" dirty="0" smtClean="0"/>
              <a:t>Very high </a:t>
            </a:r>
            <a:r>
              <a:rPr lang="en-US" sz="2400" dirty="0" err="1" smtClean="0"/>
              <a:t>retics</a:t>
            </a:r>
            <a:r>
              <a:rPr lang="en-US" sz="2400" dirty="0" smtClean="0"/>
              <a:t> (&gt;300K) usually indicate hemolytic anemia</a:t>
            </a:r>
          </a:p>
          <a:p>
            <a:r>
              <a:rPr lang="en-US" sz="2800" dirty="0" err="1" smtClean="0"/>
              <a:t>Retics</a:t>
            </a:r>
            <a:r>
              <a:rPr lang="en-US" sz="2800" dirty="0" smtClean="0"/>
              <a:t> &lt; 100K indicates poor marrow response to anemia</a:t>
            </a:r>
          </a:p>
          <a:p>
            <a:pPr lvl="1"/>
            <a:r>
              <a:rPr lang="en-US" sz="2400" dirty="0" smtClean="0"/>
              <a:t>Primary marrow problem vs low-EPO state</a:t>
            </a:r>
            <a:endParaRPr lang="en-US" dirty="0"/>
          </a:p>
          <a:p>
            <a:pPr lvl="1"/>
            <a:r>
              <a:rPr lang="en-US" sz="2400" dirty="0" smtClean="0"/>
              <a:t>Very low </a:t>
            </a:r>
            <a:r>
              <a:rPr lang="en-US" sz="2400" dirty="0" err="1" smtClean="0"/>
              <a:t>retic</a:t>
            </a:r>
            <a:r>
              <a:rPr lang="en-US" sz="2400" dirty="0" smtClean="0"/>
              <a:t> count (&lt;20K) usually indicates marrow failure</a:t>
            </a:r>
          </a:p>
        </p:txBody>
      </p:sp>
    </p:spTree>
    <p:extLst>
      <p:ext uri="{BB962C8B-B14F-4D97-AF65-F5344CB8AC3E}">
        <p14:creationId xmlns:p14="http://schemas.microsoft.com/office/powerpoint/2010/main" val="370860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Microcytic anemia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Iron deficiency</a:t>
            </a:r>
          </a:p>
          <a:p>
            <a:pPr lvl="1"/>
            <a:r>
              <a:rPr lang="en-US" dirty="0" smtClean="0"/>
              <a:t>Normocytic in early stages</a:t>
            </a:r>
          </a:p>
          <a:p>
            <a:pPr lvl="1"/>
            <a:r>
              <a:rPr lang="en-US" dirty="0" err="1" smtClean="0"/>
              <a:t>Microcytosis</a:t>
            </a:r>
            <a:r>
              <a:rPr lang="en-US" dirty="0" smtClean="0"/>
              <a:t> without anemia is generally not iron deficiency</a:t>
            </a:r>
          </a:p>
          <a:p>
            <a:r>
              <a:rPr lang="en-US" dirty="0" smtClean="0"/>
              <a:t>Thalassemia trait</a:t>
            </a:r>
          </a:p>
          <a:p>
            <a:pPr lvl="1"/>
            <a:r>
              <a:rPr lang="en-US" dirty="0" smtClean="0"/>
              <a:t>Can cause </a:t>
            </a:r>
            <a:r>
              <a:rPr lang="en-US" dirty="0" err="1" smtClean="0"/>
              <a:t>microcytosis</a:t>
            </a:r>
            <a:r>
              <a:rPr lang="en-US" dirty="0" smtClean="0"/>
              <a:t> without anemia</a:t>
            </a:r>
          </a:p>
          <a:p>
            <a:r>
              <a:rPr lang="en-US" dirty="0" smtClean="0"/>
              <a:t>Anemia of inflammation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11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Assessing Iron Stores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181599"/>
          </a:xfrm>
        </p:spPr>
        <p:txBody>
          <a:bodyPr/>
          <a:lstStyle/>
          <a:p>
            <a:r>
              <a:rPr lang="en-US" sz="2200" dirty="0" smtClean="0"/>
              <a:t>Serum ferritin reflects storage compartment</a:t>
            </a:r>
          </a:p>
          <a:p>
            <a:pPr lvl="1"/>
            <a:r>
              <a:rPr lang="en-US" sz="2200" dirty="0" smtClean="0"/>
              <a:t>Can be low in absence of anemia</a:t>
            </a:r>
          </a:p>
          <a:p>
            <a:pPr lvl="1"/>
            <a:r>
              <a:rPr lang="en-US" sz="2200" dirty="0" smtClean="0"/>
              <a:t>Low level + anemia firm evidence of IDA</a:t>
            </a:r>
          </a:p>
          <a:p>
            <a:pPr lvl="1"/>
            <a:r>
              <a:rPr lang="en-US" sz="2200" dirty="0" smtClean="0"/>
              <a:t>Can be normal if there is iron deficiency + inflammation</a:t>
            </a:r>
          </a:p>
          <a:p>
            <a:r>
              <a:rPr lang="en-US" sz="2200" dirty="0" smtClean="0"/>
              <a:t>Serum iron = transport compartment</a:t>
            </a:r>
          </a:p>
          <a:p>
            <a:pPr lvl="1"/>
            <a:r>
              <a:rPr lang="en-US" sz="2200" dirty="0" smtClean="0"/>
              <a:t>Low in iron deficiency and anemia of inflammation</a:t>
            </a:r>
          </a:p>
          <a:p>
            <a:pPr lvl="1"/>
            <a:r>
              <a:rPr lang="en-US" sz="2200" dirty="0" smtClean="0"/>
              <a:t>TIBC typically high in IDA, normal or low in inflammation</a:t>
            </a:r>
          </a:p>
          <a:p>
            <a:r>
              <a:rPr lang="en-US" sz="2200" dirty="0" smtClean="0"/>
              <a:t>Normal serum iron usually rules out iron deficiency</a:t>
            </a:r>
          </a:p>
          <a:p>
            <a:pPr lvl="1"/>
            <a:r>
              <a:rPr lang="en-US" sz="2200" dirty="0" smtClean="0"/>
              <a:t>Exception: patient being treated with iron</a:t>
            </a:r>
          </a:p>
          <a:p>
            <a:r>
              <a:rPr lang="en-US" sz="2200" dirty="0" smtClean="0"/>
              <a:t>MCV may be normal in early stages of iron deficiency anemia</a:t>
            </a:r>
          </a:p>
        </p:txBody>
      </p:sp>
    </p:spTree>
    <p:extLst>
      <p:ext uri="{BB962C8B-B14F-4D97-AF65-F5344CB8AC3E}">
        <p14:creationId xmlns:p14="http://schemas.microsoft.com/office/powerpoint/2010/main" val="170377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Iron deficiency?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2814637"/>
            <a:ext cx="3612265" cy="190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33400" y="2686048"/>
            <a:ext cx="3518044" cy="2495551"/>
            <a:chOff x="762000" y="2686049"/>
            <a:chExt cx="2451244" cy="1485900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133"/>
            <a:stretch/>
          </p:blipFill>
          <p:spPr bwMode="auto">
            <a:xfrm>
              <a:off x="762000" y="2686049"/>
              <a:ext cx="1436255" cy="148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7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46"/>
            <a:stretch/>
          </p:blipFill>
          <p:spPr bwMode="auto">
            <a:xfrm>
              <a:off x="2198255" y="2686049"/>
              <a:ext cx="1014989" cy="148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3788064" y="3013500"/>
            <a:ext cx="1143000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No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56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Iron deficiency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5181599"/>
          </a:xfrm>
        </p:spPr>
        <p:txBody>
          <a:bodyPr/>
          <a:lstStyle/>
          <a:p>
            <a:r>
              <a:rPr lang="en-US" sz="3600" dirty="0" smtClean="0"/>
              <a:t>Bleeding &gt;&gt; malabsorption &gt;&gt; chronic intravascular hemolysis (</a:t>
            </a:r>
            <a:r>
              <a:rPr lang="en-US" sz="3600" dirty="0" err="1" smtClean="0"/>
              <a:t>eg</a:t>
            </a:r>
            <a:r>
              <a:rPr lang="en-US" sz="3600" dirty="0" smtClean="0"/>
              <a:t>, PNH)</a:t>
            </a:r>
          </a:p>
          <a:p>
            <a:r>
              <a:rPr lang="en-US" sz="3600" dirty="0" smtClean="0"/>
              <a:t>Failure to find a bleeding source by endoscopy </a:t>
            </a:r>
            <a:r>
              <a:rPr lang="en-US" sz="3600" dirty="0" err="1" smtClean="0"/>
              <a:t>etc</a:t>
            </a:r>
            <a:r>
              <a:rPr lang="en-US" sz="3600" dirty="0" smtClean="0"/>
              <a:t> does not rule out bleeding as a cause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5934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Q: My patient is iron deficient.  Upper and lower endoscopy, capsule endoscopy all negative. No evidence of malabsorption.  What’s going on?</a:t>
            </a:r>
          </a:p>
          <a:p>
            <a:r>
              <a:rPr lang="en-US" dirty="0" smtClean="0"/>
              <a:t>A: Bleeding (usually </a:t>
            </a:r>
            <a:r>
              <a:rPr lang="en-US" dirty="0" smtClean="0"/>
              <a:t>GI or menstrual)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5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Thalassemia trait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181599"/>
          </a:xfrm>
        </p:spPr>
        <p:txBody>
          <a:bodyPr/>
          <a:lstStyle/>
          <a:p>
            <a:r>
              <a:rPr lang="en-US" sz="2400" dirty="0" smtClean="0"/>
              <a:t>Low MCV (mid 60s to high 70s) with mild or no anemia</a:t>
            </a:r>
          </a:p>
          <a:p>
            <a:pPr lvl="1"/>
            <a:r>
              <a:rPr lang="en-US" sz="2000" dirty="0" smtClean="0"/>
              <a:t>Alpha </a:t>
            </a:r>
            <a:r>
              <a:rPr lang="en-US" sz="2000" dirty="0" err="1" smtClean="0"/>
              <a:t>thal</a:t>
            </a:r>
            <a:r>
              <a:rPr lang="en-US" sz="2000" dirty="0" smtClean="0"/>
              <a:t> trait typically milder</a:t>
            </a:r>
          </a:p>
          <a:p>
            <a:r>
              <a:rPr lang="en-US" sz="2400" dirty="0" smtClean="0"/>
              <a:t>Family history </a:t>
            </a:r>
          </a:p>
          <a:p>
            <a:r>
              <a:rPr lang="en-US" sz="2400" dirty="0" smtClean="0"/>
              <a:t>Ethnic background (alpha </a:t>
            </a:r>
            <a:r>
              <a:rPr lang="en-US" sz="2400" dirty="0" err="1" smtClean="0"/>
              <a:t>thal</a:t>
            </a:r>
            <a:r>
              <a:rPr lang="en-US" sz="2400" dirty="0" smtClean="0"/>
              <a:t> very common in SE Asia)</a:t>
            </a:r>
          </a:p>
          <a:p>
            <a:r>
              <a:rPr lang="en-US" sz="2400" dirty="0" smtClean="0"/>
              <a:t>Beta-</a:t>
            </a:r>
            <a:r>
              <a:rPr lang="en-US" sz="2400" dirty="0" err="1" smtClean="0"/>
              <a:t>thal</a:t>
            </a:r>
            <a:r>
              <a:rPr lang="en-US" sz="2400" dirty="0" smtClean="0"/>
              <a:t> trait – elevated hemoglobin A2</a:t>
            </a:r>
          </a:p>
          <a:p>
            <a:r>
              <a:rPr lang="en-US" sz="2400" dirty="0" smtClean="0"/>
              <a:t>Alpha-</a:t>
            </a:r>
            <a:r>
              <a:rPr lang="en-US" sz="2400" dirty="0" err="1" smtClean="0"/>
              <a:t>thal</a:t>
            </a:r>
            <a:r>
              <a:rPr lang="en-US" sz="2400" dirty="0" smtClean="0"/>
              <a:t> trait – </a:t>
            </a:r>
            <a:r>
              <a:rPr lang="en-US" sz="2400" dirty="0" err="1" smtClean="0"/>
              <a:t>microcytosis</a:t>
            </a:r>
            <a:r>
              <a:rPr lang="en-US" sz="2400" dirty="0" smtClean="0"/>
              <a:t> with minimal anemia, normal hemoglobin A2</a:t>
            </a:r>
          </a:p>
          <a:p>
            <a:r>
              <a:rPr lang="en-US" sz="2400" dirty="0" smtClean="0"/>
              <a:t>Hemoglobin E common in SE Asians (</a:t>
            </a:r>
            <a:r>
              <a:rPr lang="en-US" sz="2400" dirty="0" err="1" smtClean="0"/>
              <a:t>Hb</a:t>
            </a:r>
            <a:r>
              <a:rPr lang="en-US" sz="2400" dirty="0" smtClean="0"/>
              <a:t> electrophoresis) – phenotype similar to  </a:t>
            </a:r>
            <a:r>
              <a:rPr lang="en-US" sz="2400" dirty="0" err="1" smtClean="0"/>
              <a:t>thal</a:t>
            </a:r>
            <a:r>
              <a:rPr lang="en-US" sz="2400" dirty="0" smtClean="0"/>
              <a:t> trait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449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397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Presumed alpha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trait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346272" cy="369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747491"/>
            <a:ext cx="383875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651403"/>
            <a:ext cx="3048000" cy="1966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66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Low-EPO anemia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181599"/>
          </a:xfrm>
        </p:spPr>
        <p:txBody>
          <a:bodyPr/>
          <a:lstStyle/>
          <a:p>
            <a:r>
              <a:rPr lang="en-US" sz="2800" dirty="0" smtClean="0"/>
              <a:t>A normal EPO level in an anemic patient implies an impaired EPO response to anemia</a:t>
            </a:r>
          </a:p>
          <a:p>
            <a:r>
              <a:rPr lang="en-US" sz="2800" dirty="0" smtClean="0"/>
              <a:t>Hemoglobin usually ≥ 8 grams</a:t>
            </a:r>
          </a:p>
          <a:p>
            <a:pPr lvl="1"/>
            <a:r>
              <a:rPr lang="en-US" dirty="0" smtClean="0"/>
              <a:t>Exception: end stage kidney disease</a:t>
            </a:r>
          </a:p>
          <a:p>
            <a:r>
              <a:rPr lang="en-US" sz="2800" dirty="0" err="1" smtClean="0"/>
              <a:t>Retic</a:t>
            </a:r>
            <a:r>
              <a:rPr lang="en-US" sz="2800" dirty="0" smtClean="0"/>
              <a:t> count usually normal</a:t>
            </a:r>
          </a:p>
          <a:p>
            <a:r>
              <a:rPr lang="en-US" sz="2800" dirty="0" smtClean="0"/>
              <a:t>Usually normocytic</a:t>
            </a:r>
          </a:p>
          <a:p>
            <a:r>
              <a:rPr lang="en-US" sz="2800" dirty="0" smtClean="0"/>
              <a:t>May be seen in a variety of chronic diseases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989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 of low-EPO anemia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181599"/>
          </a:xfrm>
        </p:spPr>
        <p:txBody>
          <a:bodyPr/>
          <a:lstStyle/>
          <a:p>
            <a:r>
              <a:rPr lang="en-US" sz="2800" dirty="0" smtClean="0"/>
              <a:t>Renal insufficiency (may be mild or even subclinical – </a:t>
            </a:r>
            <a:r>
              <a:rPr lang="en-US" sz="2800" dirty="0" err="1" smtClean="0"/>
              <a:t>eg</a:t>
            </a:r>
            <a:r>
              <a:rPr lang="en-US" sz="2800" dirty="0" smtClean="0"/>
              <a:t>, diabetic nephropathy)</a:t>
            </a:r>
          </a:p>
          <a:p>
            <a:r>
              <a:rPr lang="en-US" sz="2800" dirty="0" smtClean="0"/>
              <a:t>Acute or chronic inflammation</a:t>
            </a:r>
          </a:p>
          <a:p>
            <a:r>
              <a:rPr lang="en-US" sz="2800" dirty="0" smtClean="0"/>
              <a:t>Cancer</a:t>
            </a:r>
          </a:p>
          <a:p>
            <a:r>
              <a:rPr lang="en-US" sz="2800" dirty="0" smtClean="0"/>
              <a:t>Hypothyroidism and other </a:t>
            </a:r>
            <a:r>
              <a:rPr lang="en-US" sz="2800" dirty="0" err="1" smtClean="0"/>
              <a:t>endocrinopathies</a:t>
            </a:r>
            <a:endParaRPr lang="en-US" sz="2800" dirty="0" smtClean="0"/>
          </a:p>
          <a:p>
            <a:r>
              <a:rPr lang="en-US" sz="2800" dirty="0" smtClean="0"/>
              <a:t>Malnutrition</a:t>
            </a:r>
          </a:p>
          <a:p>
            <a:r>
              <a:rPr lang="en-US" sz="2800" dirty="0" smtClean="0"/>
              <a:t>Aging</a:t>
            </a:r>
          </a:p>
          <a:p>
            <a:r>
              <a:rPr lang="en-US" sz="2800" dirty="0" smtClean="0"/>
              <a:t>Medications (</a:t>
            </a:r>
            <a:r>
              <a:rPr lang="en-US" sz="2800" dirty="0" err="1" smtClean="0"/>
              <a:t>eg</a:t>
            </a:r>
            <a:r>
              <a:rPr lang="en-US" sz="2800" dirty="0" smtClean="0"/>
              <a:t>, ACE inhibitors)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868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897" y="2558616"/>
            <a:ext cx="3062450" cy="1763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Erythropoietin levels are lower than expected for the degree of anemia in the presence of inflammation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6172200" y="1308246"/>
            <a:ext cx="795922" cy="74915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867400" y="1143000"/>
            <a:ext cx="762000" cy="685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73956" y="1308246"/>
            <a:ext cx="4069283" cy="4945516"/>
            <a:chOff x="1073956" y="1308246"/>
            <a:chExt cx="4069283" cy="4945516"/>
          </a:xfrm>
        </p:grpSpPr>
        <p:grpSp>
          <p:nvGrpSpPr>
            <p:cNvPr id="8" name="Group 7"/>
            <p:cNvGrpSpPr/>
            <p:nvPr/>
          </p:nvGrpSpPr>
          <p:grpSpPr>
            <a:xfrm>
              <a:off x="1073956" y="1308246"/>
              <a:ext cx="4069283" cy="4760850"/>
              <a:chOff x="1073956" y="1308246"/>
              <a:chExt cx="4069283" cy="4760850"/>
            </a:xfrm>
          </p:grpSpPr>
          <p:pic>
            <p:nvPicPr>
              <p:cNvPr id="6041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3956" y="1308246"/>
                <a:ext cx="4069283" cy="47608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" name="Oval 6"/>
              <p:cNvSpPr/>
              <p:nvPr/>
            </p:nvSpPr>
            <p:spPr bwMode="auto">
              <a:xfrm rot="20642226">
                <a:off x="2423794" y="3753763"/>
                <a:ext cx="648777" cy="1443392"/>
              </a:xfrm>
              <a:prstGeom prst="ellips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143000" y="3308812"/>
              <a:ext cx="74728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EPO</a:t>
              </a:r>
              <a:endParaRPr lang="en-US" dirty="0"/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V="1">
              <a:off x="1516640" y="2819400"/>
              <a:ext cx="0" cy="489412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TextBox 11"/>
            <p:cNvSpPr txBox="1"/>
            <p:nvPr/>
          </p:nvSpPr>
          <p:spPr>
            <a:xfrm>
              <a:off x="2458419" y="5884430"/>
              <a:ext cx="13003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Hematocrit</a:t>
              </a:r>
              <a:endParaRPr lang="en-US" dirty="0"/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>
              <a:off x="3758775" y="6083221"/>
              <a:ext cx="609600" cy="0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24563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40"/>
            <a:ext cx="8915400" cy="79216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EPO levels rise with age in healthy people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3000"/>
            <a:ext cx="5943600" cy="4351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6800" y="563880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Mild Impairment of EPO production due to kidney disease, </a:t>
            </a:r>
            <a:r>
              <a:rPr lang="en-US" sz="2000" b="1" dirty="0" err="1" smtClean="0"/>
              <a:t>etc</a:t>
            </a:r>
            <a:r>
              <a:rPr lang="en-US" sz="2000" b="1" dirty="0" smtClean="0"/>
              <a:t> tends to have a disproportionate effect on red cell production in older patients</a:t>
            </a:r>
            <a:endParaRPr lang="en-US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5867400" y="5208071"/>
            <a:ext cx="24215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/>
              <a:t>J Am Geriatr </a:t>
            </a:r>
            <a:r>
              <a:rPr lang="de-DE" sz="1200" b="1" dirty="0" smtClean="0"/>
              <a:t>Soc 2005;53:1360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0068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diabetic man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415414" cy="435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086927" y="1447800"/>
            <a:ext cx="2971800" cy="2009775"/>
            <a:chOff x="5105400" y="1828800"/>
            <a:chExt cx="2276475" cy="132397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1828800"/>
              <a:ext cx="2276475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5105400" y="2743200"/>
              <a:ext cx="2276475" cy="304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96823" y="3668712"/>
            <a:ext cx="4514850" cy="2286000"/>
            <a:chOff x="4876800" y="3962400"/>
            <a:chExt cx="4057650" cy="1952625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3962400"/>
              <a:ext cx="4057650" cy="195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4876800" y="4114800"/>
              <a:ext cx="22860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861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92160"/>
          </a:xfrm>
        </p:spPr>
        <p:txBody>
          <a:bodyPr/>
          <a:lstStyle/>
          <a:p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Macrocytic anemia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sz="2800" dirty="0" smtClean="0"/>
              <a:t>B-12 or folate deficiency</a:t>
            </a:r>
          </a:p>
          <a:p>
            <a:pPr lvl="1"/>
            <a:r>
              <a:rPr lang="en-US" dirty="0" smtClean="0"/>
              <a:t>Can cause pancytopenia</a:t>
            </a:r>
          </a:p>
          <a:p>
            <a:r>
              <a:rPr lang="en-US" sz="2800" dirty="0" smtClean="0"/>
              <a:t>Hemolysis (</a:t>
            </a:r>
            <a:r>
              <a:rPr lang="en-US" sz="2800" dirty="0" err="1" smtClean="0"/>
              <a:t>reticulocytosis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Alcohol</a:t>
            </a:r>
          </a:p>
          <a:p>
            <a:r>
              <a:rPr lang="en-US" sz="2800" dirty="0" smtClean="0"/>
              <a:t>Liver disease</a:t>
            </a:r>
          </a:p>
          <a:p>
            <a:r>
              <a:rPr lang="en-US" sz="2800" dirty="0" smtClean="0"/>
              <a:t>Drugs</a:t>
            </a:r>
          </a:p>
          <a:p>
            <a:pPr lvl="1"/>
            <a:r>
              <a:rPr lang="en-US" dirty="0" smtClean="0"/>
              <a:t>Antimetabolites, </a:t>
            </a:r>
            <a:r>
              <a:rPr lang="en-US" dirty="0" err="1" smtClean="0"/>
              <a:t>hydroxyurea</a:t>
            </a:r>
            <a:r>
              <a:rPr lang="en-US" dirty="0" smtClean="0"/>
              <a:t>, </a:t>
            </a:r>
            <a:r>
              <a:rPr lang="en-US" dirty="0" err="1" smtClean="0"/>
              <a:t>antiretrovirals</a:t>
            </a:r>
            <a:endParaRPr lang="en-US" dirty="0" smtClean="0"/>
          </a:p>
          <a:p>
            <a:r>
              <a:rPr lang="en-US" sz="2800" dirty="0" smtClean="0"/>
              <a:t>Primary marrow disorder (MDS, aplastic anemia)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143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Pernicious anemia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04800" y="1600200"/>
            <a:ext cx="3812742" cy="2590800"/>
            <a:chOff x="976313" y="2590800"/>
            <a:chExt cx="2988829" cy="1676400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98"/>
            <a:stretch/>
          </p:blipFill>
          <p:spPr bwMode="auto">
            <a:xfrm>
              <a:off x="976313" y="2590800"/>
              <a:ext cx="1517505" cy="167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19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541"/>
            <a:stretch/>
          </p:blipFill>
          <p:spPr bwMode="auto">
            <a:xfrm>
              <a:off x="2493818" y="2590800"/>
              <a:ext cx="1471324" cy="167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4419600" y="1600200"/>
            <a:ext cx="2972954" cy="2590800"/>
            <a:chOff x="5694796" y="2667000"/>
            <a:chExt cx="2363354" cy="1524000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97"/>
            <a:stretch/>
          </p:blipFill>
          <p:spPr bwMode="auto">
            <a:xfrm>
              <a:off x="7102764" y="2667000"/>
              <a:ext cx="955386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1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806"/>
            <a:stretch/>
          </p:blipFill>
          <p:spPr bwMode="auto">
            <a:xfrm>
              <a:off x="5694796" y="2667000"/>
              <a:ext cx="1407968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712622" y="4419600"/>
            <a:ext cx="2822142" cy="2066638"/>
            <a:chOff x="1910267" y="4724399"/>
            <a:chExt cx="2247395" cy="1381126"/>
          </a:xfrm>
        </p:grpSpPr>
        <p:pic>
          <p:nvPicPr>
            <p:cNvPr id="9222" name="Picture 6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24"/>
            <a:stretch/>
          </p:blipFill>
          <p:spPr bwMode="auto">
            <a:xfrm>
              <a:off x="3229479" y="4724400"/>
              <a:ext cx="928183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3" name="Picture 7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258"/>
            <a:stretch/>
          </p:blipFill>
          <p:spPr bwMode="auto">
            <a:xfrm>
              <a:off x="1910267" y="4724399"/>
              <a:ext cx="1359766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542" y="4953000"/>
            <a:ext cx="380307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319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92160"/>
          </a:xfrm>
        </p:spPr>
        <p:txBody>
          <a:bodyPr/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of macrocytic anemia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Measure </a:t>
            </a:r>
            <a:r>
              <a:rPr lang="en-US" dirty="0" err="1" smtClean="0"/>
              <a:t>retic</a:t>
            </a:r>
            <a:r>
              <a:rPr lang="en-US" dirty="0" smtClean="0"/>
              <a:t> count</a:t>
            </a:r>
          </a:p>
          <a:p>
            <a:r>
              <a:rPr lang="en-US" dirty="0" smtClean="0"/>
              <a:t>Measure B-12, folate levels</a:t>
            </a:r>
          </a:p>
          <a:p>
            <a:pPr lvl="1"/>
            <a:r>
              <a:rPr lang="en-US" dirty="0" smtClean="0"/>
              <a:t>If low or borderline consider measuring </a:t>
            </a:r>
            <a:r>
              <a:rPr lang="en-US" dirty="0" err="1" smtClean="0"/>
              <a:t>methylmalonate</a:t>
            </a:r>
            <a:r>
              <a:rPr lang="en-US" dirty="0" smtClean="0"/>
              <a:t> (elevated in B-12 deficiency) or homocysteine (elevated in both)</a:t>
            </a:r>
          </a:p>
          <a:p>
            <a:r>
              <a:rPr lang="en-US" dirty="0" smtClean="0"/>
              <a:t>Inquire re: </a:t>
            </a:r>
            <a:r>
              <a:rPr lang="en-US" dirty="0" err="1" smtClean="0"/>
              <a:t>EtOH</a:t>
            </a:r>
            <a:r>
              <a:rPr lang="en-US" dirty="0" smtClean="0"/>
              <a:t> use, </a:t>
            </a:r>
            <a:r>
              <a:rPr lang="en-US" dirty="0" err="1" smtClean="0"/>
              <a:t>antifolate</a:t>
            </a:r>
            <a:r>
              <a:rPr lang="en-US" dirty="0" smtClean="0"/>
              <a:t> drugs or antimetabolites, risk factors for liver disease</a:t>
            </a:r>
          </a:p>
        </p:txBody>
      </p:sp>
    </p:spTree>
    <p:extLst>
      <p:ext uri="{BB962C8B-B14F-4D97-AF65-F5344CB8AC3E}">
        <p14:creationId xmlns:p14="http://schemas.microsoft.com/office/powerpoint/2010/main" val="282112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algorithmic approach to anemia - 1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dirty="0" smtClean="0"/>
              <a:t>CBC, differential, </a:t>
            </a:r>
            <a:r>
              <a:rPr lang="en-US" dirty="0" err="1" smtClean="0"/>
              <a:t>retic</a:t>
            </a:r>
            <a:r>
              <a:rPr lang="en-US" dirty="0" smtClean="0"/>
              <a:t> count</a:t>
            </a:r>
          </a:p>
          <a:p>
            <a:r>
              <a:rPr lang="en-US" dirty="0" smtClean="0"/>
              <a:t>Look for “red flags”</a:t>
            </a:r>
          </a:p>
          <a:p>
            <a:pPr marL="913831" lvl="1" indent="-514350"/>
            <a:r>
              <a:rPr lang="en-US" dirty="0" smtClean="0"/>
              <a:t>Immature cells</a:t>
            </a:r>
          </a:p>
          <a:p>
            <a:pPr marL="913831" lvl="1" indent="-514350"/>
            <a:r>
              <a:rPr lang="en-US" dirty="0" smtClean="0"/>
              <a:t>Very low </a:t>
            </a:r>
            <a:r>
              <a:rPr lang="en-US" dirty="0" err="1" smtClean="0"/>
              <a:t>retic</a:t>
            </a:r>
            <a:r>
              <a:rPr lang="en-US" dirty="0" smtClean="0"/>
              <a:t> count (&lt; 20K)</a:t>
            </a:r>
          </a:p>
          <a:p>
            <a:pPr marL="913831" lvl="1" indent="-514350"/>
            <a:r>
              <a:rPr lang="en-US" dirty="0" smtClean="0"/>
              <a:t>Severe anemia (</a:t>
            </a:r>
            <a:r>
              <a:rPr lang="en-US" dirty="0" err="1" smtClean="0"/>
              <a:t>Hb</a:t>
            </a:r>
            <a:r>
              <a:rPr lang="en-US" dirty="0" smtClean="0"/>
              <a:t> &lt; 8) if bleeding ruled out or unlikely</a:t>
            </a:r>
          </a:p>
          <a:p>
            <a:pPr marL="913831" lvl="1" indent="-514350"/>
            <a:r>
              <a:rPr lang="en-US" dirty="0" smtClean="0"/>
              <a:t>New onset of major constitutional symptoms</a:t>
            </a:r>
          </a:p>
          <a:p>
            <a:pPr marL="514350" indent="-514350"/>
            <a:r>
              <a:rPr lang="en-US" dirty="0" smtClean="0"/>
              <a:t>If any of the above present, abort workup and consult hematology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71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algorithmic approach to anemia - 2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/>
          <a:lstStyle/>
          <a:p>
            <a:r>
              <a:rPr lang="en-US" dirty="0" smtClean="0"/>
              <a:t>Look for readily treatable causes of anemia and treat if present</a:t>
            </a:r>
          </a:p>
          <a:p>
            <a:pPr lvl="1"/>
            <a:r>
              <a:rPr lang="en-US" dirty="0" smtClean="0"/>
              <a:t>Iron studies</a:t>
            </a:r>
          </a:p>
          <a:p>
            <a:pPr lvl="1"/>
            <a:r>
              <a:rPr lang="en-US" dirty="0" smtClean="0"/>
              <a:t>B-12 level</a:t>
            </a:r>
          </a:p>
          <a:p>
            <a:pPr lvl="1"/>
            <a:r>
              <a:rPr lang="en-US" dirty="0" smtClean="0"/>
              <a:t>Folate level</a:t>
            </a:r>
          </a:p>
          <a:p>
            <a:pPr lvl="1"/>
            <a:r>
              <a:rPr lang="en-US" dirty="0" smtClean="0"/>
              <a:t>Fecal occult blood testing</a:t>
            </a:r>
          </a:p>
          <a:p>
            <a:pPr lvl="1"/>
            <a:r>
              <a:rPr lang="en-US" dirty="0" smtClean="0"/>
              <a:t>Hypothyroidism</a:t>
            </a:r>
          </a:p>
          <a:p>
            <a:r>
              <a:rPr lang="en-US" dirty="0" smtClean="0"/>
              <a:t>If anemia is mild, microcytic and iron deficiency ruled out, consider </a:t>
            </a:r>
            <a:r>
              <a:rPr lang="en-US" dirty="0" err="1" smtClean="0"/>
              <a:t>thal</a:t>
            </a:r>
            <a:r>
              <a:rPr lang="en-US" dirty="0" smtClean="0"/>
              <a:t> trait</a:t>
            </a:r>
          </a:p>
        </p:txBody>
      </p:sp>
    </p:spTree>
    <p:extLst>
      <p:ext uri="{BB962C8B-B14F-4D97-AF65-F5344CB8AC3E}">
        <p14:creationId xmlns:p14="http://schemas.microsoft.com/office/powerpoint/2010/main" val="315080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algorithmic approach to anemia - 3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/>
          <a:lstStyle/>
          <a:p>
            <a:r>
              <a:rPr lang="en-US" sz="2400" dirty="0" smtClean="0"/>
              <a:t>Reticulocyte count &gt; 100K: Consider hemolysis or blood loss</a:t>
            </a:r>
          </a:p>
          <a:p>
            <a:pPr lvl="1"/>
            <a:r>
              <a:rPr lang="en-US" sz="2400" dirty="0" smtClean="0"/>
              <a:t>Order </a:t>
            </a:r>
            <a:r>
              <a:rPr lang="en-US" sz="2400" dirty="0" err="1" smtClean="0"/>
              <a:t>haptoglobin</a:t>
            </a:r>
            <a:r>
              <a:rPr lang="en-US" sz="2400" dirty="0" smtClean="0"/>
              <a:t>, LDH, direct </a:t>
            </a:r>
            <a:r>
              <a:rPr lang="en-US" sz="2400" dirty="0" err="1" smtClean="0"/>
              <a:t>antiglobulin</a:t>
            </a:r>
            <a:r>
              <a:rPr lang="en-US" sz="2400" dirty="0" smtClean="0"/>
              <a:t> (Coombs) test </a:t>
            </a:r>
          </a:p>
          <a:p>
            <a:pPr lvl="1"/>
            <a:r>
              <a:rPr lang="en-US" sz="2400" dirty="0" smtClean="0"/>
              <a:t>Refer to hematology if hemolysis seems most likely or if no evidence of bleeding</a:t>
            </a:r>
          </a:p>
          <a:p>
            <a:endParaRPr lang="en-US" sz="2400" dirty="0" smtClean="0"/>
          </a:p>
          <a:p>
            <a:r>
              <a:rPr lang="en-US" sz="2400" dirty="0" smtClean="0"/>
              <a:t>Reticulocyte count &lt; 100K: measure EPO level</a:t>
            </a:r>
          </a:p>
          <a:p>
            <a:pPr lvl="1"/>
            <a:r>
              <a:rPr lang="en-US" sz="2400" dirty="0" smtClean="0"/>
              <a:t>EPO above normal, nutritional deficiency ruled out: suggests marrow problem → refer</a:t>
            </a:r>
          </a:p>
          <a:p>
            <a:pPr lvl="1"/>
            <a:r>
              <a:rPr lang="en-US" sz="2400" dirty="0" smtClean="0"/>
              <a:t>EPO normal or low: suggests “anemia of chronic disease”; consider causes of low-EPO state</a:t>
            </a:r>
          </a:p>
        </p:txBody>
      </p:sp>
    </p:spTree>
    <p:extLst>
      <p:ext uri="{BB962C8B-B14F-4D97-AF65-F5344CB8AC3E}">
        <p14:creationId xmlns:p14="http://schemas.microsoft.com/office/powerpoint/2010/main" val="414786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algorithmic approach to anemia - 4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If the following are true, consider </a:t>
            </a:r>
            <a:r>
              <a:rPr lang="en-US" sz="2800" dirty="0"/>
              <a:t>watchful waiting – repeat counts in 3-6 </a:t>
            </a:r>
            <a:r>
              <a:rPr lang="en-US" sz="2800" dirty="0" err="1"/>
              <a:t>mo</a:t>
            </a:r>
            <a:r>
              <a:rPr lang="en-US" sz="2800" dirty="0"/>
              <a:t> and continue workup if anemia persists or </a:t>
            </a:r>
            <a:r>
              <a:rPr lang="en-US" sz="2800" dirty="0" smtClean="0"/>
              <a:t>worsens:</a:t>
            </a:r>
          </a:p>
          <a:p>
            <a:pPr lvl="1"/>
            <a:r>
              <a:rPr lang="en-US" dirty="0" smtClean="0"/>
              <a:t>Mild anemia (</a:t>
            </a:r>
            <a:r>
              <a:rPr lang="en-US" dirty="0" err="1" smtClean="0"/>
              <a:t>Hb</a:t>
            </a:r>
            <a:r>
              <a:rPr lang="en-US" dirty="0" smtClean="0"/>
              <a:t> ≥ 12 for male or 11 for female) </a:t>
            </a:r>
          </a:p>
          <a:p>
            <a:pPr lvl="1"/>
            <a:r>
              <a:rPr lang="en-US" dirty="0" smtClean="0"/>
              <a:t>No other “red flags”</a:t>
            </a:r>
          </a:p>
          <a:p>
            <a:pPr lvl="1"/>
            <a:r>
              <a:rPr lang="en-US" dirty="0" smtClean="0"/>
              <a:t>Patient asymptomatic or minimally symptomatic (</a:t>
            </a:r>
            <a:r>
              <a:rPr lang="en-US" dirty="0" err="1" smtClean="0"/>
              <a:t>eg</a:t>
            </a:r>
            <a:r>
              <a:rPr lang="en-US" dirty="0" smtClean="0"/>
              <a:t>, mild fatigue)</a:t>
            </a:r>
          </a:p>
          <a:p>
            <a:pPr lvl="1"/>
            <a:r>
              <a:rPr lang="en-US" dirty="0" smtClean="0"/>
              <a:t>Bleeding, iron deficiency and other readily treatable nutritional causes ruled out</a:t>
            </a:r>
          </a:p>
        </p:txBody>
      </p:sp>
    </p:spTree>
    <p:extLst>
      <p:ext uri="{BB962C8B-B14F-4D97-AF65-F5344CB8AC3E}">
        <p14:creationId xmlns:p14="http://schemas.microsoft.com/office/powerpoint/2010/main" val="171684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92160"/>
          </a:xfrm>
        </p:spPr>
        <p:txBody>
          <a:bodyPr/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Erythrocytosis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/>
              <a:t>Primary: Polycythemia </a:t>
            </a:r>
            <a:r>
              <a:rPr lang="en-US" dirty="0" err="1" smtClean="0"/>
              <a:t>vera</a:t>
            </a:r>
            <a:endParaRPr lang="en-US" dirty="0" smtClean="0"/>
          </a:p>
          <a:p>
            <a:r>
              <a:rPr lang="en-US" dirty="0" smtClean="0"/>
              <a:t>Secondary: chronic or intermittent hypoxemia</a:t>
            </a:r>
          </a:p>
          <a:p>
            <a:r>
              <a:rPr lang="en-US" dirty="0" smtClean="0"/>
              <a:t>Ectopic EPO production (tumor)</a:t>
            </a:r>
          </a:p>
          <a:p>
            <a:r>
              <a:rPr lang="en-US" dirty="0" smtClean="0"/>
              <a:t>Renal disease (cysts, post-transplant)</a:t>
            </a:r>
          </a:p>
          <a:p>
            <a:r>
              <a:rPr lang="en-US" dirty="0" smtClean="0"/>
              <a:t>EPO doping</a:t>
            </a:r>
          </a:p>
          <a:p>
            <a:r>
              <a:rPr lang="en-US" dirty="0" smtClean="0"/>
              <a:t>Smoking</a:t>
            </a:r>
          </a:p>
          <a:p>
            <a:r>
              <a:rPr lang="en-US" dirty="0" smtClean="0"/>
              <a:t>Familial (rare)</a:t>
            </a:r>
          </a:p>
        </p:txBody>
      </p:sp>
    </p:spTree>
    <p:extLst>
      <p:ext uri="{BB962C8B-B14F-4D97-AF65-F5344CB8AC3E}">
        <p14:creationId xmlns:p14="http://schemas.microsoft.com/office/powerpoint/2010/main" val="146415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Polycythemia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8418"/>
            <a:ext cx="8229600" cy="4525963"/>
          </a:xfrm>
        </p:spPr>
        <p:txBody>
          <a:bodyPr/>
          <a:lstStyle/>
          <a:p>
            <a:r>
              <a:rPr lang="en-US" dirty="0" smtClean="0"/>
              <a:t>Chronic </a:t>
            </a:r>
            <a:r>
              <a:rPr lang="en-US" dirty="0" err="1" smtClean="0"/>
              <a:t>myeloproliferative</a:t>
            </a:r>
            <a:r>
              <a:rPr lang="en-US" dirty="0" smtClean="0"/>
              <a:t> disorder</a:t>
            </a:r>
          </a:p>
          <a:p>
            <a:r>
              <a:rPr lang="en-US" dirty="0" smtClean="0"/>
              <a:t>&gt;95% have JAK2 V617F mutation</a:t>
            </a:r>
          </a:p>
          <a:p>
            <a:r>
              <a:rPr lang="en-US" dirty="0" smtClean="0"/>
              <a:t>WBC and/or platelets often increased</a:t>
            </a:r>
          </a:p>
          <a:p>
            <a:r>
              <a:rPr lang="en-US" dirty="0" smtClean="0"/>
              <a:t>EPO level low</a:t>
            </a:r>
          </a:p>
          <a:p>
            <a:r>
              <a:rPr lang="en-US" dirty="0" smtClean="0"/>
              <a:t>Constitutional </a:t>
            </a:r>
            <a:r>
              <a:rPr lang="en-US" dirty="0" err="1" smtClean="0"/>
              <a:t>sx</a:t>
            </a:r>
            <a:r>
              <a:rPr lang="en-US" dirty="0" smtClean="0"/>
              <a:t>, pruritus, splenomegaly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7727" y="4722018"/>
            <a:ext cx="8950842" cy="1828802"/>
            <a:chOff x="76200" y="4114800"/>
            <a:chExt cx="8950842" cy="1828802"/>
          </a:xfrm>
        </p:grpSpPr>
        <p:grpSp>
          <p:nvGrpSpPr>
            <p:cNvPr id="6" name="Group 5"/>
            <p:cNvGrpSpPr/>
            <p:nvPr/>
          </p:nvGrpSpPr>
          <p:grpSpPr>
            <a:xfrm>
              <a:off x="76200" y="4114800"/>
              <a:ext cx="8950842" cy="1828802"/>
              <a:chOff x="76200" y="3828384"/>
              <a:chExt cx="8950842" cy="1828802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76200" y="3828386"/>
                <a:ext cx="2716620" cy="1828800"/>
                <a:chOff x="2667000" y="3799367"/>
                <a:chExt cx="2716620" cy="1828800"/>
              </a:xfrm>
            </p:grpSpPr>
            <p:pic>
              <p:nvPicPr>
                <p:cNvPr id="3074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7124"/>
                <a:stretch/>
              </p:blipFill>
              <p:spPr bwMode="auto">
                <a:xfrm>
                  <a:off x="4154673" y="3799367"/>
                  <a:ext cx="1228947" cy="1828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5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2307"/>
                <a:stretch/>
              </p:blipFill>
              <p:spPr bwMode="auto">
                <a:xfrm>
                  <a:off x="2667000" y="3799367"/>
                  <a:ext cx="1487673" cy="1828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" name="Group 4"/>
              <p:cNvGrpSpPr/>
              <p:nvPr/>
            </p:nvGrpSpPr>
            <p:grpSpPr>
              <a:xfrm>
                <a:off x="2895600" y="3828384"/>
                <a:ext cx="2247345" cy="1819276"/>
                <a:chOff x="5934630" y="3581399"/>
                <a:chExt cx="2247345" cy="1819276"/>
              </a:xfrm>
            </p:grpSpPr>
            <p:pic>
              <p:nvPicPr>
                <p:cNvPr id="3076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9850"/>
                <a:stretch/>
              </p:blipFill>
              <p:spPr bwMode="auto">
                <a:xfrm>
                  <a:off x="7347098" y="3581400"/>
                  <a:ext cx="834877" cy="1819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8" name="Picture 6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5910"/>
                <a:stretch/>
              </p:blipFill>
              <p:spPr bwMode="auto">
                <a:xfrm>
                  <a:off x="5934630" y="3581399"/>
                  <a:ext cx="1412468" cy="1819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079" name="Picture 7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966"/>
              <a:stretch/>
            </p:blipFill>
            <p:spPr bwMode="auto">
              <a:xfrm>
                <a:off x="5200650" y="3909348"/>
                <a:ext cx="3826392" cy="166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" name="Rectangle 6"/>
            <p:cNvSpPr/>
            <p:nvPr/>
          </p:nvSpPr>
          <p:spPr>
            <a:xfrm>
              <a:off x="2895600" y="4267200"/>
              <a:ext cx="2247345" cy="228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200650" y="5410200"/>
              <a:ext cx="3826392" cy="45243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406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erythrocytosis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a patient with obstructive sleep apnea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williams\Desktop\eConsult project\Nov talk\0699579 CBC sleep apn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1600200"/>
            <a:ext cx="615315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447800" y="5410200"/>
            <a:ext cx="6417141" cy="902732"/>
            <a:chOff x="1447800" y="5410200"/>
            <a:chExt cx="6417141" cy="902732"/>
          </a:xfrm>
        </p:grpSpPr>
        <p:sp>
          <p:nvSpPr>
            <p:cNvPr id="6" name="Rectangle 5"/>
            <p:cNvSpPr/>
            <p:nvPr/>
          </p:nvSpPr>
          <p:spPr>
            <a:xfrm>
              <a:off x="1447800" y="5410200"/>
              <a:ext cx="2362200" cy="2857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47800" y="5943600"/>
              <a:ext cx="64171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Normal EPO level suggests “physiologic” </a:t>
              </a:r>
              <a:r>
                <a:rPr lang="en-US" b="1" dirty="0" err="1" smtClean="0">
                  <a:solidFill>
                    <a:schemeClr val="bg1"/>
                  </a:solidFill>
                </a:rPr>
                <a:t>erythrocytosis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19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Referral guidelines -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erythrocytosis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watch-and-wait approach may be appropriate in patients with the following characteristics:</a:t>
            </a:r>
          </a:p>
          <a:p>
            <a:pPr lvl="1"/>
            <a:r>
              <a:rPr lang="en-US" dirty="0" smtClean="0"/>
              <a:t>Hemoglobin &lt;19</a:t>
            </a:r>
          </a:p>
          <a:p>
            <a:pPr lvl="1"/>
            <a:r>
              <a:rPr lang="en-US" dirty="0" smtClean="0"/>
              <a:t>Normal EPO level</a:t>
            </a:r>
          </a:p>
          <a:p>
            <a:pPr lvl="1"/>
            <a:r>
              <a:rPr lang="en-US" dirty="0" smtClean="0"/>
              <a:t>No symptoms</a:t>
            </a:r>
          </a:p>
          <a:p>
            <a:r>
              <a:rPr lang="en-US" sz="2800" dirty="0" smtClean="0"/>
              <a:t>Such patients should be evaluated for causes of secondary </a:t>
            </a:r>
            <a:r>
              <a:rPr lang="en-US" sz="2800" dirty="0" err="1" smtClean="0"/>
              <a:t>erythrocytosis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784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Thrombocytopenia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r>
              <a:rPr lang="en-US" sz="2800" dirty="0" smtClean="0"/>
              <a:t>Consumptive</a:t>
            </a:r>
          </a:p>
          <a:p>
            <a:pPr lvl="1"/>
            <a:r>
              <a:rPr lang="en-US" dirty="0" smtClean="0"/>
              <a:t>Immune (autoimmune, drugs)</a:t>
            </a:r>
          </a:p>
          <a:p>
            <a:pPr lvl="1"/>
            <a:r>
              <a:rPr lang="en-US" dirty="0" smtClean="0"/>
              <a:t>Coagulopathy</a:t>
            </a:r>
          </a:p>
          <a:p>
            <a:pPr lvl="1"/>
            <a:r>
              <a:rPr lang="en-US" dirty="0" smtClean="0"/>
              <a:t>Bacterial or viral Infection (R/O HIV)</a:t>
            </a:r>
          </a:p>
          <a:p>
            <a:r>
              <a:rPr lang="en-US" sz="2800" dirty="0" smtClean="0"/>
              <a:t>Decreased production</a:t>
            </a:r>
          </a:p>
          <a:p>
            <a:pPr lvl="1"/>
            <a:r>
              <a:rPr lang="en-US" dirty="0" smtClean="0"/>
              <a:t>Marrow failure</a:t>
            </a:r>
          </a:p>
          <a:p>
            <a:pPr lvl="1"/>
            <a:r>
              <a:rPr lang="en-US" dirty="0" smtClean="0"/>
              <a:t>Hereditary</a:t>
            </a:r>
          </a:p>
          <a:p>
            <a:r>
              <a:rPr lang="en-US" sz="2800" dirty="0" smtClean="0"/>
              <a:t>Sequestration</a:t>
            </a:r>
          </a:p>
          <a:p>
            <a:r>
              <a:rPr lang="en-US" sz="2800" dirty="0" smtClean="0"/>
              <a:t>Pregnancy (multifactorial)</a:t>
            </a:r>
          </a:p>
          <a:p>
            <a:r>
              <a:rPr lang="en-US" sz="2800" dirty="0" err="1" smtClean="0"/>
              <a:t>Pseudothrombocytopenia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354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1342445" y="584826"/>
            <a:ext cx="6603380" cy="592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3456" tIns="41728" rIns="83456" bIns="41728">
            <a:spAutoFit/>
          </a:bodyPr>
          <a:lstStyle>
            <a:lvl1pPr>
              <a:defRPr sz="3200" b="1">
                <a:solidFill>
                  <a:srgbClr val="FFFF00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 eaLnBrk="0" hangingPunct="0"/>
            <a:r>
              <a:rPr lang="en-US" altLang="en-US" sz="3300"/>
              <a:t>PSEUDOTHROMBOCYTOPENIA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29335" y="1752600"/>
            <a:ext cx="8229600" cy="4399929"/>
            <a:chOff x="529335" y="2266201"/>
            <a:chExt cx="8229600" cy="4399929"/>
          </a:xfrm>
        </p:grpSpPr>
        <p:grpSp>
          <p:nvGrpSpPr>
            <p:cNvPr id="5122" name="Group 5"/>
            <p:cNvGrpSpPr>
              <a:grpSpLocks/>
            </p:cNvGrpSpPr>
            <p:nvPr/>
          </p:nvGrpSpPr>
          <p:grpSpPr bwMode="auto">
            <a:xfrm>
              <a:off x="738346" y="2266201"/>
              <a:ext cx="7628157" cy="2787062"/>
              <a:chOff x="672" y="1530"/>
              <a:chExt cx="5455" cy="1830"/>
            </a:xfrm>
          </p:grpSpPr>
          <p:pic>
            <p:nvPicPr>
              <p:cNvPr id="51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380" b="53421"/>
              <a:stretch>
                <a:fillRect/>
              </a:stretch>
            </p:blipFill>
            <p:spPr bwMode="auto">
              <a:xfrm>
                <a:off x="672" y="1536"/>
                <a:ext cx="2544" cy="18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9727" r="1419" b="3163"/>
              <a:stretch>
                <a:fillRect/>
              </a:stretch>
            </p:blipFill>
            <p:spPr bwMode="auto">
              <a:xfrm>
                <a:off x="3552" y="1530"/>
                <a:ext cx="2575" cy="18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5124" name="Text Box 6"/>
            <p:cNvSpPr txBox="1">
              <a:spLocks noChangeArrowheads="1"/>
            </p:cNvSpPr>
            <p:nvPr/>
          </p:nvSpPr>
          <p:spPr bwMode="auto">
            <a:xfrm>
              <a:off x="1141078" y="5190333"/>
              <a:ext cx="3024004" cy="361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3456" tIns="41728" rIns="83456" bIns="41728">
              <a:spAutoFit/>
            </a:bodyPr>
            <a:lstStyle>
              <a:lvl1pPr>
                <a:defRPr sz="3200" b="1">
                  <a:solidFill>
                    <a:srgbClr val="FFFF00"/>
                  </a:solidFill>
                  <a:latin typeface="Arial" charset="0"/>
                </a:defRPr>
              </a:lvl1pPr>
              <a:lvl2pPr marL="742950" indent="-285750">
                <a:defRPr sz="3200" b="1">
                  <a:solidFill>
                    <a:srgbClr val="FFFF00"/>
                  </a:solidFill>
                  <a:latin typeface="Arial" charset="0"/>
                </a:defRPr>
              </a:lvl2pPr>
              <a:lvl3pPr marL="1143000" indent="-228600">
                <a:defRPr sz="3200" b="1">
                  <a:solidFill>
                    <a:srgbClr val="FFFF00"/>
                  </a:solidFill>
                  <a:latin typeface="Arial" charset="0"/>
                </a:defRPr>
              </a:lvl3pPr>
              <a:lvl4pPr marL="1600200" indent="-228600">
                <a:defRPr sz="3200" b="1">
                  <a:solidFill>
                    <a:srgbClr val="FFFF00"/>
                  </a:solidFill>
                  <a:latin typeface="Arial" charset="0"/>
                </a:defRPr>
              </a:lvl4pPr>
              <a:lvl5pPr marL="2057400" indent="-228600">
                <a:defRPr sz="3200" b="1">
                  <a:solidFill>
                    <a:srgbClr val="FFFF0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FFFF0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FFFF0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FFFF0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FFFF00"/>
                  </a:solidFill>
                  <a:latin typeface="Arial" charset="0"/>
                </a:defRPr>
              </a:lvl9pPr>
            </a:lstStyle>
            <a:p>
              <a:pPr eaLnBrk="0" hangingPunct="0"/>
              <a:r>
                <a:rPr lang="en-US" altLang="en-US" sz="1800"/>
                <a:t>Platelet clumping in EDTA</a:t>
              </a:r>
            </a:p>
          </p:txBody>
        </p:sp>
        <p:sp>
          <p:nvSpPr>
            <p:cNvPr id="5125" name="Text Box 7"/>
            <p:cNvSpPr txBox="1">
              <a:spLocks noChangeArrowheads="1"/>
            </p:cNvSpPr>
            <p:nvPr/>
          </p:nvSpPr>
          <p:spPr bwMode="auto">
            <a:xfrm>
              <a:off x="5101286" y="5190333"/>
              <a:ext cx="2733347" cy="361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3456" tIns="41728" rIns="83456" bIns="41728">
              <a:spAutoFit/>
            </a:bodyPr>
            <a:lstStyle>
              <a:lvl1pPr>
                <a:defRPr sz="3200" b="1">
                  <a:solidFill>
                    <a:srgbClr val="FFFF00"/>
                  </a:solidFill>
                  <a:latin typeface="Arial" charset="0"/>
                </a:defRPr>
              </a:lvl1pPr>
              <a:lvl2pPr marL="742950" indent="-285750">
                <a:defRPr sz="3200" b="1">
                  <a:solidFill>
                    <a:srgbClr val="FFFF00"/>
                  </a:solidFill>
                  <a:latin typeface="Arial" charset="0"/>
                </a:defRPr>
              </a:lvl2pPr>
              <a:lvl3pPr marL="1143000" indent="-228600">
                <a:defRPr sz="3200" b="1">
                  <a:solidFill>
                    <a:srgbClr val="FFFF00"/>
                  </a:solidFill>
                  <a:latin typeface="Arial" charset="0"/>
                </a:defRPr>
              </a:lvl3pPr>
              <a:lvl4pPr marL="1600200" indent="-228600">
                <a:defRPr sz="3200" b="1">
                  <a:solidFill>
                    <a:srgbClr val="FFFF00"/>
                  </a:solidFill>
                  <a:latin typeface="Arial" charset="0"/>
                </a:defRPr>
              </a:lvl4pPr>
              <a:lvl5pPr marL="2057400" indent="-228600">
                <a:defRPr sz="3200" b="1">
                  <a:solidFill>
                    <a:srgbClr val="FFFF0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FFFF0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FFFF0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FFFF0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FFFF00"/>
                  </a:solidFill>
                  <a:latin typeface="Arial" charset="0"/>
                </a:defRPr>
              </a:lvl9pPr>
            </a:lstStyle>
            <a:p>
              <a:pPr eaLnBrk="0" hangingPunct="0"/>
              <a:r>
                <a:rPr lang="en-US" altLang="en-US" sz="1800"/>
                <a:t>No clumping in heparin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29335" y="5835133"/>
              <a:ext cx="8229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FF00"/>
                  </a:solidFill>
                </a:rPr>
                <a:t>This lab artifact should always be ruled out as a cause of a low reported platelet count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836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drugs that cause thrombocytopenia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Antiarrhythmics</a:t>
            </a:r>
            <a:r>
              <a:rPr lang="en-US" dirty="0" smtClean="0"/>
              <a:t> (quinine/quinidine, </a:t>
            </a:r>
            <a:r>
              <a:rPr lang="en-US" dirty="0" err="1" smtClean="0"/>
              <a:t>procaineamide</a:t>
            </a:r>
            <a:r>
              <a:rPr lang="en-US" dirty="0" smtClean="0"/>
              <a:t>, </a:t>
            </a:r>
            <a:r>
              <a:rPr lang="en-US" dirty="0" err="1" smtClean="0"/>
              <a:t>amiodarone</a:t>
            </a:r>
            <a:r>
              <a:rPr lang="en-US" dirty="0" smtClean="0"/>
              <a:t>)</a:t>
            </a:r>
          </a:p>
          <a:p>
            <a:r>
              <a:rPr lang="en-US" dirty="0" smtClean="0"/>
              <a:t>Gold salts</a:t>
            </a:r>
          </a:p>
          <a:p>
            <a:r>
              <a:rPr lang="en-US" dirty="0" smtClean="0"/>
              <a:t>Interferon</a:t>
            </a:r>
          </a:p>
          <a:p>
            <a:r>
              <a:rPr lang="en-US" dirty="0" smtClean="0"/>
              <a:t>Anti-epileptics (carbamazepine, phenytoin </a:t>
            </a:r>
            <a:r>
              <a:rPr lang="en-US" dirty="0" err="1" smtClean="0"/>
              <a:t>valproic</a:t>
            </a:r>
            <a:r>
              <a:rPr lang="en-US" dirty="0" smtClean="0"/>
              <a:t> acid)</a:t>
            </a:r>
          </a:p>
          <a:p>
            <a:r>
              <a:rPr lang="en-US" dirty="0" smtClean="0"/>
              <a:t>Antibiotics (beta-lactams, sulfa, </a:t>
            </a:r>
            <a:r>
              <a:rPr lang="en-US" dirty="0" err="1" smtClean="0"/>
              <a:t>vancomycin</a:t>
            </a:r>
            <a:r>
              <a:rPr lang="en-US" dirty="0" smtClean="0"/>
              <a:t>)</a:t>
            </a:r>
          </a:p>
          <a:p>
            <a:r>
              <a:rPr lang="en-US" dirty="0" smtClean="0"/>
              <a:t>Diuretics (thiazides)</a:t>
            </a:r>
          </a:p>
        </p:txBody>
      </p:sp>
    </p:spTree>
    <p:extLst>
      <p:ext uri="{BB962C8B-B14F-4D97-AF65-F5344CB8AC3E}">
        <p14:creationId xmlns:p14="http://schemas.microsoft.com/office/powerpoint/2010/main" val="143967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Thrombocytopenia and portal hypertension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52400" y="1295400"/>
            <a:ext cx="4192632" cy="5218331"/>
            <a:chOff x="152400" y="1295400"/>
            <a:chExt cx="4192632" cy="5218331"/>
          </a:xfrm>
        </p:grpSpPr>
        <p:sp>
          <p:nvSpPr>
            <p:cNvPr id="3" name="TextBox 2"/>
            <p:cNvSpPr txBox="1"/>
            <p:nvPr/>
          </p:nvSpPr>
          <p:spPr>
            <a:xfrm>
              <a:off x="3354433" y="2919940"/>
              <a:ext cx="9905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Stents placed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52400" y="1295400"/>
              <a:ext cx="3266803" cy="5218331"/>
              <a:chOff x="152400" y="1295400"/>
              <a:chExt cx="3266803" cy="5218331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" y="1295400"/>
                <a:ext cx="2667000" cy="4476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5" name="Straight Arrow Connector 4"/>
              <p:cNvCxnSpPr/>
              <p:nvPr/>
            </p:nvCxnSpPr>
            <p:spPr bwMode="auto">
              <a:xfrm flipH="1">
                <a:off x="3076303" y="3104606"/>
                <a:ext cx="342900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" name="TextBox 13"/>
              <p:cNvSpPr txBox="1"/>
              <p:nvPr/>
            </p:nvSpPr>
            <p:spPr>
              <a:xfrm>
                <a:off x="152400" y="5867400"/>
                <a:ext cx="29718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FF00"/>
                    </a:solidFill>
                  </a:rPr>
                  <a:t>42 </a:t>
                </a:r>
                <a:r>
                  <a:rPr lang="en-US" b="1" dirty="0" err="1" smtClean="0">
                    <a:solidFill>
                      <a:srgbClr val="FFFF00"/>
                    </a:solidFill>
                  </a:rPr>
                  <a:t>yo</a:t>
                </a:r>
                <a:r>
                  <a:rPr lang="en-US" b="1" dirty="0" smtClean="0">
                    <a:solidFill>
                      <a:srgbClr val="FFFF00"/>
                    </a:solidFill>
                  </a:rPr>
                  <a:t> man with hepatic &amp; portal venous occlusion</a:t>
                </a:r>
                <a:endParaRPr lang="en-US" b="1" dirty="0">
                  <a:solidFill>
                    <a:srgbClr val="FFFF00"/>
                  </a:solidFill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3076302" y="1245394"/>
            <a:ext cx="5823313" cy="5268337"/>
            <a:chOff x="3076302" y="1245394"/>
            <a:chExt cx="5823313" cy="5268337"/>
          </a:xfrm>
        </p:grpSpPr>
        <p:grpSp>
          <p:nvGrpSpPr>
            <p:cNvPr id="20" name="Group 19"/>
            <p:cNvGrpSpPr/>
            <p:nvPr/>
          </p:nvGrpSpPr>
          <p:grpSpPr>
            <a:xfrm>
              <a:off x="4613366" y="1245394"/>
              <a:ext cx="4286249" cy="5268337"/>
              <a:chOff x="4613366" y="1245394"/>
              <a:chExt cx="4286249" cy="5268337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4613366" y="1245394"/>
                <a:ext cx="4286249" cy="4622006"/>
                <a:chOff x="4800600" y="1435894"/>
                <a:chExt cx="4286249" cy="4622006"/>
              </a:xfrm>
            </p:grpSpPr>
            <p:pic>
              <p:nvPicPr>
                <p:cNvPr id="1029" name="Picture 5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00600" y="1447800"/>
                  <a:ext cx="2657475" cy="4610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58074" y="1435894"/>
                  <a:ext cx="1628775" cy="45910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9" name="TextBox 18"/>
              <p:cNvSpPr txBox="1"/>
              <p:nvPr/>
            </p:nvSpPr>
            <p:spPr>
              <a:xfrm>
                <a:off x="5105400" y="5867400"/>
                <a:ext cx="3581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FF00"/>
                    </a:solidFill>
                  </a:rPr>
                  <a:t>39 </a:t>
                </a:r>
                <a:r>
                  <a:rPr lang="en-US" b="1" dirty="0" err="1" smtClean="0">
                    <a:solidFill>
                      <a:srgbClr val="FFFF00"/>
                    </a:solidFill>
                  </a:rPr>
                  <a:t>yo</a:t>
                </a:r>
                <a:r>
                  <a:rPr lang="en-US" b="1" dirty="0" smtClean="0">
                    <a:solidFill>
                      <a:srgbClr val="FFFF00"/>
                    </a:solidFill>
                  </a:rPr>
                  <a:t> woman with autoimmune liver disease </a:t>
                </a:r>
                <a:endParaRPr lang="en-US" b="1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3076302" y="4683647"/>
              <a:ext cx="12687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Infection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4191815" y="4899575"/>
              <a:ext cx="306432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825361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Benign thrombocytopenia of pregnancy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Accounts for 2/3 of cases of thrombocytopenia in pregnancy</a:t>
            </a:r>
          </a:p>
          <a:p>
            <a:r>
              <a:rPr lang="en-US" dirty="0" smtClean="0"/>
              <a:t>6-7% of pregnant women</a:t>
            </a:r>
          </a:p>
          <a:p>
            <a:r>
              <a:rPr lang="en-US" dirty="0" smtClean="0"/>
              <a:t>Platelet count usually 100K or above</a:t>
            </a:r>
          </a:p>
          <a:p>
            <a:r>
              <a:rPr lang="en-US" dirty="0" smtClean="0"/>
              <a:t>Develops in late 2</a:t>
            </a:r>
            <a:r>
              <a:rPr lang="en-US" baseline="30000" dirty="0" smtClean="0"/>
              <a:t>nd</a:t>
            </a:r>
            <a:r>
              <a:rPr lang="en-US" dirty="0" smtClean="0"/>
              <a:t> or 3</a:t>
            </a:r>
            <a:r>
              <a:rPr lang="en-US" baseline="30000" dirty="0" smtClean="0"/>
              <a:t>rd</a:t>
            </a:r>
            <a:r>
              <a:rPr lang="en-US" dirty="0" smtClean="0"/>
              <a:t> trimester</a:t>
            </a:r>
          </a:p>
          <a:p>
            <a:r>
              <a:rPr lang="en-US" dirty="0" smtClean="0"/>
              <a:t>Asymptomatic, resolves after delivery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76213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Referral guidelines for thrombocytopenia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724399"/>
          </a:xfrm>
        </p:spPr>
        <p:txBody>
          <a:bodyPr/>
          <a:lstStyle/>
          <a:p>
            <a:r>
              <a:rPr lang="en-US" dirty="0" smtClean="0"/>
              <a:t>Rule out </a:t>
            </a:r>
            <a:r>
              <a:rPr lang="en-US" dirty="0" err="1" smtClean="0"/>
              <a:t>pseudothrombocytopenia</a:t>
            </a:r>
            <a:endParaRPr lang="en-US" dirty="0" smtClean="0"/>
          </a:p>
          <a:p>
            <a:r>
              <a:rPr lang="en-US" dirty="0" smtClean="0"/>
              <a:t>Rule out HIV infection</a:t>
            </a:r>
          </a:p>
          <a:p>
            <a:r>
              <a:rPr lang="en-US" dirty="0" smtClean="0"/>
              <a:t>Consider watchful waiting if:</a:t>
            </a:r>
          </a:p>
          <a:p>
            <a:pPr lvl="1"/>
            <a:r>
              <a:rPr lang="en-US" dirty="0" smtClean="0"/>
              <a:t>Asymptomatic</a:t>
            </a:r>
          </a:p>
          <a:p>
            <a:pPr lvl="1"/>
            <a:r>
              <a:rPr lang="en-US" dirty="0" smtClean="0"/>
              <a:t>Other counts normal</a:t>
            </a:r>
          </a:p>
          <a:p>
            <a:pPr lvl="1"/>
            <a:r>
              <a:rPr lang="en-US" dirty="0" smtClean="0"/>
              <a:t>Platelets &gt; 100K </a:t>
            </a:r>
            <a:r>
              <a:rPr lang="en-US" i="1" dirty="0" smtClean="0"/>
              <a:t>OR</a:t>
            </a:r>
          </a:p>
          <a:p>
            <a:pPr lvl="1"/>
            <a:r>
              <a:rPr lang="en-US" dirty="0" smtClean="0"/>
              <a:t>Platelets &gt; 50K with portal hypertension or splenomegaly (WBC may be low as well)</a:t>
            </a:r>
          </a:p>
          <a:p>
            <a:pPr lvl="1"/>
            <a:r>
              <a:rPr lang="en-US" dirty="0" smtClean="0"/>
              <a:t>Platelet count stable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78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 with fatigue, arthritis,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prostate CA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williams\Desktop\eConsult project\Nov talk\1603106 pl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52600"/>
            <a:ext cx="4353307" cy="441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williams\Desktop\eConsult project\Nov talk\1603106 CB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2937036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77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4873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Thrombocytosis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867400"/>
          </a:xfrm>
        </p:spPr>
        <p:txBody>
          <a:bodyPr/>
          <a:lstStyle/>
          <a:p>
            <a:r>
              <a:rPr lang="en-US" sz="2400" dirty="0" smtClean="0"/>
              <a:t>Marrow disorders</a:t>
            </a:r>
            <a:endParaRPr lang="en-US" sz="2400" b="0" dirty="0" smtClean="0"/>
          </a:p>
          <a:p>
            <a:pPr lvl="1"/>
            <a:r>
              <a:rPr lang="en-US" sz="2400" dirty="0" err="1" smtClean="0"/>
              <a:t>Myeloproliferative</a:t>
            </a:r>
            <a:r>
              <a:rPr lang="en-US" sz="2400" dirty="0" smtClean="0"/>
              <a:t> </a:t>
            </a:r>
            <a:r>
              <a:rPr lang="en-US" sz="2400" dirty="0" err="1" smtClean="0"/>
              <a:t>dz</a:t>
            </a:r>
            <a:r>
              <a:rPr lang="en-US" sz="2400" dirty="0" smtClean="0"/>
              <a:t> (P </a:t>
            </a:r>
            <a:r>
              <a:rPr lang="en-US" sz="2400" dirty="0" err="1" smtClean="0"/>
              <a:t>vera</a:t>
            </a:r>
            <a:r>
              <a:rPr lang="en-US" sz="2400" dirty="0" smtClean="0"/>
              <a:t>, essential thrombocytosis, </a:t>
            </a:r>
            <a:r>
              <a:rPr lang="en-US" sz="2400" dirty="0" err="1" smtClean="0"/>
              <a:t>myelofibrosis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Chronic </a:t>
            </a:r>
            <a:r>
              <a:rPr lang="en-US" sz="2400" dirty="0" err="1" smtClean="0"/>
              <a:t>myelogenous</a:t>
            </a:r>
            <a:r>
              <a:rPr lang="en-US" sz="2400" dirty="0" smtClean="0"/>
              <a:t> leukemia</a:t>
            </a:r>
          </a:p>
          <a:p>
            <a:pPr lvl="1"/>
            <a:r>
              <a:rPr lang="en-US" sz="2400" dirty="0" smtClean="0"/>
              <a:t>Myelodysplasia</a:t>
            </a:r>
          </a:p>
          <a:p>
            <a:r>
              <a:rPr lang="en-US" sz="2400" dirty="0" smtClean="0"/>
              <a:t>Reactive</a:t>
            </a:r>
          </a:p>
          <a:p>
            <a:pPr lvl="1"/>
            <a:r>
              <a:rPr lang="en-US" sz="2400" dirty="0" smtClean="0"/>
              <a:t>Inflammation</a:t>
            </a:r>
          </a:p>
          <a:p>
            <a:pPr lvl="1"/>
            <a:r>
              <a:rPr lang="en-US" sz="2400" dirty="0" smtClean="0"/>
              <a:t>Cancer</a:t>
            </a:r>
          </a:p>
          <a:p>
            <a:pPr lvl="1"/>
            <a:r>
              <a:rPr lang="en-US" sz="2400" dirty="0" smtClean="0"/>
              <a:t>Iron deficiency</a:t>
            </a:r>
          </a:p>
          <a:p>
            <a:pPr lvl="1"/>
            <a:r>
              <a:rPr lang="en-US" sz="2400" dirty="0" smtClean="0"/>
              <a:t>Hemolysis</a:t>
            </a:r>
          </a:p>
          <a:p>
            <a:pPr lvl="1"/>
            <a:r>
              <a:rPr lang="en-US" sz="2400" dirty="0" smtClean="0"/>
              <a:t>Post-splenectomy</a:t>
            </a:r>
          </a:p>
          <a:p>
            <a:pPr lvl="1"/>
            <a:r>
              <a:rPr lang="en-US" sz="2400" dirty="0" smtClean="0"/>
              <a:t>Rebound from thrombocytopenia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558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4873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of Thrombocytosis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867400"/>
          </a:xfrm>
        </p:spPr>
        <p:txBody>
          <a:bodyPr/>
          <a:lstStyle/>
          <a:p>
            <a:r>
              <a:rPr lang="en-US" sz="2400" dirty="0" smtClean="0"/>
              <a:t>CBC, differential, </a:t>
            </a:r>
            <a:r>
              <a:rPr lang="en-US" sz="2400" dirty="0" err="1" smtClean="0"/>
              <a:t>retic</a:t>
            </a:r>
            <a:r>
              <a:rPr lang="en-US" sz="2400" dirty="0" smtClean="0"/>
              <a:t> count</a:t>
            </a:r>
          </a:p>
          <a:p>
            <a:r>
              <a:rPr lang="en-US" sz="2400" dirty="0" smtClean="0"/>
              <a:t>Iron studies</a:t>
            </a:r>
          </a:p>
          <a:p>
            <a:r>
              <a:rPr lang="en-US" sz="2400" dirty="0" smtClean="0"/>
              <a:t>Inflammatory markers</a:t>
            </a:r>
          </a:p>
          <a:p>
            <a:r>
              <a:rPr lang="en-US" sz="2400" dirty="0" smtClean="0"/>
              <a:t>Consider occult malignancy</a:t>
            </a:r>
          </a:p>
          <a:p>
            <a:r>
              <a:rPr lang="en-US" sz="2400" dirty="0" smtClean="0"/>
              <a:t>For persistent/unexplained thrombocytosis (&gt;600K) or if other abnormalities in CBC:</a:t>
            </a:r>
          </a:p>
          <a:p>
            <a:pPr lvl="1"/>
            <a:r>
              <a:rPr lang="en-US" sz="2400" dirty="0" smtClean="0"/>
              <a:t>JAK2 V617F testing: positive in 95+% of P </a:t>
            </a:r>
            <a:r>
              <a:rPr lang="en-US" sz="2400" dirty="0" err="1" smtClean="0"/>
              <a:t>vera</a:t>
            </a:r>
            <a:r>
              <a:rPr lang="en-US" sz="2400" dirty="0" smtClean="0"/>
              <a:t>, about 50% of ET and </a:t>
            </a:r>
            <a:r>
              <a:rPr lang="en-US" sz="2400" dirty="0" err="1" smtClean="0"/>
              <a:t>myelofibrosis</a:t>
            </a:r>
            <a:r>
              <a:rPr lang="en-US" sz="2400" dirty="0" smtClean="0"/>
              <a:t> cases.  Positive result confirms presence of disease, negative result does not rule it out</a:t>
            </a:r>
          </a:p>
          <a:p>
            <a:pPr lvl="1"/>
            <a:r>
              <a:rPr lang="en-US" sz="2400" dirty="0" smtClean="0"/>
              <a:t>Rule out CML (PCR for BCR-ABL transcripts in blood)</a:t>
            </a:r>
          </a:p>
          <a:p>
            <a:pPr lvl="1"/>
            <a:r>
              <a:rPr lang="en-US" sz="2400" dirty="0" smtClean="0"/>
              <a:t>Marrow biopsy if MDS or </a:t>
            </a:r>
            <a:r>
              <a:rPr lang="en-US" sz="2400" dirty="0" err="1" smtClean="0"/>
              <a:t>myelofibrosis</a:t>
            </a:r>
            <a:r>
              <a:rPr lang="en-US" sz="2400" dirty="0" smtClean="0"/>
              <a:t> suspected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8722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4873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Referral Guidelines for Thrombocytosis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Referral appropriate if any of the following true:</a:t>
            </a:r>
          </a:p>
          <a:p>
            <a:r>
              <a:rPr lang="en-US" sz="2400" dirty="0" smtClean="0"/>
              <a:t>Persistent thrombocytosis &gt; 600K with no apparent cause of reactive thrombocytosis, or thrombocytosis persists despite treatment of potential cause</a:t>
            </a:r>
          </a:p>
          <a:p>
            <a:r>
              <a:rPr lang="en-US" sz="2400" dirty="0" smtClean="0"/>
              <a:t>Other abnormalities in CBC: anemia or </a:t>
            </a:r>
            <a:r>
              <a:rPr lang="en-US" sz="2400" dirty="0" err="1" smtClean="0"/>
              <a:t>erythrocytosis</a:t>
            </a:r>
            <a:r>
              <a:rPr lang="en-US" sz="2400" dirty="0" smtClean="0"/>
              <a:t>, marked leukocytosis or abnormal differential</a:t>
            </a:r>
          </a:p>
          <a:p>
            <a:r>
              <a:rPr lang="en-US" sz="2400" dirty="0" smtClean="0"/>
              <a:t>Unusual bleeding, thrombosis, unexplained neuro symptoms, or constitutional </a:t>
            </a:r>
            <a:r>
              <a:rPr lang="en-US" sz="2400" dirty="0" err="1" smtClean="0"/>
              <a:t>sx</a:t>
            </a:r>
            <a:endParaRPr lang="en-US" sz="2400" dirty="0" smtClean="0"/>
          </a:p>
          <a:p>
            <a:r>
              <a:rPr lang="en-US" sz="2400" dirty="0" smtClean="0"/>
              <a:t>Splenomegaly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324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White cells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0667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Always consider absolute numbers rather than percentages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143000" y="2884714"/>
            <a:ext cx="2313732" cy="3082834"/>
            <a:chOff x="1899039" y="2895600"/>
            <a:chExt cx="2313732" cy="3082834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40" r="22234" b="24556"/>
            <a:stretch/>
          </p:blipFill>
          <p:spPr bwMode="auto">
            <a:xfrm>
              <a:off x="3291840" y="2895600"/>
              <a:ext cx="920931" cy="3082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581" b="24556"/>
            <a:stretch/>
          </p:blipFill>
          <p:spPr bwMode="auto">
            <a:xfrm>
              <a:off x="1899039" y="2895600"/>
              <a:ext cx="1384663" cy="3082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5410200" y="2383018"/>
            <a:ext cx="2323147" cy="4086226"/>
            <a:chOff x="5035732" y="2285998"/>
            <a:chExt cx="2323147" cy="408622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741"/>
            <a:stretch/>
          </p:blipFill>
          <p:spPr bwMode="auto">
            <a:xfrm>
              <a:off x="5035732" y="2285999"/>
              <a:ext cx="1419497" cy="408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55" r="22073"/>
            <a:stretch/>
          </p:blipFill>
          <p:spPr bwMode="auto">
            <a:xfrm>
              <a:off x="6444343" y="2285998"/>
              <a:ext cx="914536" cy="408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774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Neutropenia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867400"/>
          </a:xfrm>
        </p:spPr>
        <p:txBody>
          <a:bodyPr/>
          <a:lstStyle/>
          <a:p>
            <a:r>
              <a:rPr lang="en-US" sz="2400" dirty="0" smtClean="0"/>
              <a:t>Marrow </a:t>
            </a:r>
            <a:r>
              <a:rPr lang="en-US" sz="2400" dirty="0" err="1" smtClean="0"/>
              <a:t>dyscrasia</a:t>
            </a:r>
            <a:endParaRPr lang="en-US" sz="2400" dirty="0" smtClean="0"/>
          </a:p>
          <a:p>
            <a:r>
              <a:rPr lang="en-US" sz="2400" dirty="0" smtClean="0"/>
              <a:t>B-12 or folate deficiency</a:t>
            </a:r>
          </a:p>
          <a:p>
            <a:r>
              <a:rPr lang="en-US" sz="2400" dirty="0" smtClean="0"/>
              <a:t>Generalized malnutrition</a:t>
            </a:r>
          </a:p>
          <a:p>
            <a:r>
              <a:rPr lang="en-US" sz="2400" dirty="0" smtClean="0"/>
              <a:t>Congenital</a:t>
            </a:r>
          </a:p>
          <a:p>
            <a:r>
              <a:rPr lang="en-US" sz="2400" dirty="0" smtClean="0"/>
              <a:t>Cyclic</a:t>
            </a:r>
          </a:p>
          <a:p>
            <a:r>
              <a:rPr lang="en-US" sz="2400" dirty="0" smtClean="0"/>
              <a:t>Immune (autoimmune, drug-induced)</a:t>
            </a:r>
          </a:p>
          <a:p>
            <a:r>
              <a:rPr lang="en-US" sz="2400" dirty="0" smtClean="0"/>
              <a:t>Sequestration (</a:t>
            </a:r>
            <a:r>
              <a:rPr lang="en-US" sz="2400" dirty="0" err="1" smtClean="0"/>
              <a:t>hypersplenism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Marrow suppression by drugs</a:t>
            </a:r>
          </a:p>
          <a:p>
            <a:r>
              <a:rPr lang="en-US" sz="2400" dirty="0" smtClean="0"/>
              <a:t>Rapid turnover due to infection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Chronic benign neutropenia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Chronic “ethnic” neutropenia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9094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Chronic Benign Neutropenia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867400"/>
          </a:xfrm>
        </p:spPr>
        <p:txBody>
          <a:bodyPr/>
          <a:lstStyle/>
          <a:p>
            <a:r>
              <a:rPr lang="en-US" sz="2400" dirty="0" smtClean="0"/>
              <a:t>Asymptomatic, persistent neutropenia (may be severe)</a:t>
            </a:r>
          </a:p>
          <a:p>
            <a:r>
              <a:rPr lang="en-US" sz="2400" dirty="0" smtClean="0"/>
              <a:t>Marrow neutrophil production normal</a:t>
            </a:r>
          </a:p>
          <a:p>
            <a:r>
              <a:rPr lang="en-US" sz="2400" dirty="0" smtClean="0"/>
              <a:t>Other blood counts normal</a:t>
            </a:r>
          </a:p>
          <a:p>
            <a:r>
              <a:rPr lang="en-US" sz="2400" dirty="0" smtClean="0"/>
              <a:t>Risk of infection not increased</a:t>
            </a:r>
          </a:p>
          <a:p>
            <a:endParaRPr lang="en-US" sz="2400" dirty="0"/>
          </a:p>
          <a:p>
            <a:r>
              <a:rPr lang="en-US" sz="2400" dirty="0" smtClean="0"/>
              <a:t>About 25% of individuals of African and middle eastern descent have persistently low neutrophil counts with no evidence of compromised immune function</a:t>
            </a:r>
          </a:p>
          <a:p>
            <a:r>
              <a:rPr lang="en-US" sz="2400" dirty="0" smtClean="0"/>
              <a:t>Watchful waiting appropriate in a patient with chronic mild to moderate neutropenia (ANC &gt;500), otherwise normal blood counts, and no symptoms</a:t>
            </a:r>
          </a:p>
        </p:txBody>
      </p:sp>
    </p:spTree>
    <p:extLst>
      <p:ext uri="{BB962C8B-B14F-4D97-AF65-F5344CB8AC3E}">
        <p14:creationId xmlns:p14="http://schemas.microsoft.com/office/powerpoint/2010/main" val="120907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68360"/>
          </a:xfrm>
        </p:spPr>
        <p:txBody>
          <a:bodyPr/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Neutrophilia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r>
              <a:rPr lang="en-US" dirty="0" smtClean="0"/>
              <a:t>Secondary</a:t>
            </a:r>
          </a:p>
          <a:p>
            <a:pPr lvl="1"/>
            <a:r>
              <a:rPr lang="en-US" dirty="0" smtClean="0"/>
              <a:t>Reactive (infection, inflammation, non-</a:t>
            </a:r>
            <a:r>
              <a:rPr lang="en-US" dirty="0" err="1" smtClean="0"/>
              <a:t>heme</a:t>
            </a:r>
            <a:r>
              <a:rPr lang="en-US" dirty="0" smtClean="0"/>
              <a:t> CA)</a:t>
            </a:r>
          </a:p>
          <a:p>
            <a:pPr lvl="1"/>
            <a:r>
              <a:rPr lang="en-US" dirty="0" err="1" smtClean="0"/>
              <a:t>Demargination</a:t>
            </a:r>
            <a:r>
              <a:rPr lang="en-US" dirty="0" smtClean="0"/>
              <a:t> (glucocorticoids, exercise)</a:t>
            </a:r>
          </a:p>
          <a:p>
            <a:pPr lvl="1"/>
            <a:r>
              <a:rPr lang="en-US" dirty="0" smtClean="0"/>
              <a:t>Smoking</a:t>
            </a:r>
          </a:p>
          <a:p>
            <a:pPr lvl="1"/>
            <a:r>
              <a:rPr lang="en-US" dirty="0" smtClean="0"/>
              <a:t>Idiopathic</a:t>
            </a:r>
          </a:p>
          <a:p>
            <a:r>
              <a:rPr lang="en-US" dirty="0" smtClean="0"/>
              <a:t>Neoplastic</a:t>
            </a:r>
          </a:p>
          <a:p>
            <a:pPr lvl="1"/>
            <a:r>
              <a:rPr lang="en-US" dirty="0" err="1" smtClean="0"/>
              <a:t>Myeloproliferative</a:t>
            </a:r>
            <a:r>
              <a:rPr lang="en-US" dirty="0" smtClean="0"/>
              <a:t> disorders</a:t>
            </a:r>
          </a:p>
          <a:p>
            <a:pPr lvl="1"/>
            <a:r>
              <a:rPr lang="en-US" dirty="0" smtClean="0"/>
              <a:t>Myelodysplasia</a:t>
            </a:r>
          </a:p>
          <a:p>
            <a:pPr lvl="1"/>
            <a:r>
              <a:rPr lang="en-US" dirty="0" smtClean="0"/>
              <a:t>Chronic </a:t>
            </a:r>
            <a:r>
              <a:rPr lang="en-US" dirty="0" err="1" smtClean="0"/>
              <a:t>myelogenous</a:t>
            </a:r>
            <a:r>
              <a:rPr lang="en-US" dirty="0" smtClean="0"/>
              <a:t> leukemia</a:t>
            </a:r>
          </a:p>
        </p:txBody>
      </p:sp>
    </p:spTree>
    <p:extLst>
      <p:ext uri="{BB962C8B-B14F-4D97-AF65-F5344CB8AC3E}">
        <p14:creationId xmlns:p14="http://schemas.microsoft.com/office/powerpoint/2010/main" val="127915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woman with fatigue (CML)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43000" y="960582"/>
            <a:ext cx="3019425" cy="5715000"/>
            <a:chOff x="623889" y="571500"/>
            <a:chExt cx="3019425" cy="571500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881"/>
            <a:stretch/>
          </p:blipFill>
          <p:spPr bwMode="auto">
            <a:xfrm>
              <a:off x="623889" y="571500"/>
              <a:ext cx="1509712" cy="571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881"/>
            <a:stretch/>
          </p:blipFill>
          <p:spPr bwMode="auto">
            <a:xfrm>
              <a:off x="2133601" y="571500"/>
              <a:ext cx="1509713" cy="571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495800" y="2590800"/>
            <a:ext cx="365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Cytogenetic analysis showed  (9;22) translocation in all cells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 with prostatitis (CML)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52400" y="1565429"/>
            <a:ext cx="4375304" cy="4572000"/>
            <a:chOff x="838200" y="1703773"/>
            <a:chExt cx="4375304" cy="45720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554"/>
            <a:stretch/>
          </p:blipFill>
          <p:spPr bwMode="auto">
            <a:xfrm>
              <a:off x="838200" y="1703773"/>
              <a:ext cx="2837895" cy="45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55"/>
            <a:stretch/>
          </p:blipFill>
          <p:spPr bwMode="auto">
            <a:xfrm>
              <a:off x="3676095" y="1703773"/>
              <a:ext cx="1537409" cy="45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152400" y="3505200"/>
            <a:ext cx="4375304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" y="5943600"/>
            <a:ext cx="4407631" cy="1938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20068" y="3204001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</a:rPr>
              <a:t>Cytogenetics</a:t>
            </a:r>
            <a:r>
              <a:rPr lang="en-US" sz="2400" b="1" dirty="0" smtClean="0">
                <a:solidFill>
                  <a:schemeClr val="bg1"/>
                </a:solidFill>
              </a:rPr>
              <a:t>: t(9;22) and t(6;20) in all cells 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82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921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 with fatigue (MDS)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600" y="1143000"/>
            <a:ext cx="3004127" cy="5562600"/>
            <a:chOff x="990600" y="1143000"/>
            <a:chExt cx="3004127" cy="556260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915"/>
            <a:stretch/>
          </p:blipFill>
          <p:spPr bwMode="auto">
            <a:xfrm>
              <a:off x="990600" y="1143000"/>
              <a:ext cx="1585191" cy="556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16"/>
            <a:stretch/>
          </p:blipFill>
          <p:spPr bwMode="auto">
            <a:xfrm>
              <a:off x="2575791" y="1143000"/>
              <a:ext cx="1418936" cy="556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038600" y="2567509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</a:rPr>
              <a:t>Cytogenetics</a:t>
            </a:r>
            <a:r>
              <a:rPr lang="en-US" sz="2400" b="1" dirty="0" smtClean="0">
                <a:solidFill>
                  <a:schemeClr val="bg1"/>
                </a:solidFill>
              </a:rPr>
              <a:t>: 7/29 cells had a rearrangement involving the long arm of chromosome 21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6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woman with fatigue (benign)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81162"/>
            <a:ext cx="3516581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4440704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52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159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Benign Lymphocytosis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r>
              <a:rPr lang="en-US" dirty="0" smtClean="0"/>
              <a:t>EBV and other viral infections</a:t>
            </a:r>
          </a:p>
          <a:p>
            <a:r>
              <a:rPr lang="en-US" dirty="0" err="1" smtClean="0"/>
              <a:t>Bordetella</a:t>
            </a:r>
            <a:r>
              <a:rPr lang="en-US" dirty="0" smtClean="0"/>
              <a:t> pertussis (can cause dramatic lymphocytosis in children)</a:t>
            </a:r>
          </a:p>
          <a:p>
            <a:r>
              <a:rPr lang="en-US" dirty="0" smtClean="0"/>
              <a:t>Stress</a:t>
            </a:r>
          </a:p>
          <a:p>
            <a:r>
              <a:rPr lang="en-US" dirty="0" smtClean="0"/>
              <a:t>Post-splenectomy</a:t>
            </a:r>
          </a:p>
          <a:p>
            <a:r>
              <a:rPr lang="en-US" dirty="0" smtClean="0"/>
              <a:t>Autoimmune disease (</a:t>
            </a:r>
            <a:r>
              <a:rPr lang="en-US" dirty="0" err="1" smtClean="0"/>
              <a:t>eg</a:t>
            </a:r>
            <a:r>
              <a:rPr lang="en-US" dirty="0" smtClean="0"/>
              <a:t>, RA)</a:t>
            </a:r>
          </a:p>
          <a:p>
            <a:r>
              <a:rPr lang="en-US" dirty="0" smtClean="0"/>
              <a:t>Smoking</a:t>
            </a:r>
          </a:p>
          <a:p>
            <a:r>
              <a:rPr lang="en-US" dirty="0" smtClean="0"/>
              <a:t>Hypersensitivity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92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159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Clonal (Neoplastic) Lymphocytosis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r>
              <a:rPr lang="en-US" dirty="0" smtClean="0"/>
              <a:t>Chronic lymphocytic leukemia</a:t>
            </a:r>
            <a:endParaRPr lang="en-US" dirty="0"/>
          </a:p>
          <a:p>
            <a:r>
              <a:rPr lang="en-US" dirty="0" smtClean="0"/>
              <a:t>Hairy cell leukemia</a:t>
            </a:r>
          </a:p>
          <a:p>
            <a:r>
              <a:rPr lang="en-US" dirty="0" smtClean="0"/>
              <a:t>Adult T-cell leukemia</a:t>
            </a:r>
          </a:p>
          <a:p>
            <a:r>
              <a:rPr lang="en-US" dirty="0" smtClean="0"/>
              <a:t>Large granular lymphocyte leukemia</a:t>
            </a:r>
          </a:p>
          <a:p>
            <a:r>
              <a:rPr lang="en-US" dirty="0" smtClean="0"/>
              <a:t>Leukemic phase of lymphomas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Persistent lymphocytosis of &gt; 5000/µL in an adult usually indicates a clonal or neoplastic disorder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0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921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Asymptomatic 62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woman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0" y="1219200"/>
            <a:ext cx="32004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 smtClean="0">
                <a:solidFill>
                  <a:schemeClr val="bg1"/>
                </a:solidFill>
              </a:rPr>
              <a:t>Flow cytometry</a:t>
            </a:r>
            <a:r>
              <a:rPr lang="en-US" sz="2000" b="1" dirty="0" smtClean="0">
                <a:solidFill>
                  <a:schemeClr val="bg1"/>
                </a:solidFill>
              </a:rPr>
              <a:t>:  T-cells </a:t>
            </a:r>
            <a:r>
              <a:rPr lang="en-US" sz="2000" b="1" dirty="0">
                <a:solidFill>
                  <a:schemeClr val="bg1"/>
                </a:solidFill>
              </a:rPr>
              <a:t>make up the majority of lymphocytes and appear polytypic</a:t>
            </a:r>
            <a:r>
              <a:rPr lang="en-US" sz="2000" b="1" dirty="0" smtClean="0">
                <a:solidFill>
                  <a:schemeClr val="bg1"/>
                </a:solidFill>
              </a:rPr>
              <a:t>. The </a:t>
            </a:r>
            <a:r>
              <a:rPr lang="en-US" sz="2000" b="1" dirty="0">
                <a:solidFill>
                  <a:schemeClr val="bg1"/>
                </a:solidFill>
              </a:rPr>
              <a:t>CD4:CD8 ratio is </a:t>
            </a:r>
            <a:r>
              <a:rPr lang="en-US" sz="2000" b="1" dirty="0" smtClean="0">
                <a:solidFill>
                  <a:schemeClr val="bg1"/>
                </a:solidFill>
              </a:rPr>
              <a:t>approximately </a:t>
            </a:r>
            <a:r>
              <a:rPr lang="en-US" sz="2000" b="1" dirty="0">
                <a:solidFill>
                  <a:schemeClr val="bg1"/>
                </a:solidFill>
              </a:rPr>
              <a:t>3:1. B-cells make up a small subset </a:t>
            </a:r>
            <a:r>
              <a:rPr lang="en-US" sz="2000" b="1" dirty="0" smtClean="0">
                <a:solidFill>
                  <a:schemeClr val="bg1"/>
                </a:solidFill>
              </a:rPr>
              <a:t>of lymphocytes </a:t>
            </a:r>
            <a:r>
              <a:rPr lang="en-US" sz="2000" b="1" dirty="0">
                <a:solidFill>
                  <a:schemeClr val="bg1"/>
                </a:solidFill>
              </a:rPr>
              <a:t>and are polyclonal. No monoclonal B-cell population </a:t>
            </a:r>
            <a:r>
              <a:rPr lang="en-US" sz="2000" b="1" dirty="0" smtClean="0">
                <a:solidFill>
                  <a:schemeClr val="bg1"/>
                </a:solidFill>
              </a:rPr>
              <a:t>is identified.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FINAL DIAGNOSIS</a:t>
            </a:r>
            <a:r>
              <a:rPr lang="en-US" sz="2000" b="1" dirty="0" smtClean="0">
                <a:solidFill>
                  <a:schemeClr val="bg1"/>
                </a:solidFill>
              </a:rPr>
              <a:t>: Polytypic </a:t>
            </a:r>
            <a:r>
              <a:rPr lang="en-US" sz="2000" b="1" dirty="0">
                <a:solidFill>
                  <a:schemeClr val="bg1"/>
                </a:solidFill>
              </a:rPr>
              <a:t>T-cells and polyclonal B-cells, no evidence of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B-</a:t>
            </a:r>
            <a:r>
              <a:rPr lang="en-US" sz="2000" b="1" dirty="0" err="1">
                <a:solidFill>
                  <a:schemeClr val="bg1"/>
                </a:solidFill>
              </a:rPr>
              <a:t>lymphoproliferative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disorder</a:t>
            </a:r>
            <a:endParaRPr lang="en-US" sz="2000" b="1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08189"/>
            <a:ext cx="4419600" cy="5722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95600" y="5486400"/>
            <a:ext cx="1905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6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15960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Monoclonal B-cell lymphocytosis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r>
              <a:rPr lang="en-US" dirty="0" smtClean="0"/>
              <a:t>Expanded population of monoclonal B-cells in blood</a:t>
            </a:r>
          </a:p>
          <a:p>
            <a:r>
              <a:rPr lang="en-US" dirty="0" smtClean="0"/>
              <a:t>Most patients entirely asymptomatic with no other evidence of </a:t>
            </a:r>
            <a:r>
              <a:rPr lang="en-US" dirty="0" err="1" smtClean="0"/>
              <a:t>lymphoproliferative</a:t>
            </a:r>
            <a:r>
              <a:rPr lang="en-US" dirty="0" smtClean="0"/>
              <a:t> disease</a:t>
            </a:r>
          </a:p>
          <a:p>
            <a:r>
              <a:rPr lang="en-US" dirty="0" smtClean="0"/>
              <a:t>Absolute lymphocyte count &lt; 5000</a:t>
            </a:r>
          </a:p>
          <a:p>
            <a:r>
              <a:rPr lang="en-US" dirty="0" smtClean="0"/>
              <a:t>Occasionally progresses to CLL</a:t>
            </a:r>
          </a:p>
          <a:p>
            <a:r>
              <a:rPr lang="en-US" dirty="0" smtClean="0"/>
              <a:t>No treatment needed – monitor for progression</a:t>
            </a:r>
          </a:p>
        </p:txBody>
      </p:sp>
    </p:spTree>
    <p:extLst>
      <p:ext uri="{BB962C8B-B14F-4D97-AF65-F5344CB8AC3E}">
        <p14:creationId xmlns:p14="http://schemas.microsoft.com/office/powerpoint/2010/main" val="398819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715960"/>
          </a:xfrm>
        </p:spPr>
        <p:txBody>
          <a:bodyPr/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Lymphopenia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(partial list)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r>
              <a:rPr lang="en-US" sz="2800" dirty="0" smtClean="0"/>
              <a:t>Immunodeficiency syndromes</a:t>
            </a:r>
          </a:p>
          <a:p>
            <a:r>
              <a:rPr lang="en-US" sz="2800" dirty="0" smtClean="0"/>
              <a:t>Infections (HIV and other viruses, TB, sepsis)</a:t>
            </a:r>
          </a:p>
          <a:p>
            <a:r>
              <a:rPr lang="en-US" sz="2800" dirty="0" smtClean="0"/>
              <a:t>Iatrogenic</a:t>
            </a:r>
            <a:r>
              <a:rPr lang="en-US" sz="2800" dirty="0"/>
              <a:t> </a:t>
            </a:r>
            <a:r>
              <a:rPr lang="en-US" sz="2800" dirty="0" smtClean="0"/>
              <a:t>(immunosuppressive drugs, radiation, marrow or organ transplant)</a:t>
            </a:r>
          </a:p>
          <a:p>
            <a:r>
              <a:rPr lang="en-US" sz="2800" dirty="0" smtClean="0"/>
              <a:t>Autoimmune disease</a:t>
            </a:r>
          </a:p>
          <a:p>
            <a:r>
              <a:rPr lang="en-US" sz="2800" dirty="0" smtClean="0"/>
              <a:t>Hodgkin disease</a:t>
            </a:r>
          </a:p>
          <a:p>
            <a:r>
              <a:rPr lang="en-US" sz="2800" dirty="0" smtClean="0"/>
              <a:t>Aplastic anemia</a:t>
            </a:r>
          </a:p>
          <a:p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Isolated </a:t>
            </a:r>
            <a:r>
              <a:rPr lang="en-US" sz="2800" dirty="0" err="1" smtClean="0"/>
              <a:t>lymphopenia</a:t>
            </a:r>
            <a:r>
              <a:rPr lang="en-US" sz="2800" dirty="0" smtClean="0"/>
              <a:t> usually not due to a primary hematologic disorder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59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Eosinophilia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 smtClean="0"/>
              <a:t>Non-clonal/secondary (common)</a:t>
            </a:r>
          </a:p>
          <a:p>
            <a:r>
              <a:rPr lang="en-US" dirty="0" smtClean="0"/>
              <a:t>Clonal (several conditions - uncommon)</a:t>
            </a:r>
          </a:p>
          <a:p>
            <a:r>
              <a:rPr lang="en-US" dirty="0" smtClean="0"/>
              <a:t>Idiopathic </a:t>
            </a:r>
            <a:r>
              <a:rPr lang="en-US" dirty="0" err="1" smtClean="0"/>
              <a:t>hypereosinophilic</a:t>
            </a:r>
            <a:r>
              <a:rPr lang="en-US" dirty="0" smtClean="0"/>
              <a:t> syndrome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Mild: 		AEC 500-1500</a:t>
            </a:r>
          </a:p>
          <a:p>
            <a:pPr marL="0" indent="0">
              <a:buNone/>
            </a:pPr>
            <a:r>
              <a:rPr lang="en-US" dirty="0" smtClean="0"/>
              <a:t>Moderate:	AEC 1500-5000</a:t>
            </a:r>
          </a:p>
          <a:p>
            <a:pPr marL="0" indent="0">
              <a:buNone/>
            </a:pPr>
            <a:r>
              <a:rPr lang="en-US" dirty="0" smtClean="0"/>
              <a:t>Severe:		AEC &gt; 5000</a:t>
            </a:r>
          </a:p>
        </p:txBody>
      </p:sp>
    </p:spTree>
    <p:extLst>
      <p:ext uri="{BB962C8B-B14F-4D97-AF65-F5344CB8AC3E}">
        <p14:creationId xmlns:p14="http://schemas.microsoft.com/office/powerpoint/2010/main" val="11630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9067800" cy="838200"/>
          </a:xfrm>
        </p:spPr>
        <p:txBody>
          <a:bodyPr/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 Eosinophilia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86400"/>
          </a:xfrm>
        </p:spPr>
        <p:txBody>
          <a:bodyPr/>
          <a:lstStyle/>
          <a:p>
            <a:r>
              <a:rPr lang="en-US" sz="2400" dirty="0" smtClean="0"/>
              <a:t>Infection (usually parasitic)</a:t>
            </a:r>
          </a:p>
          <a:p>
            <a:r>
              <a:rPr lang="en-US" sz="2400" dirty="0" smtClean="0"/>
              <a:t>Allergy</a:t>
            </a:r>
          </a:p>
          <a:p>
            <a:r>
              <a:rPr lang="en-US" sz="2400" dirty="0" smtClean="0"/>
              <a:t>Autoimmune/inflammatory disorders (many)</a:t>
            </a:r>
          </a:p>
          <a:p>
            <a:r>
              <a:rPr lang="en-US" sz="2400" dirty="0" err="1" smtClean="0"/>
              <a:t>Paraneoplastic</a:t>
            </a:r>
            <a:endParaRPr lang="en-US" sz="2400" dirty="0" smtClean="0"/>
          </a:p>
          <a:p>
            <a:pPr lvl="1"/>
            <a:r>
              <a:rPr lang="en-US" sz="2000" dirty="0" smtClean="0"/>
              <a:t>Solid tumors, lymphomas (Hodgkin&gt;NHL)</a:t>
            </a:r>
          </a:p>
          <a:p>
            <a:r>
              <a:rPr lang="en-US" sz="2400" dirty="0" err="1" smtClean="0"/>
              <a:t>Endocrinopathy</a:t>
            </a:r>
            <a:endParaRPr lang="en-US" sz="2400" dirty="0" smtClean="0"/>
          </a:p>
          <a:p>
            <a:pPr lvl="1"/>
            <a:r>
              <a:rPr lang="en-US" sz="2000" dirty="0" smtClean="0"/>
              <a:t>Adrenal insufficiency, growth hormone deficiency</a:t>
            </a:r>
          </a:p>
          <a:p>
            <a:pPr lvl="1"/>
            <a:endParaRPr lang="en-US" sz="2000" dirty="0"/>
          </a:p>
          <a:p>
            <a:r>
              <a:rPr lang="en-US" sz="2400" dirty="0" smtClean="0"/>
              <a:t>Patients with mild or intermittent eosinophilia should be evaluated for the above problems.  If a potential cause is present, marrow biopsy and other testing for clonal eosinophilia can usually be deferred</a:t>
            </a:r>
          </a:p>
        </p:txBody>
      </p:sp>
    </p:spTree>
    <p:extLst>
      <p:ext uri="{BB962C8B-B14F-4D97-AF65-F5344CB8AC3E}">
        <p14:creationId xmlns:p14="http://schemas.microsoft.com/office/powerpoint/2010/main" val="12076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6455</TotalTime>
  <Words>1981</Words>
  <Application>Microsoft Office PowerPoint</Application>
  <PresentationFormat>On-screen Show (4:3)</PresentationFormat>
  <Paragraphs>328</Paragraphs>
  <Slides>56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1_blank</vt:lpstr>
      <vt:lpstr>Blank Presentation</vt:lpstr>
      <vt:lpstr>Default Design</vt:lpstr>
      <vt:lpstr>blank</vt:lpstr>
      <vt:lpstr>2_blank</vt:lpstr>
      <vt:lpstr>An approach to the patient with an abnormal CBC</vt:lpstr>
      <vt:lpstr>Nothing to disclose</vt:lpstr>
      <vt:lpstr>CBC with differential</vt:lpstr>
      <vt:lpstr>Some General Principles</vt:lpstr>
      <vt:lpstr>Asymptomatic 63 yo physician</vt:lpstr>
      <vt:lpstr>ANEMIA</vt:lpstr>
      <vt:lpstr>ANEMIA Initial workup</vt:lpstr>
      <vt:lpstr>Interpreting the reticulocyte count</vt:lpstr>
      <vt:lpstr>Microcytic anemia</vt:lpstr>
      <vt:lpstr>Assessing Iron Stores</vt:lpstr>
      <vt:lpstr>Iron deficiency?</vt:lpstr>
      <vt:lpstr>Iron deficiency</vt:lpstr>
      <vt:lpstr>PowerPoint Presentation</vt:lpstr>
      <vt:lpstr>Thalassemia trait</vt:lpstr>
      <vt:lpstr>Presumed alpha thal trait</vt:lpstr>
      <vt:lpstr>Low-EPO anemia</vt:lpstr>
      <vt:lpstr>Causes of low-EPO anemia</vt:lpstr>
      <vt:lpstr>Erythropoietin levels are lower than expected for the degree of anemia in the presence of inflammation</vt:lpstr>
      <vt:lpstr>EPO levels rise with age in healthy people</vt:lpstr>
      <vt:lpstr>58 yo diabetic man</vt:lpstr>
      <vt:lpstr>Macrocytic anemia</vt:lpstr>
      <vt:lpstr>Pernicious anemia</vt:lpstr>
      <vt:lpstr>Evaluation of macrocytic anemia</vt:lpstr>
      <vt:lpstr>An algorithmic approach to anemia - 1</vt:lpstr>
      <vt:lpstr>An algorithmic approach to anemia - 2</vt:lpstr>
      <vt:lpstr>An algorithmic approach to anemia - 3</vt:lpstr>
      <vt:lpstr>An algorithmic approach to anemia - 4</vt:lpstr>
      <vt:lpstr>Erythrocytosis</vt:lpstr>
      <vt:lpstr>Polycythemia vera</vt:lpstr>
      <vt:lpstr>Secondary erythrocytosis in a patient with obstructive sleep apnea</vt:lpstr>
      <vt:lpstr>Referral guidelines - erythrocytosis</vt:lpstr>
      <vt:lpstr>Thrombocytopenia</vt:lpstr>
      <vt:lpstr>PowerPoint Presentation</vt:lpstr>
      <vt:lpstr>Some drugs that cause thrombocytopenia</vt:lpstr>
      <vt:lpstr>Thrombocytopenia and portal hypertension</vt:lpstr>
      <vt:lpstr>Benign thrombocytopenia of pregnancy</vt:lpstr>
      <vt:lpstr>Referral guidelines for thrombocytopenia</vt:lpstr>
      <vt:lpstr>71 yo man with fatigue, arthritis, hx of prostate CA</vt:lpstr>
      <vt:lpstr>Thrombocytosis</vt:lpstr>
      <vt:lpstr>Evaluation of Thrombocytosis</vt:lpstr>
      <vt:lpstr>Referral Guidelines for Thrombocytosis</vt:lpstr>
      <vt:lpstr>White cells</vt:lpstr>
      <vt:lpstr>Neutropenia</vt:lpstr>
      <vt:lpstr>Chronic Benign Neutropenia</vt:lpstr>
      <vt:lpstr>Neutrophilia</vt:lpstr>
      <vt:lpstr>57 yo woman with fatigue (CML)</vt:lpstr>
      <vt:lpstr>55 yo man with prostatitis (CML)</vt:lpstr>
      <vt:lpstr>75 yo man with fatigue (MDS)</vt:lpstr>
      <vt:lpstr>72 yo woman with fatigue (benign)</vt:lpstr>
      <vt:lpstr>Benign Lymphocytosis</vt:lpstr>
      <vt:lpstr>Clonal (Neoplastic) Lymphocytosis</vt:lpstr>
      <vt:lpstr>Asymptomatic 62 yo woman</vt:lpstr>
      <vt:lpstr>Monoclonal B-cell lymphocytosis</vt:lpstr>
      <vt:lpstr>Lymphopenia (partial list)</vt:lpstr>
      <vt:lpstr>Eosinophilia</vt:lpstr>
      <vt:lpstr>Secondary Eosinophilia</vt:lpstr>
    </vt:vector>
  </TitlesOfParts>
  <Company>Department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anticoagulant therapy</dc:title>
  <dc:creator>DOM7934</dc:creator>
  <cp:lastModifiedBy>dom-user</cp:lastModifiedBy>
  <cp:revision>432</cp:revision>
  <dcterms:created xsi:type="dcterms:W3CDTF">2011-08-10T20:04:15Z</dcterms:created>
  <dcterms:modified xsi:type="dcterms:W3CDTF">2015-03-11T15:22:02Z</dcterms:modified>
</cp:coreProperties>
</file>