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14" r:id="rId3"/>
    <p:sldMasterId id="2147483728" r:id="rId4"/>
    <p:sldMasterId id="2147483742" r:id="rId5"/>
    <p:sldMasterId id="2147483756" r:id="rId6"/>
    <p:sldMasterId id="2147483769" r:id="rId7"/>
    <p:sldMasterId id="2147483795" r:id="rId8"/>
  </p:sldMasterIdLst>
  <p:notesMasterIdLst>
    <p:notesMasterId r:id="rId49"/>
  </p:notesMasterIdLst>
  <p:sldIdLst>
    <p:sldId id="290" r:id="rId9"/>
    <p:sldId id="281" r:id="rId10"/>
    <p:sldId id="257" r:id="rId11"/>
    <p:sldId id="282" r:id="rId12"/>
    <p:sldId id="259" r:id="rId13"/>
    <p:sldId id="258" r:id="rId14"/>
    <p:sldId id="283" r:id="rId15"/>
    <p:sldId id="294" r:id="rId16"/>
    <p:sldId id="270" r:id="rId17"/>
    <p:sldId id="302" r:id="rId18"/>
    <p:sldId id="272" r:id="rId19"/>
    <p:sldId id="298" r:id="rId20"/>
    <p:sldId id="301" r:id="rId21"/>
    <p:sldId id="264" r:id="rId22"/>
    <p:sldId id="299" r:id="rId23"/>
    <p:sldId id="260" r:id="rId24"/>
    <p:sldId id="267" r:id="rId25"/>
    <p:sldId id="293" r:id="rId26"/>
    <p:sldId id="292" r:id="rId27"/>
    <p:sldId id="263" r:id="rId28"/>
    <p:sldId id="300" r:id="rId29"/>
    <p:sldId id="266" r:id="rId30"/>
    <p:sldId id="287" r:id="rId31"/>
    <p:sldId id="271" r:id="rId32"/>
    <p:sldId id="273" r:id="rId33"/>
    <p:sldId id="268" r:id="rId34"/>
    <p:sldId id="295" r:id="rId35"/>
    <p:sldId id="269" r:id="rId36"/>
    <p:sldId id="297" r:id="rId37"/>
    <p:sldId id="284" r:id="rId38"/>
    <p:sldId id="274" r:id="rId39"/>
    <p:sldId id="278" r:id="rId40"/>
    <p:sldId id="285" r:id="rId41"/>
    <p:sldId id="304" r:id="rId42"/>
    <p:sldId id="277" r:id="rId43"/>
    <p:sldId id="303" r:id="rId44"/>
    <p:sldId id="275" r:id="rId45"/>
    <p:sldId id="289" r:id="rId46"/>
    <p:sldId id="280" r:id="rId47"/>
    <p:sldId id="279" r:id="rId48"/>
  </p:sldIdLst>
  <p:sldSz cx="9144000" cy="6858000" type="screen4x3"/>
  <p:notesSz cx="6858000" cy="9144000"/>
  <p:defaultTextStyle>
    <a:defPPr>
      <a:defRPr lang="en-US"/>
    </a:defPPr>
    <a:lvl1pPr marL="0" algn="l" defTabSz="911256" rtl="0" eaLnBrk="1" latinLnBrk="0" hangingPunct="1">
      <a:defRPr sz="1800" kern="1200">
        <a:solidFill>
          <a:schemeClr val="tx1"/>
        </a:solidFill>
        <a:latin typeface="+mn-lt"/>
        <a:ea typeface="+mn-ea"/>
        <a:cs typeface="+mn-cs"/>
      </a:defRPr>
    </a:lvl1pPr>
    <a:lvl2pPr marL="455629" algn="l" defTabSz="911256" rtl="0" eaLnBrk="1" latinLnBrk="0" hangingPunct="1">
      <a:defRPr sz="1800" kern="1200">
        <a:solidFill>
          <a:schemeClr val="tx1"/>
        </a:solidFill>
        <a:latin typeface="+mn-lt"/>
        <a:ea typeface="+mn-ea"/>
        <a:cs typeface="+mn-cs"/>
      </a:defRPr>
    </a:lvl2pPr>
    <a:lvl3pPr marL="911256" algn="l" defTabSz="911256" rtl="0" eaLnBrk="1" latinLnBrk="0" hangingPunct="1">
      <a:defRPr sz="1800" kern="1200">
        <a:solidFill>
          <a:schemeClr val="tx1"/>
        </a:solidFill>
        <a:latin typeface="+mn-lt"/>
        <a:ea typeface="+mn-ea"/>
        <a:cs typeface="+mn-cs"/>
      </a:defRPr>
    </a:lvl3pPr>
    <a:lvl4pPr marL="1366882" algn="l" defTabSz="911256" rtl="0" eaLnBrk="1" latinLnBrk="0" hangingPunct="1">
      <a:defRPr sz="1800" kern="1200">
        <a:solidFill>
          <a:schemeClr val="tx1"/>
        </a:solidFill>
        <a:latin typeface="+mn-lt"/>
        <a:ea typeface="+mn-ea"/>
        <a:cs typeface="+mn-cs"/>
      </a:defRPr>
    </a:lvl4pPr>
    <a:lvl5pPr marL="1822508" algn="l" defTabSz="911256" rtl="0" eaLnBrk="1" latinLnBrk="0" hangingPunct="1">
      <a:defRPr sz="1800" kern="1200">
        <a:solidFill>
          <a:schemeClr val="tx1"/>
        </a:solidFill>
        <a:latin typeface="+mn-lt"/>
        <a:ea typeface="+mn-ea"/>
        <a:cs typeface="+mn-cs"/>
      </a:defRPr>
    </a:lvl5pPr>
    <a:lvl6pPr marL="2278128" algn="l" defTabSz="911256" rtl="0" eaLnBrk="1" latinLnBrk="0" hangingPunct="1">
      <a:defRPr sz="1800" kern="1200">
        <a:solidFill>
          <a:schemeClr val="tx1"/>
        </a:solidFill>
        <a:latin typeface="+mn-lt"/>
        <a:ea typeface="+mn-ea"/>
        <a:cs typeface="+mn-cs"/>
      </a:defRPr>
    </a:lvl6pPr>
    <a:lvl7pPr marL="2733766" algn="l" defTabSz="911256" rtl="0" eaLnBrk="1" latinLnBrk="0" hangingPunct="1">
      <a:defRPr sz="1800" kern="1200">
        <a:solidFill>
          <a:schemeClr val="tx1"/>
        </a:solidFill>
        <a:latin typeface="+mn-lt"/>
        <a:ea typeface="+mn-ea"/>
        <a:cs typeface="+mn-cs"/>
      </a:defRPr>
    </a:lvl7pPr>
    <a:lvl8pPr marL="3189384" algn="l" defTabSz="911256" rtl="0" eaLnBrk="1" latinLnBrk="0" hangingPunct="1">
      <a:defRPr sz="1800" kern="1200">
        <a:solidFill>
          <a:schemeClr val="tx1"/>
        </a:solidFill>
        <a:latin typeface="+mn-lt"/>
        <a:ea typeface="+mn-ea"/>
        <a:cs typeface="+mn-cs"/>
      </a:defRPr>
    </a:lvl8pPr>
    <a:lvl9pPr marL="3645013" algn="l" defTabSz="91125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EDFB"/>
    <a:srgbClr val="65D7FF"/>
    <a:srgbClr val="25C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5" d="100"/>
          <a:sy n="105" d="100"/>
        </p:scale>
        <p:origin x="120" y="36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855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8" Type="http://schemas.openxmlformats.org/officeDocument/2006/relationships/slideMaster" Target="slideMasters/slideMaster8.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26A23B-E317-4477-B077-0EA069CFB595}" type="datetimeFigureOut">
              <a:rPr lang="en-US" smtClean="0"/>
              <a:t>5/21/2020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025B53-0087-4D0B-A56F-5767FDDF5A52}" type="slidenum">
              <a:rPr lang="en-US" smtClean="0"/>
              <a:t>‹#›</a:t>
            </a:fld>
            <a:endParaRPr lang="en-US"/>
          </a:p>
        </p:txBody>
      </p:sp>
    </p:spTree>
    <p:extLst>
      <p:ext uri="{BB962C8B-B14F-4D97-AF65-F5344CB8AC3E}">
        <p14:creationId xmlns:p14="http://schemas.microsoft.com/office/powerpoint/2010/main" val="3376219716"/>
      </p:ext>
    </p:extLst>
  </p:cSld>
  <p:clrMap bg1="lt1" tx1="dk1" bg2="lt2" tx2="dk2" accent1="accent1" accent2="accent2" accent3="accent3" accent4="accent4" accent5="accent5" accent6="accent6" hlink="hlink" folHlink="folHlink"/>
  <p:notesStyle>
    <a:lvl1pPr marL="0" algn="l" defTabSz="913315" rtl="0" eaLnBrk="1" latinLnBrk="0" hangingPunct="1">
      <a:defRPr sz="1200" kern="1200">
        <a:solidFill>
          <a:schemeClr val="tx1"/>
        </a:solidFill>
        <a:latin typeface="+mn-lt"/>
        <a:ea typeface="+mn-ea"/>
        <a:cs typeface="+mn-cs"/>
      </a:defRPr>
    </a:lvl1pPr>
    <a:lvl2pPr marL="456658" algn="l" defTabSz="913315" rtl="0" eaLnBrk="1" latinLnBrk="0" hangingPunct="1">
      <a:defRPr sz="1200" kern="1200">
        <a:solidFill>
          <a:schemeClr val="tx1"/>
        </a:solidFill>
        <a:latin typeface="+mn-lt"/>
        <a:ea typeface="+mn-ea"/>
        <a:cs typeface="+mn-cs"/>
      </a:defRPr>
    </a:lvl2pPr>
    <a:lvl3pPr marL="913315" algn="l" defTabSz="913315" rtl="0" eaLnBrk="1" latinLnBrk="0" hangingPunct="1">
      <a:defRPr sz="1200" kern="1200">
        <a:solidFill>
          <a:schemeClr val="tx1"/>
        </a:solidFill>
        <a:latin typeface="+mn-lt"/>
        <a:ea typeface="+mn-ea"/>
        <a:cs typeface="+mn-cs"/>
      </a:defRPr>
    </a:lvl3pPr>
    <a:lvl4pPr marL="1369970" algn="l" defTabSz="913315" rtl="0" eaLnBrk="1" latinLnBrk="0" hangingPunct="1">
      <a:defRPr sz="1200" kern="1200">
        <a:solidFill>
          <a:schemeClr val="tx1"/>
        </a:solidFill>
        <a:latin typeface="+mn-lt"/>
        <a:ea typeface="+mn-ea"/>
        <a:cs typeface="+mn-cs"/>
      </a:defRPr>
    </a:lvl4pPr>
    <a:lvl5pPr marL="1826629" algn="l" defTabSz="913315" rtl="0" eaLnBrk="1" latinLnBrk="0" hangingPunct="1">
      <a:defRPr sz="1200" kern="1200">
        <a:solidFill>
          <a:schemeClr val="tx1"/>
        </a:solidFill>
        <a:latin typeface="+mn-lt"/>
        <a:ea typeface="+mn-ea"/>
        <a:cs typeface="+mn-cs"/>
      </a:defRPr>
    </a:lvl5pPr>
    <a:lvl6pPr marL="2283283" algn="l" defTabSz="913315" rtl="0" eaLnBrk="1" latinLnBrk="0" hangingPunct="1">
      <a:defRPr sz="1200" kern="1200">
        <a:solidFill>
          <a:schemeClr val="tx1"/>
        </a:solidFill>
        <a:latin typeface="+mn-lt"/>
        <a:ea typeface="+mn-ea"/>
        <a:cs typeface="+mn-cs"/>
      </a:defRPr>
    </a:lvl6pPr>
    <a:lvl7pPr marL="2739943" algn="l" defTabSz="913315" rtl="0" eaLnBrk="1" latinLnBrk="0" hangingPunct="1">
      <a:defRPr sz="1200" kern="1200">
        <a:solidFill>
          <a:schemeClr val="tx1"/>
        </a:solidFill>
        <a:latin typeface="+mn-lt"/>
        <a:ea typeface="+mn-ea"/>
        <a:cs typeface="+mn-cs"/>
      </a:defRPr>
    </a:lvl7pPr>
    <a:lvl8pPr marL="3196597" algn="l" defTabSz="913315" rtl="0" eaLnBrk="1" latinLnBrk="0" hangingPunct="1">
      <a:defRPr sz="1200" kern="1200">
        <a:solidFill>
          <a:schemeClr val="tx1"/>
        </a:solidFill>
        <a:latin typeface="+mn-lt"/>
        <a:ea typeface="+mn-ea"/>
        <a:cs typeface="+mn-cs"/>
      </a:defRPr>
    </a:lvl8pPr>
    <a:lvl9pPr marL="3653255" algn="l" defTabSz="9133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happens if you don’t give adequate anticoagulant treatment</a:t>
            </a:r>
            <a:r>
              <a:rPr lang="en-US" baseline="0" dirty="0" smtClean="0"/>
              <a:t> (50% recurrence rate)</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3</a:t>
            </a:fld>
            <a:endParaRPr lang="en-US"/>
          </a:p>
        </p:txBody>
      </p:sp>
    </p:spTree>
    <p:extLst>
      <p:ext uri="{BB962C8B-B14F-4D97-AF65-F5344CB8AC3E}">
        <p14:creationId xmlns:p14="http://schemas.microsoft.com/office/powerpoint/2010/main" val="3118237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What happens if you don’t include a rapid acting anticoagulant in</a:t>
            </a:r>
            <a:r>
              <a:rPr lang="en-US" baseline="0" dirty="0" smtClean="0"/>
              <a:t> the initial treatment regimen (higher recurrence rate in first 3 months)</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4</a:t>
            </a:fld>
            <a:endParaRPr lang="en-US"/>
          </a:p>
        </p:txBody>
      </p:sp>
    </p:spTree>
    <p:extLst>
      <p:ext uri="{BB962C8B-B14F-4D97-AF65-F5344CB8AC3E}">
        <p14:creationId xmlns:p14="http://schemas.microsoft.com/office/powerpoint/2010/main" val="702527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Recurrences if</a:t>
            </a:r>
            <a:r>
              <a:rPr lang="en-US" baseline="0" dirty="0" smtClean="0"/>
              <a:t> treatment stopped early (before 3 months) tend to be in the same place as the original clot.  Late recurrences often elsewhere</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5</a:t>
            </a:fld>
            <a:endParaRPr lang="en-US"/>
          </a:p>
        </p:txBody>
      </p:sp>
    </p:spTree>
    <p:extLst>
      <p:ext uri="{BB962C8B-B14F-4D97-AF65-F5344CB8AC3E}">
        <p14:creationId xmlns:p14="http://schemas.microsoft.com/office/powerpoint/2010/main" val="259125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Recurrence rate is higher if treatment is stopped before 3 months, but does not decrease further when it is continued beyond that time.  Patients</a:t>
            </a:r>
            <a:r>
              <a:rPr lang="en-US" baseline="0" dirty="0" smtClean="0"/>
              <a:t> with a high recurrence risk are candidates to continue indefinitely; this requires balancing the risk of recurrence in the absence of anticoagulant therapy against the risk of bleeding while on such therapy</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6</a:t>
            </a:fld>
            <a:endParaRPr lang="en-US"/>
          </a:p>
        </p:txBody>
      </p:sp>
    </p:spTree>
    <p:extLst>
      <p:ext uri="{BB962C8B-B14F-4D97-AF65-F5344CB8AC3E}">
        <p14:creationId xmlns:p14="http://schemas.microsoft.com/office/powerpoint/2010/main" val="3181862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a:t>
            </a:r>
            <a:r>
              <a:rPr lang="en-US" baseline="0" dirty="0" smtClean="0"/>
              <a:t> this is an average recurrence rate.  Some patients have higher risk, some lower.</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8</a:t>
            </a:fld>
            <a:endParaRPr lang="en-US"/>
          </a:p>
        </p:txBody>
      </p:sp>
    </p:spTree>
    <p:extLst>
      <p:ext uri="{BB962C8B-B14F-4D97-AF65-F5344CB8AC3E}">
        <p14:creationId xmlns:p14="http://schemas.microsoft.com/office/powerpoint/2010/main" val="3079834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the most important factors that increase recurrence risk.  Will consider them individually…</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9</a:t>
            </a:fld>
            <a:endParaRPr lang="en-US"/>
          </a:p>
        </p:txBody>
      </p:sp>
    </p:spTree>
    <p:extLst>
      <p:ext uri="{BB962C8B-B14F-4D97-AF65-F5344CB8AC3E}">
        <p14:creationId xmlns:p14="http://schemas.microsoft.com/office/powerpoint/2010/main" val="522398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10</a:t>
            </a:fld>
            <a:endParaRPr lang="en-US"/>
          </a:p>
        </p:txBody>
      </p:sp>
    </p:spTree>
    <p:extLst>
      <p:ext uri="{BB962C8B-B14F-4D97-AF65-F5344CB8AC3E}">
        <p14:creationId xmlns:p14="http://schemas.microsoft.com/office/powerpoint/2010/main" val="2109890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Recurrence</a:t>
            </a:r>
            <a:r>
              <a:rPr lang="en-US" baseline="0" dirty="0" smtClean="0"/>
              <a:t> risk after a first VTE episode, according to whether episode was 1) totally unprovoked; 2) postop; 3) associated with any other risk factor besides surgery.  Unprovoked VTE had a 13% recurrence risk in the first year after stopping anticoagulation.</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11</a:t>
            </a:fld>
            <a:endParaRPr lang="en-US"/>
          </a:p>
        </p:txBody>
      </p:sp>
    </p:spTree>
    <p:extLst>
      <p:ext uri="{BB962C8B-B14F-4D97-AF65-F5344CB8AC3E}">
        <p14:creationId xmlns:p14="http://schemas.microsoft.com/office/powerpoint/2010/main" val="39078397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12</a:t>
            </a:fld>
            <a:endParaRPr lang="en-US"/>
          </a:p>
        </p:txBody>
      </p:sp>
    </p:spTree>
    <p:extLst>
      <p:ext uri="{BB962C8B-B14F-4D97-AF65-F5344CB8AC3E}">
        <p14:creationId xmlns:p14="http://schemas.microsoft.com/office/powerpoint/2010/main" val="1858842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13</a:t>
            </a:fld>
            <a:endParaRPr lang="en-US"/>
          </a:p>
        </p:txBody>
      </p:sp>
    </p:spTree>
    <p:extLst>
      <p:ext uri="{BB962C8B-B14F-4D97-AF65-F5344CB8AC3E}">
        <p14:creationId xmlns:p14="http://schemas.microsoft.com/office/powerpoint/2010/main" val="3775413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Proximal DVT has about twice</a:t>
            </a:r>
            <a:r>
              <a:rPr lang="en-US" baseline="0" dirty="0" smtClean="0"/>
              <a:t> as high a recurrence risk as distal DVT</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14</a:t>
            </a:fld>
            <a:endParaRPr lang="en-US"/>
          </a:p>
        </p:txBody>
      </p:sp>
    </p:spTree>
    <p:extLst>
      <p:ext uri="{BB962C8B-B14F-4D97-AF65-F5344CB8AC3E}">
        <p14:creationId xmlns:p14="http://schemas.microsoft.com/office/powerpoint/2010/main" val="408119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15</a:t>
            </a:fld>
            <a:endParaRPr lang="en-US"/>
          </a:p>
        </p:txBody>
      </p:sp>
    </p:spTree>
    <p:extLst>
      <p:ext uri="{BB962C8B-B14F-4D97-AF65-F5344CB8AC3E}">
        <p14:creationId xmlns:p14="http://schemas.microsoft.com/office/powerpoint/2010/main" val="40477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Recurrence</a:t>
            </a:r>
            <a:r>
              <a:rPr lang="en-US" baseline="0" dirty="0" smtClean="0"/>
              <a:t> rate is almost twice as high (9% </a:t>
            </a:r>
            <a:r>
              <a:rPr lang="en-US" baseline="0" dirty="0" err="1" smtClean="0"/>
              <a:t>vs</a:t>
            </a:r>
            <a:r>
              <a:rPr lang="en-US" baseline="0" dirty="0" smtClean="0"/>
              <a:t> 5% per year) after a second episode of VTE</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16</a:t>
            </a:fld>
            <a:endParaRPr lang="en-US"/>
          </a:p>
        </p:txBody>
      </p:sp>
    </p:spTree>
    <p:extLst>
      <p:ext uri="{BB962C8B-B14F-4D97-AF65-F5344CB8AC3E}">
        <p14:creationId xmlns:p14="http://schemas.microsoft.com/office/powerpoint/2010/main" val="2005449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Elevated D-dimer after stopping anticoagulation predicts</a:t>
            </a:r>
            <a:r>
              <a:rPr lang="en-US" baseline="0" dirty="0" smtClean="0"/>
              <a:t> a recurrence risk about 2-fold higher (roughly 10% </a:t>
            </a:r>
            <a:r>
              <a:rPr lang="en-US" baseline="0" dirty="0" err="1" smtClean="0"/>
              <a:t>vs</a:t>
            </a:r>
            <a:r>
              <a:rPr lang="en-US" baseline="0" dirty="0" smtClean="0"/>
              <a:t> 5% per year) than if D-dimer normal</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17</a:t>
            </a:fld>
            <a:endParaRPr lang="en-US"/>
          </a:p>
        </p:txBody>
      </p:sp>
    </p:spTree>
    <p:extLst>
      <p:ext uri="{BB962C8B-B14F-4D97-AF65-F5344CB8AC3E}">
        <p14:creationId xmlns:p14="http://schemas.microsoft.com/office/powerpoint/2010/main" val="2878125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Active inflammatory bowel disease a strong risk factor for</a:t>
            </a:r>
            <a:r>
              <a:rPr lang="en-US" baseline="0" dirty="0" smtClean="0"/>
              <a:t> recurrence (about 18% </a:t>
            </a:r>
            <a:r>
              <a:rPr lang="en-US" baseline="0" dirty="0" err="1" smtClean="0"/>
              <a:t>vs</a:t>
            </a:r>
            <a:r>
              <a:rPr lang="en-US" baseline="0" dirty="0" smtClean="0"/>
              <a:t> 5%)</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19</a:t>
            </a:fld>
            <a:endParaRPr lang="en-US"/>
          </a:p>
        </p:txBody>
      </p:sp>
    </p:spTree>
    <p:extLst>
      <p:ext uri="{BB962C8B-B14F-4D97-AF65-F5344CB8AC3E}">
        <p14:creationId xmlns:p14="http://schemas.microsoft.com/office/powerpoint/2010/main" val="14657369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21</a:t>
            </a:fld>
            <a:endParaRPr lang="en-US"/>
          </a:p>
        </p:txBody>
      </p:sp>
    </p:spTree>
    <p:extLst>
      <p:ext uri="{BB962C8B-B14F-4D97-AF65-F5344CB8AC3E}">
        <p14:creationId xmlns:p14="http://schemas.microsoft.com/office/powerpoint/2010/main" val="2895203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Hormone-related</a:t>
            </a:r>
            <a:r>
              <a:rPr lang="en-US" baseline="0" dirty="0" smtClean="0"/>
              <a:t> VTE in women has a low recurrence risk in the absence of further hormone exposure</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22</a:t>
            </a:fld>
            <a:endParaRPr lang="en-US"/>
          </a:p>
        </p:txBody>
      </p:sp>
    </p:spTree>
    <p:extLst>
      <p:ext uri="{BB962C8B-B14F-4D97-AF65-F5344CB8AC3E}">
        <p14:creationId xmlns:p14="http://schemas.microsoft.com/office/powerpoint/2010/main" val="21175186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IVC filter doubles recurrence risk (this the only randomized controlled trial of filters)</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23</a:t>
            </a:fld>
            <a:endParaRPr lang="en-US"/>
          </a:p>
        </p:txBody>
      </p:sp>
    </p:spTree>
    <p:extLst>
      <p:ext uri="{BB962C8B-B14F-4D97-AF65-F5344CB8AC3E}">
        <p14:creationId xmlns:p14="http://schemas.microsoft.com/office/powerpoint/2010/main" val="618985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contrast, presence of inherited </a:t>
            </a:r>
            <a:r>
              <a:rPr lang="en-US" dirty="0" err="1" smtClean="0"/>
              <a:t>thrombophila</a:t>
            </a:r>
            <a:r>
              <a:rPr lang="en-US" dirty="0" smtClean="0"/>
              <a:t> does NOT have a significant effect</a:t>
            </a:r>
            <a:r>
              <a:rPr lang="en-US" baseline="0" dirty="0" smtClean="0"/>
              <a:t> on recurrence risk and so should not be used as a basis for determining duration of treatment</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24</a:t>
            </a:fld>
            <a:endParaRPr lang="en-US"/>
          </a:p>
        </p:txBody>
      </p:sp>
    </p:spTree>
    <p:extLst>
      <p:ext uri="{BB962C8B-B14F-4D97-AF65-F5344CB8AC3E}">
        <p14:creationId xmlns:p14="http://schemas.microsoft.com/office/powerpoint/2010/main" val="2386913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APL appears to increase recurrence risk, though the evidence is not as strong as for some of the other risk factors we have discussed.  Consensus</a:t>
            </a:r>
            <a:r>
              <a:rPr lang="en-US" baseline="0" dirty="0" smtClean="0"/>
              <a:t> that patients with VTE and clear evidence of APL (</a:t>
            </a:r>
            <a:r>
              <a:rPr lang="en-US" baseline="0" dirty="0" err="1" smtClean="0"/>
              <a:t>eg</a:t>
            </a:r>
            <a:r>
              <a:rPr lang="en-US" baseline="0" dirty="0" smtClean="0"/>
              <a:t>, triple-positives) should be considered for indefinite treatment</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25</a:t>
            </a:fld>
            <a:endParaRPr lang="en-US"/>
          </a:p>
        </p:txBody>
      </p:sp>
    </p:spTree>
    <p:extLst>
      <p:ext uri="{BB962C8B-B14F-4D97-AF65-F5344CB8AC3E}">
        <p14:creationId xmlns:p14="http://schemas.microsoft.com/office/powerpoint/2010/main" val="95969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Bleeding</a:t>
            </a:r>
            <a:r>
              <a:rPr lang="en-US" baseline="0" dirty="0" smtClean="0"/>
              <a:t> risk on anticoagulants varies widely, but anticoagulant-related bleeding has a relatively high mortality across the board</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26</a:t>
            </a:fld>
            <a:endParaRPr lang="en-US"/>
          </a:p>
        </p:txBody>
      </p:sp>
    </p:spTree>
    <p:extLst>
      <p:ext uri="{BB962C8B-B14F-4D97-AF65-F5344CB8AC3E}">
        <p14:creationId xmlns:p14="http://schemas.microsoft.com/office/powerpoint/2010/main" val="2678142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some of the factors that must be consider in estimating bleeding risk.</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27</a:t>
            </a:fld>
            <a:endParaRPr lang="en-US"/>
          </a:p>
        </p:txBody>
      </p:sp>
    </p:spTree>
    <p:extLst>
      <p:ext uri="{BB962C8B-B14F-4D97-AF65-F5344CB8AC3E}">
        <p14:creationId xmlns:p14="http://schemas.microsoft.com/office/powerpoint/2010/main" val="161998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Patients no</a:t>
            </a:r>
            <a:r>
              <a:rPr lang="en-US" baseline="0" dirty="0" smtClean="0"/>
              <a:t> risk factors for bleeding but with one or more risk factors for recurrence (particularly unprovoked VTE, active cancer, IBD, APL) as discussed previously are candidates for prolonged treatment.  If you are on the fence can use D-dimer as the tie-breaker.  No exact formula for bleeding risk – must use clinical </a:t>
            </a:r>
            <a:r>
              <a:rPr lang="en-US" baseline="0" dirty="0" err="1" smtClean="0"/>
              <a:t>judgement</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28</a:t>
            </a:fld>
            <a:endParaRPr lang="en-US"/>
          </a:p>
        </p:txBody>
      </p:sp>
    </p:spTree>
    <p:extLst>
      <p:ext uri="{BB962C8B-B14F-4D97-AF65-F5344CB8AC3E}">
        <p14:creationId xmlns:p14="http://schemas.microsoft.com/office/powerpoint/2010/main" val="4252217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Who</a:t>
            </a:r>
            <a:r>
              <a:rPr lang="en-US" baseline="0" dirty="0" smtClean="0"/>
              <a:t> are candidates for treatment with drugs other than warfarin?</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30</a:t>
            </a:fld>
            <a:endParaRPr lang="en-US"/>
          </a:p>
        </p:txBody>
      </p:sp>
    </p:spTree>
    <p:extLst>
      <p:ext uri="{BB962C8B-B14F-4D97-AF65-F5344CB8AC3E}">
        <p14:creationId xmlns:p14="http://schemas.microsoft.com/office/powerpoint/2010/main" val="25264782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31</a:t>
            </a:fld>
            <a:endParaRPr lang="en-US"/>
          </a:p>
        </p:txBody>
      </p:sp>
    </p:spTree>
    <p:extLst>
      <p:ext uri="{BB962C8B-B14F-4D97-AF65-F5344CB8AC3E}">
        <p14:creationId xmlns:p14="http://schemas.microsoft.com/office/powerpoint/2010/main" val="18013562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benefit to reducing the intensity of warfarin treatment</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32</a:t>
            </a:fld>
            <a:endParaRPr lang="en-US"/>
          </a:p>
        </p:txBody>
      </p:sp>
    </p:spTree>
    <p:extLst>
      <p:ext uri="{BB962C8B-B14F-4D97-AF65-F5344CB8AC3E}">
        <p14:creationId xmlns:p14="http://schemas.microsoft.com/office/powerpoint/2010/main" val="28397893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Consider</a:t>
            </a:r>
            <a:r>
              <a:rPr lang="en-US" baseline="0" dirty="0" smtClean="0"/>
              <a:t> NOACs especially in patients with poor anticoagulant control</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33</a:t>
            </a:fld>
            <a:endParaRPr lang="en-US"/>
          </a:p>
        </p:txBody>
      </p:sp>
    </p:spTree>
    <p:extLst>
      <p:ext uri="{BB962C8B-B14F-4D97-AF65-F5344CB8AC3E}">
        <p14:creationId xmlns:p14="http://schemas.microsoft.com/office/powerpoint/2010/main" val="11100501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Direct </a:t>
            </a:r>
            <a:r>
              <a:rPr lang="en-US" dirty="0" err="1" smtClean="0"/>
              <a:t>Xa</a:t>
            </a:r>
            <a:r>
              <a:rPr lang="en-US" dirty="0" smtClean="0"/>
              <a:t> inhibitors may offer a safety advantage as well as practical</a:t>
            </a:r>
            <a:r>
              <a:rPr lang="en-US" baseline="0" dirty="0" smtClean="0"/>
              <a:t> advantage (no monitoring)</a:t>
            </a:r>
            <a:endParaRPr lang="en-US" dirty="0" smtClean="0"/>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1256" rtl="0" eaLnBrk="1" fontAlgn="auto" latinLnBrk="0" hangingPunct="1">
              <a:lnSpc>
                <a:spcPct val="100000"/>
              </a:lnSpc>
              <a:spcBef>
                <a:spcPts val="0"/>
              </a:spcBef>
              <a:spcAft>
                <a:spcPts val="0"/>
              </a:spcAft>
              <a:buClrTx/>
              <a:buSzTx/>
              <a:buFontTx/>
              <a:buNone/>
              <a:tabLst/>
              <a:defRPr/>
            </a:pPr>
            <a:fld id="{11C02910-285C-4BD4-A3C9-122529867F77}"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smtClean="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5152022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Aspirin is a low-risk alternative,</a:t>
            </a:r>
            <a:r>
              <a:rPr lang="en-US" baseline="0" dirty="0" smtClean="0"/>
              <a:t> but not as effective as the other drugs discussed.</a:t>
            </a:r>
            <a:endParaRPr lang="en-US" dirty="0"/>
          </a:p>
        </p:txBody>
      </p:sp>
      <p:sp>
        <p:nvSpPr>
          <p:cNvPr id="4" name="Slide Number Placeholder 3"/>
          <p:cNvSpPr>
            <a:spLocks noGrp="1"/>
          </p:cNvSpPr>
          <p:nvPr>
            <p:ph type="sldNum" sz="quarter" idx="10"/>
          </p:nvPr>
        </p:nvSpPr>
        <p:spPr/>
        <p:txBody>
          <a:bodyPr/>
          <a:lstStyle/>
          <a:p>
            <a:fld id="{05025B53-0087-4D0B-A56F-5767FDDF5A52}" type="slidenum">
              <a:rPr lang="en-US" smtClean="0"/>
              <a:t>37</a:t>
            </a:fld>
            <a:endParaRPr lang="en-US"/>
          </a:p>
        </p:txBody>
      </p:sp>
    </p:spTree>
    <p:extLst>
      <p:ext uri="{BB962C8B-B14F-4D97-AF65-F5344CB8AC3E}">
        <p14:creationId xmlns:p14="http://schemas.microsoft.com/office/powerpoint/2010/main" val="670971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5575" indent="0" algn="ctr">
              <a:buNone/>
              <a:defRPr/>
            </a:lvl2pPr>
            <a:lvl3pPr marL="911148" indent="0" algn="ctr">
              <a:buNone/>
              <a:defRPr/>
            </a:lvl3pPr>
            <a:lvl4pPr marL="1366720" indent="0" algn="ctr">
              <a:buNone/>
              <a:defRPr/>
            </a:lvl4pPr>
            <a:lvl5pPr marL="1822291" indent="0" algn="ctr">
              <a:buNone/>
              <a:defRPr/>
            </a:lvl5pPr>
            <a:lvl6pPr marL="2277857" indent="0" algn="ctr">
              <a:buNone/>
              <a:defRPr/>
            </a:lvl6pPr>
            <a:lvl7pPr marL="2733441" indent="0" algn="ctr">
              <a:buNone/>
              <a:defRPr/>
            </a:lvl7pPr>
            <a:lvl8pPr marL="3189005" indent="0" algn="ctr">
              <a:buNone/>
              <a:defRPr/>
            </a:lvl8pPr>
            <a:lvl9pPr marL="3644579"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E4307447-E9C4-4074-BC80-A5E1F452B7D2}" type="slidenum">
              <a:rPr lang="en-US"/>
              <a:pPr>
                <a:defRPr/>
              </a:pPr>
              <a:t>‹#›</a:t>
            </a:fld>
            <a:endParaRPr lang="en-US"/>
          </a:p>
        </p:txBody>
      </p:sp>
    </p:spTree>
    <p:extLst>
      <p:ext uri="{BB962C8B-B14F-4D97-AF65-F5344CB8AC3E}">
        <p14:creationId xmlns:p14="http://schemas.microsoft.com/office/powerpoint/2010/main" val="329936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2CFF6EA9-FE6E-4E41-AB3A-35C76104866D}" type="slidenum">
              <a:rPr lang="en-US"/>
              <a:pPr>
                <a:defRPr/>
              </a:pPr>
              <a:t>‹#›</a:t>
            </a:fld>
            <a:endParaRPr lang="en-US"/>
          </a:p>
        </p:txBody>
      </p:sp>
    </p:spTree>
    <p:extLst>
      <p:ext uri="{BB962C8B-B14F-4D97-AF65-F5344CB8AC3E}">
        <p14:creationId xmlns:p14="http://schemas.microsoft.com/office/powerpoint/2010/main" val="2817933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43"/>
            <a:ext cx="7772400" cy="1500187"/>
          </a:xfrm>
        </p:spPr>
        <p:txBody>
          <a:bodyPr anchor="b"/>
          <a:lstStyle>
            <a:lvl1pPr marL="0" indent="0">
              <a:buNone/>
              <a:defRPr sz="2000"/>
            </a:lvl1pPr>
            <a:lvl2pPr marL="455575" indent="0">
              <a:buNone/>
              <a:defRPr sz="1800"/>
            </a:lvl2pPr>
            <a:lvl3pPr marL="911148" indent="0">
              <a:buNone/>
              <a:defRPr sz="1600"/>
            </a:lvl3pPr>
            <a:lvl4pPr marL="1366720" indent="0">
              <a:buNone/>
              <a:defRPr sz="1400"/>
            </a:lvl4pPr>
            <a:lvl5pPr marL="1822291" indent="0">
              <a:buNone/>
              <a:defRPr sz="1400"/>
            </a:lvl5pPr>
            <a:lvl6pPr marL="2277857" indent="0">
              <a:buNone/>
              <a:defRPr sz="1400"/>
            </a:lvl6pPr>
            <a:lvl7pPr marL="2733441" indent="0">
              <a:buNone/>
              <a:defRPr sz="1400"/>
            </a:lvl7pPr>
            <a:lvl8pPr marL="3189005" indent="0">
              <a:buNone/>
              <a:defRPr sz="1400"/>
            </a:lvl8pPr>
            <a:lvl9pPr marL="3644579"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F019197F-6701-47D7-92C8-00307A97AACE}" type="slidenum">
              <a:rPr lang="en-US"/>
              <a:pPr>
                <a:defRPr/>
              </a:pPr>
              <a:t>‹#›</a:t>
            </a:fld>
            <a:endParaRPr lang="en-US"/>
          </a:p>
        </p:txBody>
      </p:sp>
    </p:spTree>
    <p:extLst>
      <p:ext uri="{BB962C8B-B14F-4D97-AF65-F5344CB8AC3E}">
        <p14:creationId xmlns:p14="http://schemas.microsoft.com/office/powerpoint/2010/main" val="1753977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4993C84E-F67E-420E-8B41-ED1A56E97366}" type="slidenum">
              <a:rPr lang="en-US"/>
              <a:pPr>
                <a:defRPr/>
              </a:pPr>
              <a:t>‹#›</a:t>
            </a:fld>
            <a:endParaRPr lang="en-US"/>
          </a:p>
        </p:txBody>
      </p:sp>
    </p:spTree>
    <p:extLst>
      <p:ext uri="{BB962C8B-B14F-4D97-AF65-F5344CB8AC3E}">
        <p14:creationId xmlns:p14="http://schemas.microsoft.com/office/powerpoint/2010/main" val="2277864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5575" indent="0">
              <a:buNone/>
              <a:defRPr sz="2000" b="1"/>
            </a:lvl2pPr>
            <a:lvl3pPr marL="911148" indent="0">
              <a:buNone/>
              <a:defRPr sz="1800" b="1"/>
            </a:lvl3pPr>
            <a:lvl4pPr marL="1366720" indent="0">
              <a:buNone/>
              <a:defRPr sz="1600" b="1"/>
            </a:lvl4pPr>
            <a:lvl5pPr marL="1822291" indent="0">
              <a:buNone/>
              <a:defRPr sz="1600" b="1"/>
            </a:lvl5pPr>
            <a:lvl6pPr marL="2277857" indent="0">
              <a:buNone/>
              <a:defRPr sz="1600" b="1"/>
            </a:lvl6pPr>
            <a:lvl7pPr marL="2733441" indent="0">
              <a:buNone/>
              <a:defRPr sz="1600" b="1"/>
            </a:lvl7pPr>
            <a:lvl8pPr marL="3189005" indent="0">
              <a:buNone/>
              <a:defRPr sz="1600" b="1"/>
            </a:lvl8pPr>
            <a:lvl9pPr marL="364457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5575" indent="0">
              <a:buNone/>
              <a:defRPr sz="2000" b="1"/>
            </a:lvl2pPr>
            <a:lvl3pPr marL="911148" indent="0">
              <a:buNone/>
              <a:defRPr sz="1800" b="1"/>
            </a:lvl3pPr>
            <a:lvl4pPr marL="1366720" indent="0">
              <a:buNone/>
              <a:defRPr sz="1600" b="1"/>
            </a:lvl4pPr>
            <a:lvl5pPr marL="1822291" indent="0">
              <a:buNone/>
              <a:defRPr sz="1600" b="1"/>
            </a:lvl5pPr>
            <a:lvl6pPr marL="2277857" indent="0">
              <a:buNone/>
              <a:defRPr sz="1600" b="1"/>
            </a:lvl6pPr>
            <a:lvl7pPr marL="2733441" indent="0">
              <a:buNone/>
              <a:defRPr sz="1600" b="1"/>
            </a:lvl7pPr>
            <a:lvl8pPr marL="3189005" indent="0">
              <a:buNone/>
              <a:defRPr sz="1600" b="1"/>
            </a:lvl8pPr>
            <a:lvl9pPr marL="364457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9"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C10758DB-0EAD-40B0-8FB9-2E28FEF30BA2}" type="slidenum">
              <a:rPr lang="en-US"/>
              <a:pPr>
                <a:defRPr/>
              </a:pPr>
              <a:t>‹#›</a:t>
            </a:fld>
            <a:endParaRPr lang="en-US"/>
          </a:p>
        </p:txBody>
      </p:sp>
    </p:spTree>
    <p:extLst>
      <p:ext uri="{BB962C8B-B14F-4D97-AF65-F5344CB8AC3E}">
        <p14:creationId xmlns:p14="http://schemas.microsoft.com/office/powerpoint/2010/main" val="2581139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4"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5"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3D2F4E60-18B4-498B-8598-AA06CE610840}" type="slidenum">
              <a:rPr lang="en-US"/>
              <a:pPr>
                <a:defRPr/>
              </a:pPr>
              <a:t>‹#›</a:t>
            </a:fld>
            <a:endParaRPr lang="en-US"/>
          </a:p>
        </p:txBody>
      </p:sp>
    </p:spTree>
    <p:extLst>
      <p:ext uri="{BB962C8B-B14F-4D97-AF65-F5344CB8AC3E}">
        <p14:creationId xmlns:p14="http://schemas.microsoft.com/office/powerpoint/2010/main" val="1077887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3"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4"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7CE09594-A1F6-4E60-8DAC-6341572162F9}" type="slidenum">
              <a:rPr lang="en-US"/>
              <a:pPr>
                <a:defRPr/>
              </a:pPr>
              <a:t>‹#›</a:t>
            </a:fld>
            <a:endParaRPr lang="en-US"/>
          </a:p>
        </p:txBody>
      </p:sp>
    </p:spTree>
    <p:extLst>
      <p:ext uri="{BB962C8B-B14F-4D97-AF65-F5344CB8AC3E}">
        <p14:creationId xmlns:p14="http://schemas.microsoft.com/office/powerpoint/2010/main" val="2627542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3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30" y="1435100"/>
            <a:ext cx="3008313" cy="4691063"/>
          </a:xfrm>
        </p:spPr>
        <p:txBody>
          <a:bodyPr/>
          <a:lstStyle>
            <a:lvl1pPr marL="0" indent="0">
              <a:buNone/>
              <a:defRPr sz="1400"/>
            </a:lvl1pPr>
            <a:lvl2pPr marL="455575" indent="0">
              <a:buNone/>
              <a:defRPr sz="1200"/>
            </a:lvl2pPr>
            <a:lvl3pPr marL="911148" indent="0">
              <a:buNone/>
              <a:defRPr sz="1000"/>
            </a:lvl3pPr>
            <a:lvl4pPr marL="1366720" indent="0">
              <a:buNone/>
              <a:defRPr sz="900"/>
            </a:lvl4pPr>
            <a:lvl5pPr marL="1822291" indent="0">
              <a:buNone/>
              <a:defRPr sz="900"/>
            </a:lvl5pPr>
            <a:lvl6pPr marL="2277857" indent="0">
              <a:buNone/>
              <a:defRPr sz="900"/>
            </a:lvl6pPr>
            <a:lvl7pPr marL="2733441" indent="0">
              <a:buNone/>
              <a:defRPr sz="900"/>
            </a:lvl7pPr>
            <a:lvl8pPr marL="3189005" indent="0">
              <a:buNone/>
              <a:defRPr sz="900"/>
            </a:lvl8pPr>
            <a:lvl9pPr marL="3644579"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E17BACD1-82EC-4610-B5A7-1DC5989C2C61}" type="slidenum">
              <a:rPr lang="en-US"/>
              <a:pPr>
                <a:defRPr/>
              </a:pPr>
              <a:t>‹#›</a:t>
            </a:fld>
            <a:endParaRPr lang="en-US"/>
          </a:p>
        </p:txBody>
      </p:sp>
    </p:spTree>
    <p:extLst>
      <p:ext uri="{BB962C8B-B14F-4D97-AF65-F5344CB8AC3E}">
        <p14:creationId xmlns:p14="http://schemas.microsoft.com/office/powerpoint/2010/main" val="790700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575" indent="0">
              <a:buNone/>
              <a:defRPr sz="2800"/>
            </a:lvl2pPr>
            <a:lvl3pPr marL="911148" indent="0">
              <a:buNone/>
              <a:defRPr sz="2400"/>
            </a:lvl3pPr>
            <a:lvl4pPr marL="1366720" indent="0">
              <a:buNone/>
              <a:defRPr sz="2000"/>
            </a:lvl4pPr>
            <a:lvl5pPr marL="1822291" indent="0">
              <a:buNone/>
              <a:defRPr sz="2000"/>
            </a:lvl5pPr>
            <a:lvl6pPr marL="2277857" indent="0">
              <a:buNone/>
              <a:defRPr sz="2000"/>
            </a:lvl6pPr>
            <a:lvl7pPr marL="2733441" indent="0">
              <a:buNone/>
              <a:defRPr sz="2000"/>
            </a:lvl7pPr>
            <a:lvl8pPr marL="3189005" indent="0">
              <a:buNone/>
              <a:defRPr sz="2000"/>
            </a:lvl8pPr>
            <a:lvl9pPr marL="3644579"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44"/>
            <a:ext cx="5486400" cy="804862"/>
          </a:xfrm>
        </p:spPr>
        <p:txBody>
          <a:bodyPr/>
          <a:lstStyle>
            <a:lvl1pPr marL="0" indent="0">
              <a:buNone/>
              <a:defRPr sz="1400"/>
            </a:lvl1pPr>
            <a:lvl2pPr marL="455575" indent="0">
              <a:buNone/>
              <a:defRPr sz="1200"/>
            </a:lvl2pPr>
            <a:lvl3pPr marL="911148" indent="0">
              <a:buNone/>
              <a:defRPr sz="1000"/>
            </a:lvl3pPr>
            <a:lvl4pPr marL="1366720" indent="0">
              <a:buNone/>
              <a:defRPr sz="900"/>
            </a:lvl4pPr>
            <a:lvl5pPr marL="1822291" indent="0">
              <a:buNone/>
              <a:defRPr sz="900"/>
            </a:lvl5pPr>
            <a:lvl6pPr marL="2277857" indent="0">
              <a:buNone/>
              <a:defRPr sz="900"/>
            </a:lvl6pPr>
            <a:lvl7pPr marL="2733441" indent="0">
              <a:buNone/>
              <a:defRPr sz="900"/>
            </a:lvl7pPr>
            <a:lvl8pPr marL="3189005" indent="0">
              <a:buNone/>
              <a:defRPr sz="900"/>
            </a:lvl8pPr>
            <a:lvl9pPr marL="3644579"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DB319819-8BDE-4D5E-9558-9B4CEBDA8BD8}" type="slidenum">
              <a:rPr lang="en-US"/>
              <a:pPr>
                <a:defRPr/>
              </a:pPr>
              <a:t>‹#›</a:t>
            </a:fld>
            <a:endParaRPr lang="en-US"/>
          </a:p>
        </p:txBody>
      </p:sp>
    </p:spTree>
    <p:extLst>
      <p:ext uri="{BB962C8B-B14F-4D97-AF65-F5344CB8AC3E}">
        <p14:creationId xmlns:p14="http://schemas.microsoft.com/office/powerpoint/2010/main" val="1999980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184CFA21-7FFA-4007-9FB0-DD5A8763F7F6}" type="slidenum">
              <a:rPr lang="en-US"/>
              <a:pPr>
                <a:defRPr/>
              </a:pPr>
              <a:t>‹#›</a:t>
            </a:fld>
            <a:endParaRPr lang="en-US"/>
          </a:p>
        </p:txBody>
      </p:sp>
    </p:spTree>
    <p:extLst>
      <p:ext uri="{BB962C8B-B14F-4D97-AF65-F5344CB8AC3E}">
        <p14:creationId xmlns:p14="http://schemas.microsoft.com/office/powerpoint/2010/main" val="2906750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2" y="27466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6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C66F3F78-42A8-4870-96D7-E20B9A102FE7}" type="slidenum">
              <a:rPr lang="en-US"/>
              <a:pPr>
                <a:defRPr/>
              </a:pPr>
              <a:t>‹#›</a:t>
            </a:fld>
            <a:endParaRPr lang="en-US"/>
          </a:p>
        </p:txBody>
      </p:sp>
    </p:spTree>
    <p:extLst>
      <p:ext uri="{BB962C8B-B14F-4D97-AF65-F5344CB8AC3E}">
        <p14:creationId xmlns:p14="http://schemas.microsoft.com/office/powerpoint/2010/main" val="36538046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235" y="2130656"/>
            <a:ext cx="7773589" cy="146968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10" y="3886657"/>
            <a:ext cx="6400380" cy="1751432"/>
          </a:xfrm>
        </p:spPr>
        <p:txBody>
          <a:bodyPr/>
          <a:lstStyle>
            <a:lvl1pPr marL="0" indent="0" algn="ctr">
              <a:buNone/>
              <a:defRPr/>
            </a:lvl1pPr>
            <a:lvl2pPr marL="415895" indent="0" algn="ctr">
              <a:buNone/>
              <a:defRPr/>
            </a:lvl2pPr>
            <a:lvl3pPr marL="831792" indent="0" algn="ctr">
              <a:buNone/>
              <a:defRPr/>
            </a:lvl3pPr>
            <a:lvl4pPr marL="1247688" indent="0" algn="ctr">
              <a:buNone/>
              <a:defRPr/>
            </a:lvl4pPr>
            <a:lvl5pPr marL="1663576" indent="0" algn="ctr">
              <a:buNone/>
              <a:defRPr/>
            </a:lvl5pPr>
            <a:lvl6pPr marL="2079481" indent="0" algn="ctr">
              <a:buNone/>
              <a:defRPr/>
            </a:lvl6pPr>
            <a:lvl7pPr marL="2495375" indent="0" algn="ctr">
              <a:buNone/>
              <a:defRPr/>
            </a:lvl7pPr>
            <a:lvl8pPr marL="2911275" indent="0" algn="ctr">
              <a:buNone/>
              <a:defRPr/>
            </a:lvl8pPr>
            <a:lvl9pPr marL="3327163"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058864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0284478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64" y="4407528"/>
            <a:ext cx="7772190" cy="1361548"/>
          </a:xfrm>
        </p:spPr>
        <p:txBody>
          <a:bodyPr anchor="t"/>
          <a:lstStyle>
            <a:lvl1pPr algn="l">
              <a:defRPr sz="3700" b="1" cap="all"/>
            </a:lvl1pPr>
          </a:lstStyle>
          <a:p>
            <a:r>
              <a:rPr lang="en-US" smtClean="0"/>
              <a:t>Click to edit Master title style</a:t>
            </a:r>
            <a:endParaRPr lang="en-US"/>
          </a:p>
        </p:txBody>
      </p:sp>
      <p:sp>
        <p:nvSpPr>
          <p:cNvPr id="3" name="Text Placeholder 2"/>
          <p:cNvSpPr>
            <a:spLocks noGrp="1"/>
          </p:cNvSpPr>
          <p:nvPr>
            <p:ph type="body" idx="1"/>
          </p:nvPr>
        </p:nvSpPr>
        <p:spPr>
          <a:xfrm>
            <a:off x="722964" y="2907408"/>
            <a:ext cx="7772190" cy="1500139"/>
          </a:xfrm>
        </p:spPr>
        <p:txBody>
          <a:bodyPr anchor="b"/>
          <a:lstStyle>
            <a:lvl1pPr marL="0" indent="0">
              <a:buNone/>
              <a:defRPr sz="1800"/>
            </a:lvl1pPr>
            <a:lvl2pPr marL="415895" indent="0">
              <a:buNone/>
              <a:defRPr sz="1600"/>
            </a:lvl2pPr>
            <a:lvl3pPr marL="831792" indent="0">
              <a:buNone/>
              <a:defRPr sz="1500"/>
            </a:lvl3pPr>
            <a:lvl4pPr marL="1247688" indent="0">
              <a:buNone/>
              <a:defRPr sz="1300"/>
            </a:lvl4pPr>
            <a:lvl5pPr marL="1663576" indent="0">
              <a:buNone/>
              <a:defRPr sz="1300"/>
            </a:lvl5pPr>
            <a:lvl6pPr marL="2079481" indent="0">
              <a:buNone/>
              <a:defRPr sz="1300"/>
            </a:lvl6pPr>
            <a:lvl7pPr marL="2495375" indent="0">
              <a:buNone/>
              <a:defRPr sz="1300"/>
            </a:lvl7pPr>
            <a:lvl8pPr marL="2911275" indent="0">
              <a:buNone/>
              <a:defRPr sz="1300"/>
            </a:lvl8pPr>
            <a:lvl9pPr marL="3327163" indent="0">
              <a:buNone/>
              <a:defRPr sz="13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169290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6556" y="1283877"/>
            <a:ext cx="3950421"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49" y="1283877"/>
            <a:ext cx="3951819"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599586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300" y="274141"/>
            <a:ext cx="8229459" cy="114376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74" y="1535168"/>
            <a:ext cx="4039916" cy="639654"/>
          </a:xfrm>
        </p:spPr>
        <p:txBody>
          <a:bodyPr anchor="b"/>
          <a:lstStyle>
            <a:lvl1pPr marL="0" indent="0">
              <a:buNone/>
              <a:defRPr sz="2200" b="1"/>
            </a:lvl1pPr>
            <a:lvl2pPr marL="415895" indent="0">
              <a:buNone/>
              <a:defRPr sz="1800" b="1"/>
            </a:lvl2pPr>
            <a:lvl3pPr marL="831792" indent="0">
              <a:buNone/>
              <a:defRPr sz="1600" b="1"/>
            </a:lvl3pPr>
            <a:lvl4pPr marL="1247688" indent="0">
              <a:buNone/>
              <a:defRPr sz="1500" b="1"/>
            </a:lvl4pPr>
            <a:lvl5pPr marL="1663576" indent="0">
              <a:buNone/>
              <a:defRPr sz="1500" b="1"/>
            </a:lvl5pPr>
            <a:lvl6pPr marL="2079481" indent="0">
              <a:buNone/>
              <a:defRPr sz="1500" b="1"/>
            </a:lvl6pPr>
            <a:lvl7pPr marL="2495375" indent="0">
              <a:buNone/>
              <a:defRPr sz="1500" b="1"/>
            </a:lvl7pPr>
            <a:lvl8pPr marL="2911275" indent="0">
              <a:buNone/>
              <a:defRPr sz="1500" b="1"/>
            </a:lvl8pPr>
            <a:lvl9pPr marL="3327163"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274" y="2174822"/>
            <a:ext cx="4039916"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44" y="1535168"/>
            <a:ext cx="4041315" cy="639654"/>
          </a:xfrm>
        </p:spPr>
        <p:txBody>
          <a:bodyPr anchor="b"/>
          <a:lstStyle>
            <a:lvl1pPr marL="0" indent="0">
              <a:buNone/>
              <a:defRPr sz="2200" b="1"/>
            </a:lvl1pPr>
            <a:lvl2pPr marL="415895" indent="0">
              <a:buNone/>
              <a:defRPr sz="1800" b="1"/>
            </a:lvl2pPr>
            <a:lvl3pPr marL="831792" indent="0">
              <a:buNone/>
              <a:defRPr sz="1600" b="1"/>
            </a:lvl3pPr>
            <a:lvl4pPr marL="1247688" indent="0">
              <a:buNone/>
              <a:defRPr sz="1500" b="1"/>
            </a:lvl4pPr>
            <a:lvl5pPr marL="1663576" indent="0">
              <a:buNone/>
              <a:defRPr sz="1500" b="1"/>
            </a:lvl5pPr>
            <a:lvl6pPr marL="2079481" indent="0">
              <a:buNone/>
              <a:defRPr sz="1500" b="1"/>
            </a:lvl6pPr>
            <a:lvl7pPr marL="2495375" indent="0">
              <a:buNone/>
              <a:defRPr sz="1500" b="1"/>
            </a:lvl7pPr>
            <a:lvl8pPr marL="2911275" indent="0">
              <a:buNone/>
              <a:defRPr sz="1500" b="1"/>
            </a:lvl8pPr>
            <a:lvl9pPr marL="3327163"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44" y="2174822"/>
            <a:ext cx="4041315"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1831513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6702589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726793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99" y="272617"/>
            <a:ext cx="3007913" cy="1162037"/>
          </a:xfrm>
        </p:spPr>
        <p:txBody>
          <a:bodyPr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5655" y="272623"/>
            <a:ext cx="5111074" cy="5852829"/>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99" y="1434652"/>
            <a:ext cx="3007913" cy="4690792"/>
          </a:xfrm>
        </p:spPr>
        <p:txBody>
          <a:bodyPr/>
          <a:lstStyle>
            <a:lvl1pPr marL="0" indent="0">
              <a:buNone/>
              <a:defRPr sz="1300"/>
            </a:lvl1pPr>
            <a:lvl2pPr marL="415895" indent="0">
              <a:buNone/>
              <a:defRPr sz="1100"/>
            </a:lvl2pPr>
            <a:lvl3pPr marL="831792" indent="0">
              <a:buNone/>
              <a:defRPr sz="900"/>
            </a:lvl3pPr>
            <a:lvl4pPr marL="1247688" indent="0">
              <a:buNone/>
              <a:defRPr sz="800"/>
            </a:lvl4pPr>
            <a:lvl5pPr marL="1663576" indent="0">
              <a:buNone/>
              <a:defRPr sz="800"/>
            </a:lvl5pPr>
            <a:lvl6pPr marL="2079481" indent="0">
              <a:buNone/>
              <a:defRPr sz="800"/>
            </a:lvl6pPr>
            <a:lvl7pPr marL="2495375" indent="0">
              <a:buNone/>
              <a:defRPr sz="800"/>
            </a:lvl7pPr>
            <a:lvl8pPr marL="2911275" indent="0">
              <a:buNone/>
              <a:defRPr sz="800"/>
            </a:lvl8pPr>
            <a:lvl9pPr marL="3327163" indent="0">
              <a:buNone/>
              <a:defRPr sz="8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547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751" y="4800447"/>
            <a:ext cx="5485841" cy="566550"/>
          </a:xfrm>
        </p:spPr>
        <p:txBody>
          <a:bodyPr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2751" y="612240"/>
            <a:ext cx="5485841" cy="4115104"/>
          </a:xfrm>
        </p:spPr>
        <p:txBody>
          <a:bodyPr/>
          <a:lstStyle>
            <a:lvl1pPr marL="0" indent="0">
              <a:buNone/>
              <a:defRPr sz="2900"/>
            </a:lvl1pPr>
            <a:lvl2pPr marL="415895" indent="0">
              <a:buNone/>
              <a:defRPr sz="2600"/>
            </a:lvl2pPr>
            <a:lvl3pPr marL="831792" indent="0">
              <a:buNone/>
              <a:defRPr sz="2200"/>
            </a:lvl3pPr>
            <a:lvl4pPr marL="1247688" indent="0">
              <a:buNone/>
              <a:defRPr sz="1800"/>
            </a:lvl4pPr>
            <a:lvl5pPr marL="1663576" indent="0">
              <a:buNone/>
              <a:defRPr sz="1800"/>
            </a:lvl5pPr>
            <a:lvl6pPr marL="2079481" indent="0">
              <a:buNone/>
              <a:defRPr sz="1800"/>
            </a:lvl6pPr>
            <a:lvl7pPr marL="2495375" indent="0">
              <a:buNone/>
              <a:defRPr sz="1800"/>
            </a:lvl7pPr>
            <a:lvl8pPr marL="2911275" indent="0">
              <a:buNone/>
              <a:defRPr sz="1800"/>
            </a:lvl8pPr>
            <a:lvl9pPr marL="3327163" indent="0">
              <a:buNone/>
              <a:defRPr sz="1800"/>
            </a:lvl9pPr>
          </a:lstStyle>
          <a:p>
            <a:pPr lvl="0"/>
            <a:endParaRPr lang="en-US" noProof="0" smtClean="0"/>
          </a:p>
        </p:txBody>
      </p:sp>
      <p:sp>
        <p:nvSpPr>
          <p:cNvPr id="4" name="Text Placeholder 3"/>
          <p:cNvSpPr>
            <a:spLocks noGrp="1"/>
          </p:cNvSpPr>
          <p:nvPr>
            <p:ph type="body" sz="half" idx="2"/>
          </p:nvPr>
        </p:nvSpPr>
        <p:spPr>
          <a:xfrm>
            <a:off x="1792751" y="5367005"/>
            <a:ext cx="5485841" cy="805659"/>
          </a:xfrm>
        </p:spPr>
        <p:txBody>
          <a:bodyPr/>
          <a:lstStyle>
            <a:lvl1pPr marL="0" indent="0">
              <a:buNone/>
              <a:defRPr sz="1300"/>
            </a:lvl1pPr>
            <a:lvl2pPr marL="415895" indent="0">
              <a:buNone/>
              <a:defRPr sz="1100"/>
            </a:lvl2pPr>
            <a:lvl3pPr marL="831792" indent="0">
              <a:buNone/>
              <a:defRPr sz="900"/>
            </a:lvl3pPr>
            <a:lvl4pPr marL="1247688" indent="0">
              <a:buNone/>
              <a:defRPr sz="800"/>
            </a:lvl4pPr>
            <a:lvl5pPr marL="1663576" indent="0">
              <a:buNone/>
              <a:defRPr sz="800"/>
            </a:lvl5pPr>
            <a:lvl6pPr marL="2079481" indent="0">
              <a:buNone/>
              <a:defRPr sz="800"/>
            </a:lvl6pPr>
            <a:lvl7pPr marL="2495375" indent="0">
              <a:buNone/>
              <a:defRPr sz="800"/>
            </a:lvl7pPr>
            <a:lvl8pPr marL="2911275" indent="0">
              <a:buNone/>
              <a:defRPr sz="800"/>
            </a:lvl8pPr>
            <a:lvl9pPr marL="3327163" indent="0">
              <a:buNone/>
              <a:defRPr sz="8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7159511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2191906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308" y="89857"/>
            <a:ext cx="2233212" cy="5695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908" y="89857"/>
            <a:ext cx="6568185" cy="5695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7723160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4908" y="89862"/>
            <a:ext cx="8935641" cy="8589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56555" y="1283877"/>
            <a:ext cx="8036484" cy="4501942"/>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014208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04908" y="89862"/>
            <a:ext cx="8935641" cy="858963"/>
          </a:xfr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780044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227" y="2130656"/>
            <a:ext cx="7773589" cy="146968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10" y="3886657"/>
            <a:ext cx="6400380" cy="1751432"/>
          </a:xfrm>
        </p:spPr>
        <p:txBody>
          <a:bodyPr/>
          <a:lstStyle>
            <a:lvl1pPr marL="0" indent="0" algn="ctr">
              <a:buNone/>
              <a:defRPr/>
            </a:lvl1pPr>
            <a:lvl2pPr marL="416291" indent="0" algn="ctr">
              <a:buNone/>
              <a:defRPr/>
            </a:lvl2pPr>
            <a:lvl3pPr marL="832584" indent="0" algn="ctr">
              <a:buNone/>
              <a:defRPr/>
            </a:lvl3pPr>
            <a:lvl4pPr marL="1248874" indent="0" algn="ctr">
              <a:buNone/>
              <a:defRPr/>
            </a:lvl4pPr>
            <a:lvl5pPr marL="1665159" indent="0" algn="ctr">
              <a:buNone/>
              <a:defRPr/>
            </a:lvl5pPr>
            <a:lvl6pPr marL="2081459" indent="0" algn="ctr">
              <a:buNone/>
              <a:defRPr/>
            </a:lvl6pPr>
            <a:lvl7pPr marL="2497750" indent="0" algn="ctr">
              <a:buNone/>
              <a:defRPr/>
            </a:lvl7pPr>
            <a:lvl8pPr marL="2914043" indent="0" algn="ctr">
              <a:buNone/>
              <a:defRPr/>
            </a:lvl8pPr>
            <a:lvl9pPr marL="333033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1955305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7107496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64" y="4407528"/>
            <a:ext cx="7772190" cy="1361548"/>
          </a:xfrm>
        </p:spPr>
        <p:txBody>
          <a:bodyPr anchor="t"/>
          <a:lstStyle>
            <a:lvl1pPr algn="l">
              <a:defRPr sz="3700" b="1" cap="all"/>
            </a:lvl1pPr>
          </a:lstStyle>
          <a:p>
            <a:r>
              <a:rPr lang="en-US" smtClean="0"/>
              <a:t>Click to edit Master title style</a:t>
            </a:r>
            <a:endParaRPr lang="en-US"/>
          </a:p>
        </p:txBody>
      </p:sp>
      <p:sp>
        <p:nvSpPr>
          <p:cNvPr id="3" name="Text Placeholder 2"/>
          <p:cNvSpPr>
            <a:spLocks noGrp="1"/>
          </p:cNvSpPr>
          <p:nvPr>
            <p:ph type="body" idx="1"/>
          </p:nvPr>
        </p:nvSpPr>
        <p:spPr>
          <a:xfrm>
            <a:off x="722964" y="2907400"/>
            <a:ext cx="7772190" cy="1500139"/>
          </a:xfrm>
        </p:spPr>
        <p:txBody>
          <a:bodyPr anchor="b"/>
          <a:lstStyle>
            <a:lvl1pPr marL="0" indent="0">
              <a:buNone/>
              <a:defRPr sz="1800"/>
            </a:lvl1pPr>
            <a:lvl2pPr marL="416291" indent="0">
              <a:buNone/>
              <a:defRPr sz="1600"/>
            </a:lvl2pPr>
            <a:lvl3pPr marL="832584" indent="0">
              <a:buNone/>
              <a:defRPr sz="1500"/>
            </a:lvl3pPr>
            <a:lvl4pPr marL="1248874" indent="0">
              <a:buNone/>
              <a:defRPr sz="1300"/>
            </a:lvl4pPr>
            <a:lvl5pPr marL="1665159" indent="0">
              <a:buNone/>
              <a:defRPr sz="1300"/>
            </a:lvl5pPr>
            <a:lvl6pPr marL="2081459" indent="0">
              <a:buNone/>
              <a:defRPr sz="1300"/>
            </a:lvl6pPr>
            <a:lvl7pPr marL="2497750" indent="0">
              <a:buNone/>
              <a:defRPr sz="1300"/>
            </a:lvl7pPr>
            <a:lvl8pPr marL="2914043" indent="0">
              <a:buNone/>
              <a:defRPr sz="1300"/>
            </a:lvl8pPr>
            <a:lvl9pPr marL="3330330" indent="0">
              <a:buNone/>
              <a:defRPr sz="13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929013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6556" y="1283877"/>
            <a:ext cx="3950421"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41" y="1283877"/>
            <a:ext cx="3951819"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3439712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92" y="274141"/>
            <a:ext cx="8229459" cy="114376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74" y="1535168"/>
            <a:ext cx="4039916" cy="639654"/>
          </a:xfrm>
        </p:spPr>
        <p:txBody>
          <a:bodyPr anchor="b"/>
          <a:lstStyle>
            <a:lvl1pPr marL="0" indent="0">
              <a:buNone/>
              <a:defRPr sz="2200" b="1"/>
            </a:lvl1pPr>
            <a:lvl2pPr marL="416291" indent="0">
              <a:buNone/>
              <a:defRPr sz="1800" b="1"/>
            </a:lvl2pPr>
            <a:lvl3pPr marL="832584" indent="0">
              <a:buNone/>
              <a:defRPr sz="1600" b="1"/>
            </a:lvl3pPr>
            <a:lvl4pPr marL="1248874" indent="0">
              <a:buNone/>
              <a:defRPr sz="1500" b="1"/>
            </a:lvl4pPr>
            <a:lvl5pPr marL="1665159" indent="0">
              <a:buNone/>
              <a:defRPr sz="1500" b="1"/>
            </a:lvl5pPr>
            <a:lvl6pPr marL="2081459" indent="0">
              <a:buNone/>
              <a:defRPr sz="1500" b="1"/>
            </a:lvl6pPr>
            <a:lvl7pPr marL="2497750" indent="0">
              <a:buNone/>
              <a:defRPr sz="1500" b="1"/>
            </a:lvl7pPr>
            <a:lvl8pPr marL="2914043" indent="0">
              <a:buNone/>
              <a:defRPr sz="1500" b="1"/>
            </a:lvl8pPr>
            <a:lvl9pPr marL="3330330"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274" y="2174822"/>
            <a:ext cx="4039916"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36" y="1535168"/>
            <a:ext cx="4041315" cy="639654"/>
          </a:xfrm>
        </p:spPr>
        <p:txBody>
          <a:bodyPr anchor="b"/>
          <a:lstStyle>
            <a:lvl1pPr marL="0" indent="0">
              <a:buNone/>
              <a:defRPr sz="2200" b="1"/>
            </a:lvl1pPr>
            <a:lvl2pPr marL="416291" indent="0">
              <a:buNone/>
              <a:defRPr sz="1800" b="1"/>
            </a:lvl2pPr>
            <a:lvl3pPr marL="832584" indent="0">
              <a:buNone/>
              <a:defRPr sz="1600" b="1"/>
            </a:lvl3pPr>
            <a:lvl4pPr marL="1248874" indent="0">
              <a:buNone/>
              <a:defRPr sz="1500" b="1"/>
            </a:lvl4pPr>
            <a:lvl5pPr marL="1665159" indent="0">
              <a:buNone/>
              <a:defRPr sz="1500" b="1"/>
            </a:lvl5pPr>
            <a:lvl6pPr marL="2081459" indent="0">
              <a:buNone/>
              <a:defRPr sz="1500" b="1"/>
            </a:lvl6pPr>
            <a:lvl7pPr marL="2497750" indent="0">
              <a:buNone/>
              <a:defRPr sz="1500" b="1"/>
            </a:lvl7pPr>
            <a:lvl8pPr marL="2914043" indent="0">
              <a:buNone/>
              <a:defRPr sz="1500" b="1"/>
            </a:lvl8pPr>
            <a:lvl9pPr marL="3330330"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36" y="2174822"/>
            <a:ext cx="4041315"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5156558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6973193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4334272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91" y="272617"/>
            <a:ext cx="3007913" cy="1162037"/>
          </a:xfrm>
        </p:spPr>
        <p:txBody>
          <a:bodyPr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5655" y="272623"/>
            <a:ext cx="5111074" cy="5852829"/>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91" y="1434652"/>
            <a:ext cx="3007913" cy="4690792"/>
          </a:xfrm>
        </p:spPr>
        <p:txBody>
          <a:bodyPr/>
          <a:lstStyle>
            <a:lvl1pPr marL="0" indent="0">
              <a:buNone/>
              <a:defRPr sz="1300"/>
            </a:lvl1pPr>
            <a:lvl2pPr marL="416291" indent="0">
              <a:buNone/>
              <a:defRPr sz="1100"/>
            </a:lvl2pPr>
            <a:lvl3pPr marL="832584" indent="0">
              <a:buNone/>
              <a:defRPr sz="900"/>
            </a:lvl3pPr>
            <a:lvl4pPr marL="1248874" indent="0">
              <a:buNone/>
              <a:defRPr sz="800"/>
            </a:lvl4pPr>
            <a:lvl5pPr marL="1665159" indent="0">
              <a:buNone/>
              <a:defRPr sz="800"/>
            </a:lvl5pPr>
            <a:lvl6pPr marL="2081459" indent="0">
              <a:buNone/>
              <a:defRPr sz="800"/>
            </a:lvl6pPr>
            <a:lvl7pPr marL="2497750" indent="0">
              <a:buNone/>
              <a:defRPr sz="800"/>
            </a:lvl7pPr>
            <a:lvl8pPr marL="2914043" indent="0">
              <a:buNone/>
              <a:defRPr sz="800"/>
            </a:lvl8pPr>
            <a:lvl9pPr marL="3330330" indent="0">
              <a:buNone/>
              <a:defRPr sz="8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3772994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743" y="4800447"/>
            <a:ext cx="5485841" cy="566550"/>
          </a:xfrm>
        </p:spPr>
        <p:txBody>
          <a:bodyPr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2743" y="612240"/>
            <a:ext cx="5485841" cy="4115104"/>
          </a:xfrm>
        </p:spPr>
        <p:txBody>
          <a:bodyPr/>
          <a:lstStyle>
            <a:lvl1pPr marL="0" indent="0">
              <a:buNone/>
              <a:defRPr sz="2900"/>
            </a:lvl1pPr>
            <a:lvl2pPr marL="416291" indent="0">
              <a:buNone/>
              <a:defRPr sz="2600"/>
            </a:lvl2pPr>
            <a:lvl3pPr marL="832584" indent="0">
              <a:buNone/>
              <a:defRPr sz="2200"/>
            </a:lvl3pPr>
            <a:lvl4pPr marL="1248874" indent="0">
              <a:buNone/>
              <a:defRPr sz="1800"/>
            </a:lvl4pPr>
            <a:lvl5pPr marL="1665159" indent="0">
              <a:buNone/>
              <a:defRPr sz="1800"/>
            </a:lvl5pPr>
            <a:lvl6pPr marL="2081459" indent="0">
              <a:buNone/>
              <a:defRPr sz="1800"/>
            </a:lvl6pPr>
            <a:lvl7pPr marL="2497750" indent="0">
              <a:buNone/>
              <a:defRPr sz="1800"/>
            </a:lvl7pPr>
            <a:lvl8pPr marL="2914043" indent="0">
              <a:buNone/>
              <a:defRPr sz="1800"/>
            </a:lvl8pPr>
            <a:lvl9pPr marL="3330330" indent="0">
              <a:buNone/>
              <a:defRPr sz="1800"/>
            </a:lvl9pPr>
          </a:lstStyle>
          <a:p>
            <a:pPr lvl="0"/>
            <a:endParaRPr lang="en-US" noProof="0" smtClean="0"/>
          </a:p>
        </p:txBody>
      </p:sp>
      <p:sp>
        <p:nvSpPr>
          <p:cNvPr id="4" name="Text Placeholder 3"/>
          <p:cNvSpPr>
            <a:spLocks noGrp="1"/>
          </p:cNvSpPr>
          <p:nvPr>
            <p:ph type="body" sz="half" idx="2"/>
          </p:nvPr>
        </p:nvSpPr>
        <p:spPr>
          <a:xfrm>
            <a:off x="1792743" y="5367005"/>
            <a:ext cx="5485841" cy="805659"/>
          </a:xfrm>
        </p:spPr>
        <p:txBody>
          <a:bodyPr/>
          <a:lstStyle>
            <a:lvl1pPr marL="0" indent="0">
              <a:buNone/>
              <a:defRPr sz="1300"/>
            </a:lvl1pPr>
            <a:lvl2pPr marL="416291" indent="0">
              <a:buNone/>
              <a:defRPr sz="1100"/>
            </a:lvl2pPr>
            <a:lvl3pPr marL="832584" indent="0">
              <a:buNone/>
              <a:defRPr sz="900"/>
            </a:lvl3pPr>
            <a:lvl4pPr marL="1248874" indent="0">
              <a:buNone/>
              <a:defRPr sz="800"/>
            </a:lvl4pPr>
            <a:lvl5pPr marL="1665159" indent="0">
              <a:buNone/>
              <a:defRPr sz="800"/>
            </a:lvl5pPr>
            <a:lvl6pPr marL="2081459" indent="0">
              <a:buNone/>
              <a:defRPr sz="800"/>
            </a:lvl6pPr>
            <a:lvl7pPr marL="2497750" indent="0">
              <a:buNone/>
              <a:defRPr sz="800"/>
            </a:lvl7pPr>
            <a:lvl8pPr marL="2914043" indent="0">
              <a:buNone/>
              <a:defRPr sz="800"/>
            </a:lvl8pPr>
            <a:lvl9pPr marL="3330330" indent="0">
              <a:buNone/>
              <a:defRPr sz="8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2365450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7640236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308" y="89857"/>
            <a:ext cx="2233212" cy="5695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900" y="89857"/>
            <a:ext cx="6568185" cy="5695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0127525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4900" y="89862"/>
            <a:ext cx="8935641" cy="8589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56555" y="1283877"/>
            <a:ext cx="8036484" cy="4501942"/>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958711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04900" y="89862"/>
            <a:ext cx="8935641" cy="858963"/>
          </a:xfr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1471726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222" y="2130656"/>
            <a:ext cx="7773589" cy="146968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10" y="3886657"/>
            <a:ext cx="6400380" cy="1751432"/>
          </a:xfrm>
        </p:spPr>
        <p:txBody>
          <a:bodyPr/>
          <a:lstStyle>
            <a:lvl1pPr marL="0" indent="0" algn="ctr">
              <a:buNone/>
              <a:defRPr/>
            </a:lvl1pPr>
            <a:lvl2pPr marL="416538" indent="0" algn="ctr">
              <a:buNone/>
              <a:defRPr/>
            </a:lvl2pPr>
            <a:lvl3pPr marL="833079" indent="0" algn="ctr">
              <a:buNone/>
              <a:defRPr/>
            </a:lvl3pPr>
            <a:lvl4pPr marL="1249617" indent="0" algn="ctr">
              <a:buNone/>
              <a:defRPr/>
            </a:lvl4pPr>
            <a:lvl5pPr marL="1666149" indent="0" algn="ctr">
              <a:buNone/>
              <a:defRPr/>
            </a:lvl5pPr>
            <a:lvl6pPr marL="2082697" indent="0" algn="ctr">
              <a:buNone/>
              <a:defRPr/>
            </a:lvl6pPr>
            <a:lvl7pPr marL="2499235" indent="0" algn="ctr">
              <a:buNone/>
              <a:defRPr/>
            </a:lvl7pPr>
            <a:lvl8pPr marL="2915773" indent="0" algn="ctr">
              <a:buNone/>
              <a:defRPr/>
            </a:lvl8pPr>
            <a:lvl9pPr marL="3332311"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8546742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9129712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64" y="4407528"/>
            <a:ext cx="7772190" cy="1361548"/>
          </a:xfrm>
        </p:spPr>
        <p:txBody>
          <a:bodyPr anchor="t"/>
          <a:lstStyle>
            <a:lvl1pPr algn="l">
              <a:defRPr sz="3700" b="1" cap="all"/>
            </a:lvl1pPr>
          </a:lstStyle>
          <a:p>
            <a:r>
              <a:rPr lang="en-US" smtClean="0"/>
              <a:t>Click to edit Master title style</a:t>
            </a:r>
            <a:endParaRPr lang="en-US"/>
          </a:p>
        </p:txBody>
      </p:sp>
      <p:sp>
        <p:nvSpPr>
          <p:cNvPr id="3" name="Text Placeholder 2"/>
          <p:cNvSpPr>
            <a:spLocks noGrp="1"/>
          </p:cNvSpPr>
          <p:nvPr>
            <p:ph type="body" idx="1"/>
          </p:nvPr>
        </p:nvSpPr>
        <p:spPr>
          <a:xfrm>
            <a:off x="722964" y="2907395"/>
            <a:ext cx="7772190" cy="1500139"/>
          </a:xfrm>
        </p:spPr>
        <p:txBody>
          <a:bodyPr anchor="b"/>
          <a:lstStyle>
            <a:lvl1pPr marL="0" indent="0">
              <a:buNone/>
              <a:defRPr sz="1800"/>
            </a:lvl1pPr>
            <a:lvl2pPr marL="416538" indent="0">
              <a:buNone/>
              <a:defRPr sz="1600"/>
            </a:lvl2pPr>
            <a:lvl3pPr marL="833079" indent="0">
              <a:buNone/>
              <a:defRPr sz="1500"/>
            </a:lvl3pPr>
            <a:lvl4pPr marL="1249617" indent="0">
              <a:buNone/>
              <a:defRPr sz="1300"/>
            </a:lvl4pPr>
            <a:lvl5pPr marL="1666149" indent="0">
              <a:buNone/>
              <a:defRPr sz="1300"/>
            </a:lvl5pPr>
            <a:lvl6pPr marL="2082697" indent="0">
              <a:buNone/>
              <a:defRPr sz="1300"/>
            </a:lvl6pPr>
            <a:lvl7pPr marL="2499235" indent="0">
              <a:buNone/>
              <a:defRPr sz="1300"/>
            </a:lvl7pPr>
            <a:lvl8pPr marL="2915773" indent="0">
              <a:buNone/>
              <a:defRPr sz="1300"/>
            </a:lvl8pPr>
            <a:lvl9pPr marL="3332311" indent="0">
              <a:buNone/>
              <a:defRPr sz="13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1551991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6556" y="1283877"/>
            <a:ext cx="3950421"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36" y="1283877"/>
            <a:ext cx="3951819"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0195122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87" y="274141"/>
            <a:ext cx="8229459" cy="114376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74" y="1535168"/>
            <a:ext cx="4039916" cy="639654"/>
          </a:xfrm>
        </p:spPr>
        <p:txBody>
          <a:bodyPr anchor="b"/>
          <a:lstStyle>
            <a:lvl1pPr marL="0" indent="0">
              <a:buNone/>
              <a:defRPr sz="2200" b="1"/>
            </a:lvl1pPr>
            <a:lvl2pPr marL="416538" indent="0">
              <a:buNone/>
              <a:defRPr sz="1800" b="1"/>
            </a:lvl2pPr>
            <a:lvl3pPr marL="833079" indent="0">
              <a:buNone/>
              <a:defRPr sz="1600" b="1"/>
            </a:lvl3pPr>
            <a:lvl4pPr marL="1249617" indent="0">
              <a:buNone/>
              <a:defRPr sz="1500" b="1"/>
            </a:lvl4pPr>
            <a:lvl5pPr marL="1666149" indent="0">
              <a:buNone/>
              <a:defRPr sz="1500" b="1"/>
            </a:lvl5pPr>
            <a:lvl6pPr marL="2082697" indent="0">
              <a:buNone/>
              <a:defRPr sz="1500" b="1"/>
            </a:lvl6pPr>
            <a:lvl7pPr marL="2499235" indent="0">
              <a:buNone/>
              <a:defRPr sz="1500" b="1"/>
            </a:lvl7pPr>
            <a:lvl8pPr marL="2915773" indent="0">
              <a:buNone/>
              <a:defRPr sz="1500" b="1"/>
            </a:lvl8pPr>
            <a:lvl9pPr marL="3332311"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274" y="2174822"/>
            <a:ext cx="4039916"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31" y="1535168"/>
            <a:ext cx="4041315" cy="639654"/>
          </a:xfrm>
        </p:spPr>
        <p:txBody>
          <a:bodyPr anchor="b"/>
          <a:lstStyle>
            <a:lvl1pPr marL="0" indent="0">
              <a:buNone/>
              <a:defRPr sz="2200" b="1"/>
            </a:lvl1pPr>
            <a:lvl2pPr marL="416538" indent="0">
              <a:buNone/>
              <a:defRPr sz="1800" b="1"/>
            </a:lvl2pPr>
            <a:lvl3pPr marL="833079" indent="0">
              <a:buNone/>
              <a:defRPr sz="1600" b="1"/>
            </a:lvl3pPr>
            <a:lvl4pPr marL="1249617" indent="0">
              <a:buNone/>
              <a:defRPr sz="1500" b="1"/>
            </a:lvl4pPr>
            <a:lvl5pPr marL="1666149" indent="0">
              <a:buNone/>
              <a:defRPr sz="1500" b="1"/>
            </a:lvl5pPr>
            <a:lvl6pPr marL="2082697" indent="0">
              <a:buNone/>
              <a:defRPr sz="1500" b="1"/>
            </a:lvl6pPr>
            <a:lvl7pPr marL="2499235" indent="0">
              <a:buNone/>
              <a:defRPr sz="1500" b="1"/>
            </a:lvl7pPr>
            <a:lvl8pPr marL="2915773" indent="0">
              <a:buNone/>
              <a:defRPr sz="1500" b="1"/>
            </a:lvl8pPr>
            <a:lvl9pPr marL="3332311"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31" y="2174822"/>
            <a:ext cx="4041315"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1247519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095103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805549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86" y="272617"/>
            <a:ext cx="3007913" cy="1162037"/>
          </a:xfrm>
        </p:spPr>
        <p:txBody>
          <a:bodyPr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5655" y="272623"/>
            <a:ext cx="5111074" cy="5852829"/>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86" y="1434652"/>
            <a:ext cx="3007913" cy="4690792"/>
          </a:xfrm>
        </p:spPr>
        <p:txBody>
          <a:bodyPr/>
          <a:lstStyle>
            <a:lvl1pPr marL="0" indent="0">
              <a:buNone/>
              <a:defRPr sz="1300"/>
            </a:lvl1pPr>
            <a:lvl2pPr marL="416538" indent="0">
              <a:buNone/>
              <a:defRPr sz="1100"/>
            </a:lvl2pPr>
            <a:lvl3pPr marL="833079" indent="0">
              <a:buNone/>
              <a:defRPr sz="900"/>
            </a:lvl3pPr>
            <a:lvl4pPr marL="1249617" indent="0">
              <a:buNone/>
              <a:defRPr sz="800"/>
            </a:lvl4pPr>
            <a:lvl5pPr marL="1666149" indent="0">
              <a:buNone/>
              <a:defRPr sz="800"/>
            </a:lvl5pPr>
            <a:lvl6pPr marL="2082697" indent="0">
              <a:buNone/>
              <a:defRPr sz="800"/>
            </a:lvl6pPr>
            <a:lvl7pPr marL="2499235" indent="0">
              <a:buNone/>
              <a:defRPr sz="800"/>
            </a:lvl7pPr>
            <a:lvl8pPr marL="2915773" indent="0">
              <a:buNone/>
              <a:defRPr sz="800"/>
            </a:lvl8pPr>
            <a:lvl9pPr marL="3332311" indent="0">
              <a:buNone/>
              <a:defRPr sz="8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5126003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738" y="4800447"/>
            <a:ext cx="5485841" cy="566550"/>
          </a:xfrm>
        </p:spPr>
        <p:txBody>
          <a:bodyPr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2738" y="612240"/>
            <a:ext cx="5485841" cy="4115104"/>
          </a:xfrm>
        </p:spPr>
        <p:txBody>
          <a:bodyPr/>
          <a:lstStyle>
            <a:lvl1pPr marL="0" indent="0">
              <a:buNone/>
              <a:defRPr sz="2900"/>
            </a:lvl1pPr>
            <a:lvl2pPr marL="416538" indent="0">
              <a:buNone/>
              <a:defRPr sz="2600"/>
            </a:lvl2pPr>
            <a:lvl3pPr marL="833079" indent="0">
              <a:buNone/>
              <a:defRPr sz="2200"/>
            </a:lvl3pPr>
            <a:lvl4pPr marL="1249617" indent="0">
              <a:buNone/>
              <a:defRPr sz="1800"/>
            </a:lvl4pPr>
            <a:lvl5pPr marL="1666149" indent="0">
              <a:buNone/>
              <a:defRPr sz="1800"/>
            </a:lvl5pPr>
            <a:lvl6pPr marL="2082697" indent="0">
              <a:buNone/>
              <a:defRPr sz="1800"/>
            </a:lvl6pPr>
            <a:lvl7pPr marL="2499235" indent="0">
              <a:buNone/>
              <a:defRPr sz="1800"/>
            </a:lvl7pPr>
            <a:lvl8pPr marL="2915773" indent="0">
              <a:buNone/>
              <a:defRPr sz="1800"/>
            </a:lvl8pPr>
            <a:lvl9pPr marL="3332311" indent="0">
              <a:buNone/>
              <a:defRPr sz="1800"/>
            </a:lvl9pPr>
          </a:lstStyle>
          <a:p>
            <a:pPr lvl="0"/>
            <a:endParaRPr lang="en-US" noProof="0" smtClean="0"/>
          </a:p>
        </p:txBody>
      </p:sp>
      <p:sp>
        <p:nvSpPr>
          <p:cNvPr id="4" name="Text Placeholder 3"/>
          <p:cNvSpPr>
            <a:spLocks noGrp="1"/>
          </p:cNvSpPr>
          <p:nvPr>
            <p:ph type="body" sz="half" idx="2"/>
          </p:nvPr>
        </p:nvSpPr>
        <p:spPr>
          <a:xfrm>
            <a:off x="1792738" y="5367005"/>
            <a:ext cx="5485841" cy="805659"/>
          </a:xfrm>
        </p:spPr>
        <p:txBody>
          <a:bodyPr/>
          <a:lstStyle>
            <a:lvl1pPr marL="0" indent="0">
              <a:buNone/>
              <a:defRPr sz="1300"/>
            </a:lvl1pPr>
            <a:lvl2pPr marL="416538" indent="0">
              <a:buNone/>
              <a:defRPr sz="1100"/>
            </a:lvl2pPr>
            <a:lvl3pPr marL="833079" indent="0">
              <a:buNone/>
              <a:defRPr sz="900"/>
            </a:lvl3pPr>
            <a:lvl4pPr marL="1249617" indent="0">
              <a:buNone/>
              <a:defRPr sz="800"/>
            </a:lvl4pPr>
            <a:lvl5pPr marL="1666149" indent="0">
              <a:buNone/>
              <a:defRPr sz="800"/>
            </a:lvl5pPr>
            <a:lvl6pPr marL="2082697" indent="0">
              <a:buNone/>
              <a:defRPr sz="800"/>
            </a:lvl6pPr>
            <a:lvl7pPr marL="2499235" indent="0">
              <a:buNone/>
              <a:defRPr sz="800"/>
            </a:lvl7pPr>
            <a:lvl8pPr marL="2915773" indent="0">
              <a:buNone/>
              <a:defRPr sz="800"/>
            </a:lvl8pPr>
            <a:lvl9pPr marL="3332311" indent="0">
              <a:buNone/>
              <a:defRPr sz="8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6382747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4332774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308" y="89857"/>
            <a:ext cx="2233212" cy="5695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895" y="89857"/>
            <a:ext cx="6568185" cy="5695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9865355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4895" y="89862"/>
            <a:ext cx="8935641" cy="8589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56555" y="1283877"/>
            <a:ext cx="8036484" cy="4501942"/>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2071925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04895" y="89862"/>
            <a:ext cx="8935641" cy="858963"/>
          </a:xfr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0506527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216" y="2130656"/>
            <a:ext cx="7773589" cy="146968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10" y="3886657"/>
            <a:ext cx="6400380" cy="1751432"/>
          </a:xfrm>
        </p:spPr>
        <p:txBody>
          <a:bodyPr/>
          <a:lstStyle>
            <a:lvl1pPr marL="0" indent="0" algn="ctr">
              <a:buNone/>
              <a:defRPr/>
            </a:lvl1pPr>
            <a:lvl2pPr marL="416836" indent="0" algn="ctr">
              <a:buNone/>
              <a:defRPr/>
            </a:lvl2pPr>
            <a:lvl3pPr marL="833674" indent="0" algn="ctr">
              <a:buNone/>
              <a:defRPr/>
            </a:lvl3pPr>
            <a:lvl4pPr marL="1250508" indent="0" algn="ctr">
              <a:buNone/>
              <a:defRPr/>
            </a:lvl4pPr>
            <a:lvl5pPr marL="1667341" indent="0" algn="ctr">
              <a:buNone/>
              <a:defRPr/>
            </a:lvl5pPr>
            <a:lvl6pPr marL="2084183" indent="0" algn="ctr">
              <a:buNone/>
              <a:defRPr/>
            </a:lvl6pPr>
            <a:lvl7pPr marL="2501019" indent="0" algn="ctr">
              <a:buNone/>
              <a:defRPr/>
            </a:lvl7pPr>
            <a:lvl8pPr marL="2917854" indent="0" algn="ctr">
              <a:buNone/>
              <a:defRPr/>
            </a:lvl8pPr>
            <a:lvl9pPr marL="3334689"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6793981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3923028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64" y="4407528"/>
            <a:ext cx="7772190" cy="1361548"/>
          </a:xfrm>
        </p:spPr>
        <p:txBody>
          <a:bodyPr anchor="t"/>
          <a:lstStyle>
            <a:lvl1pPr algn="l">
              <a:defRPr sz="3700" b="1" cap="all"/>
            </a:lvl1pPr>
          </a:lstStyle>
          <a:p>
            <a:r>
              <a:rPr lang="en-US" smtClean="0"/>
              <a:t>Click to edit Master title style</a:t>
            </a:r>
            <a:endParaRPr lang="en-US"/>
          </a:p>
        </p:txBody>
      </p:sp>
      <p:sp>
        <p:nvSpPr>
          <p:cNvPr id="3" name="Text Placeholder 2"/>
          <p:cNvSpPr>
            <a:spLocks noGrp="1"/>
          </p:cNvSpPr>
          <p:nvPr>
            <p:ph type="body" idx="1"/>
          </p:nvPr>
        </p:nvSpPr>
        <p:spPr>
          <a:xfrm>
            <a:off x="722964" y="2907389"/>
            <a:ext cx="7772190" cy="1500139"/>
          </a:xfrm>
        </p:spPr>
        <p:txBody>
          <a:bodyPr anchor="b"/>
          <a:lstStyle>
            <a:lvl1pPr marL="0" indent="0">
              <a:buNone/>
              <a:defRPr sz="1800"/>
            </a:lvl1pPr>
            <a:lvl2pPr marL="416836" indent="0">
              <a:buNone/>
              <a:defRPr sz="1600"/>
            </a:lvl2pPr>
            <a:lvl3pPr marL="833674" indent="0">
              <a:buNone/>
              <a:defRPr sz="1500"/>
            </a:lvl3pPr>
            <a:lvl4pPr marL="1250508" indent="0">
              <a:buNone/>
              <a:defRPr sz="1300"/>
            </a:lvl4pPr>
            <a:lvl5pPr marL="1667341" indent="0">
              <a:buNone/>
              <a:defRPr sz="1300"/>
            </a:lvl5pPr>
            <a:lvl6pPr marL="2084183" indent="0">
              <a:buNone/>
              <a:defRPr sz="1300"/>
            </a:lvl6pPr>
            <a:lvl7pPr marL="2501019" indent="0">
              <a:buNone/>
              <a:defRPr sz="1300"/>
            </a:lvl7pPr>
            <a:lvl8pPr marL="2917854" indent="0">
              <a:buNone/>
              <a:defRPr sz="1300"/>
            </a:lvl8pPr>
            <a:lvl9pPr marL="3334689" indent="0">
              <a:buNone/>
              <a:defRPr sz="13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8989347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6556" y="1283877"/>
            <a:ext cx="3950421"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30" y="1283877"/>
            <a:ext cx="3951819"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4876712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81" y="274141"/>
            <a:ext cx="8229459" cy="114376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74" y="1535168"/>
            <a:ext cx="4039916" cy="639654"/>
          </a:xfrm>
        </p:spPr>
        <p:txBody>
          <a:bodyPr anchor="b"/>
          <a:lstStyle>
            <a:lvl1pPr marL="0" indent="0">
              <a:buNone/>
              <a:defRPr sz="2200" b="1"/>
            </a:lvl1pPr>
            <a:lvl2pPr marL="416836" indent="0">
              <a:buNone/>
              <a:defRPr sz="1800" b="1"/>
            </a:lvl2pPr>
            <a:lvl3pPr marL="833674" indent="0">
              <a:buNone/>
              <a:defRPr sz="1600" b="1"/>
            </a:lvl3pPr>
            <a:lvl4pPr marL="1250508" indent="0">
              <a:buNone/>
              <a:defRPr sz="1500" b="1"/>
            </a:lvl4pPr>
            <a:lvl5pPr marL="1667341" indent="0">
              <a:buNone/>
              <a:defRPr sz="1500" b="1"/>
            </a:lvl5pPr>
            <a:lvl6pPr marL="2084183" indent="0">
              <a:buNone/>
              <a:defRPr sz="1500" b="1"/>
            </a:lvl6pPr>
            <a:lvl7pPr marL="2501019" indent="0">
              <a:buNone/>
              <a:defRPr sz="1500" b="1"/>
            </a:lvl7pPr>
            <a:lvl8pPr marL="2917854" indent="0">
              <a:buNone/>
              <a:defRPr sz="1500" b="1"/>
            </a:lvl8pPr>
            <a:lvl9pPr marL="3334689"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274" y="2174822"/>
            <a:ext cx="4039916"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25" y="1535168"/>
            <a:ext cx="4041315" cy="639654"/>
          </a:xfrm>
        </p:spPr>
        <p:txBody>
          <a:bodyPr anchor="b"/>
          <a:lstStyle>
            <a:lvl1pPr marL="0" indent="0">
              <a:buNone/>
              <a:defRPr sz="2200" b="1"/>
            </a:lvl1pPr>
            <a:lvl2pPr marL="416836" indent="0">
              <a:buNone/>
              <a:defRPr sz="1800" b="1"/>
            </a:lvl2pPr>
            <a:lvl3pPr marL="833674" indent="0">
              <a:buNone/>
              <a:defRPr sz="1600" b="1"/>
            </a:lvl3pPr>
            <a:lvl4pPr marL="1250508" indent="0">
              <a:buNone/>
              <a:defRPr sz="1500" b="1"/>
            </a:lvl4pPr>
            <a:lvl5pPr marL="1667341" indent="0">
              <a:buNone/>
              <a:defRPr sz="1500" b="1"/>
            </a:lvl5pPr>
            <a:lvl6pPr marL="2084183" indent="0">
              <a:buNone/>
              <a:defRPr sz="1500" b="1"/>
            </a:lvl6pPr>
            <a:lvl7pPr marL="2501019" indent="0">
              <a:buNone/>
              <a:defRPr sz="1500" b="1"/>
            </a:lvl7pPr>
            <a:lvl8pPr marL="2917854" indent="0">
              <a:buNone/>
              <a:defRPr sz="1500" b="1"/>
            </a:lvl8pPr>
            <a:lvl9pPr marL="3334689"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25" y="2174822"/>
            <a:ext cx="4041315"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2381879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7223657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1477516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80" y="272617"/>
            <a:ext cx="3007913" cy="1162037"/>
          </a:xfrm>
        </p:spPr>
        <p:txBody>
          <a:bodyPr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5655" y="272623"/>
            <a:ext cx="5111074" cy="5852829"/>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80" y="1434652"/>
            <a:ext cx="3007913" cy="4690792"/>
          </a:xfrm>
        </p:spPr>
        <p:txBody>
          <a:bodyPr/>
          <a:lstStyle>
            <a:lvl1pPr marL="0" indent="0">
              <a:buNone/>
              <a:defRPr sz="1300"/>
            </a:lvl1pPr>
            <a:lvl2pPr marL="416836" indent="0">
              <a:buNone/>
              <a:defRPr sz="1100"/>
            </a:lvl2pPr>
            <a:lvl3pPr marL="833674" indent="0">
              <a:buNone/>
              <a:defRPr sz="900"/>
            </a:lvl3pPr>
            <a:lvl4pPr marL="1250508" indent="0">
              <a:buNone/>
              <a:defRPr sz="800"/>
            </a:lvl4pPr>
            <a:lvl5pPr marL="1667341" indent="0">
              <a:buNone/>
              <a:defRPr sz="800"/>
            </a:lvl5pPr>
            <a:lvl6pPr marL="2084183" indent="0">
              <a:buNone/>
              <a:defRPr sz="800"/>
            </a:lvl6pPr>
            <a:lvl7pPr marL="2501019" indent="0">
              <a:buNone/>
              <a:defRPr sz="800"/>
            </a:lvl7pPr>
            <a:lvl8pPr marL="2917854" indent="0">
              <a:buNone/>
              <a:defRPr sz="800"/>
            </a:lvl8pPr>
            <a:lvl9pPr marL="3334689" indent="0">
              <a:buNone/>
              <a:defRPr sz="8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1404736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732" y="4800447"/>
            <a:ext cx="5485841" cy="566550"/>
          </a:xfrm>
        </p:spPr>
        <p:txBody>
          <a:bodyPr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2732" y="612240"/>
            <a:ext cx="5485841" cy="4115104"/>
          </a:xfrm>
        </p:spPr>
        <p:txBody>
          <a:bodyPr/>
          <a:lstStyle>
            <a:lvl1pPr marL="0" indent="0">
              <a:buNone/>
              <a:defRPr sz="2900"/>
            </a:lvl1pPr>
            <a:lvl2pPr marL="416836" indent="0">
              <a:buNone/>
              <a:defRPr sz="2600"/>
            </a:lvl2pPr>
            <a:lvl3pPr marL="833674" indent="0">
              <a:buNone/>
              <a:defRPr sz="2200"/>
            </a:lvl3pPr>
            <a:lvl4pPr marL="1250508" indent="0">
              <a:buNone/>
              <a:defRPr sz="1800"/>
            </a:lvl4pPr>
            <a:lvl5pPr marL="1667341" indent="0">
              <a:buNone/>
              <a:defRPr sz="1800"/>
            </a:lvl5pPr>
            <a:lvl6pPr marL="2084183" indent="0">
              <a:buNone/>
              <a:defRPr sz="1800"/>
            </a:lvl6pPr>
            <a:lvl7pPr marL="2501019" indent="0">
              <a:buNone/>
              <a:defRPr sz="1800"/>
            </a:lvl7pPr>
            <a:lvl8pPr marL="2917854" indent="0">
              <a:buNone/>
              <a:defRPr sz="1800"/>
            </a:lvl8pPr>
            <a:lvl9pPr marL="3334689" indent="0">
              <a:buNone/>
              <a:defRPr sz="1800"/>
            </a:lvl9pPr>
          </a:lstStyle>
          <a:p>
            <a:pPr lvl="0"/>
            <a:endParaRPr lang="en-US" noProof="0" smtClean="0"/>
          </a:p>
        </p:txBody>
      </p:sp>
      <p:sp>
        <p:nvSpPr>
          <p:cNvPr id="4" name="Text Placeholder 3"/>
          <p:cNvSpPr>
            <a:spLocks noGrp="1"/>
          </p:cNvSpPr>
          <p:nvPr>
            <p:ph type="body" sz="half" idx="2"/>
          </p:nvPr>
        </p:nvSpPr>
        <p:spPr>
          <a:xfrm>
            <a:off x="1792732" y="5367005"/>
            <a:ext cx="5485841" cy="805659"/>
          </a:xfrm>
        </p:spPr>
        <p:txBody>
          <a:bodyPr/>
          <a:lstStyle>
            <a:lvl1pPr marL="0" indent="0">
              <a:buNone/>
              <a:defRPr sz="1300"/>
            </a:lvl1pPr>
            <a:lvl2pPr marL="416836" indent="0">
              <a:buNone/>
              <a:defRPr sz="1100"/>
            </a:lvl2pPr>
            <a:lvl3pPr marL="833674" indent="0">
              <a:buNone/>
              <a:defRPr sz="900"/>
            </a:lvl3pPr>
            <a:lvl4pPr marL="1250508" indent="0">
              <a:buNone/>
              <a:defRPr sz="800"/>
            </a:lvl4pPr>
            <a:lvl5pPr marL="1667341" indent="0">
              <a:buNone/>
              <a:defRPr sz="800"/>
            </a:lvl5pPr>
            <a:lvl6pPr marL="2084183" indent="0">
              <a:buNone/>
              <a:defRPr sz="800"/>
            </a:lvl6pPr>
            <a:lvl7pPr marL="2501019" indent="0">
              <a:buNone/>
              <a:defRPr sz="800"/>
            </a:lvl7pPr>
            <a:lvl8pPr marL="2917854" indent="0">
              <a:buNone/>
              <a:defRPr sz="800"/>
            </a:lvl8pPr>
            <a:lvl9pPr marL="3334689" indent="0">
              <a:buNone/>
              <a:defRPr sz="8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5946114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7320957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308" y="89857"/>
            <a:ext cx="2233212" cy="5695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889" y="89857"/>
            <a:ext cx="6568185" cy="5695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6552086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4889" y="89862"/>
            <a:ext cx="8935641" cy="8589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56555" y="1283877"/>
            <a:ext cx="8036484" cy="4501942"/>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7573306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04889" y="89862"/>
            <a:ext cx="8935641" cy="858963"/>
          </a:xfr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7049541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6658" indent="0" algn="ctr">
              <a:buNone/>
              <a:defRPr/>
            </a:lvl2pPr>
            <a:lvl3pPr marL="913315" indent="0" algn="ctr">
              <a:buNone/>
              <a:defRPr/>
            </a:lvl3pPr>
            <a:lvl4pPr marL="1369970" indent="0" algn="ctr">
              <a:buNone/>
              <a:defRPr/>
            </a:lvl4pPr>
            <a:lvl5pPr marL="1826629" indent="0" algn="ctr">
              <a:buNone/>
              <a:defRPr/>
            </a:lvl5pPr>
            <a:lvl6pPr marL="2283283" indent="0" algn="ctr">
              <a:buNone/>
              <a:defRPr/>
            </a:lvl6pPr>
            <a:lvl7pPr marL="2739943" indent="0" algn="ctr">
              <a:buNone/>
              <a:defRPr/>
            </a:lvl7pPr>
            <a:lvl8pPr marL="3196597" indent="0" algn="ctr">
              <a:buNone/>
              <a:defRPr/>
            </a:lvl8pPr>
            <a:lvl9pPr marL="3653255"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C916052-8FFA-480A-83D4-60CC3127433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05102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C78AEE5-9A97-4976-8F18-D17283ED599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16857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3"/>
            <a:ext cx="7772400" cy="1500187"/>
          </a:xfrm>
        </p:spPr>
        <p:txBody>
          <a:bodyPr anchor="b"/>
          <a:lstStyle>
            <a:lvl1pPr marL="0" indent="0">
              <a:buNone/>
              <a:defRPr sz="2000"/>
            </a:lvl1pPr>
            <a:lvl2pPr marL="456658" indent="0">
              <a:buNone/>
              <a:defRPr sz="1800"/>
            </a:lvl2pPr>
            <a:lvl3pPr marL="913315" indent="0">
              <a:buNone/>
              <a:defRPr sz="1600"/>
            </a:lvl3pPr>
            <a:lvl4pPr marL="1369970" indent="0">
              <a:buNone/>
              <a:defRPr sz="1400"/>
            </a:lvl4pPr>
            <a:lvl5pPr marL="1826629" indent="0">
              <a:buNone/>
              <a:defRPr sz="1400"/>
            </a:lvl5pPr>
            <a:lvl6pPr marL="2283283" indent="0">
              <a:buNone/>
              <a:defRPr sz="1400"/>
            </a:lvl6pPr>
            <a:lvl7pPr marL="2739943" indent="0">
              <a:buNone/>
              <a:defRPr sz="1400"/>
            </a:lvl7pPr>
            <a:lvl8pPr marL="3196597" indent="0">
              <a:buNone/>
              <a:defRPr sz="1400"/>
            </a:lvl8pPr>
            <a:lvl9pPr marL="3653255"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2A17E99-8B32-46EC-B62E-88DFA347AFD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18951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578D740-AA2D-4E89-9B4A-26E954E40B5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68057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658" indent="0">
              <a:buNone/>
              <a:defRPr sz="2000" b="1"/>
            </a:lvl2pPr>
            <a:lvl3pPr marL="913315" indent="0">
              <a:buNone/>
              <a:defRPr sz="1800" b="1"/>
            </a:lvl3pPr>
            <a:lvl4pPr marL="1369970" indent="0">
              <a:buNone/>
              <a:defRPr sz="1600" b="1"/>
            </a:lvl4pPr>
            <a:lvl5pPr marL="1826629" indent="0">
              <a:buNone/>
              <a:defRPr sz="1600" b="1"/>
            </a:lvl5pPr>
            <a:lvl6pPr marL="2283283" indent="0">
              <a:buNone/>
              <a:defRPr sz="1600" b="1"/>
            </a:lvl6pPr>
            <a:lvl7pPr marL="2739943" indent="0">
              <a:buNone/>
              <a:defRPr sz="1600" b="1"/>
            </a:lvl7pPr>
            <a:lvl8pPr marL="3196597" indent="0">
              <a:buNone/>
              <a:defRPr sz="1600" b="1"/>
            </a:lvl8pPr>
            <a:lvl9pPr marL="365325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6658" indent="0">
              <a:buNone/>
              <a:defRPr sz="2000" b="1"/>
            </a:lvl2pPr>
            <a:lvl3pPr marL="913315" indent="0">
              <a:buNone/>
              <a:defRPr sz="1800" b="1"/>
            </a:lvl3pPr>
            <a:lvl4pPr marL="1369970" indent="0">
              <a:buNone/>
              <a:defRPr sz="1600" b="1"/>
            </a:lvl4pPr>
            <a:lvl5pPr marL="1826629" indent="0">
              <a:buNone/>
              <a:defRPr sz="1600" b="1"/>
            </a:lvl5pPr>
            <a:lvl6pPr marL="2283283" indent="0">
              <a:buNone/>
              <a:defRPr sz="1600" b="1"/>
            </a:lvl6pPr>
            <a:lvl7pPr marL="2739943" indent="0">
              <a:buNone/>
              <a:defRPr sz="1600" b="1"/>
            </a:lvl7pPr>
            <a:lvl8pPr marL="3196597" indent="0">
              <a:buNone/>
              <a:defRPr sz="1600" b="1"/>
            </a:lvl8pPr>
            <a:lvl9pPr marL="365325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768B1C80-FADF-4662-BABC-D67EB44706D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6348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E3BDBEA1-CF9C-4D43-81D7-EEB723E379D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03403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B392521F-5A67-4311-BDB3-50613CC93CF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5519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0" y="1435100"/>
            <a:ext cx="3008313" cy="4691063"/>
          </a:xfrm>
        </p:spPr>
        <p:txBody>
          <a:bodyPr/>
          <a:lstStyle>
            <a:lvl1pPr marL="0" indent="0">
              <a:buNone/>
              <a:defRPr sz="1400"/>
            </a:lvl1pPr>
            <a:lvl2pPr marL="456658" indent="0">
              <a:buNone/>
              <a:defRPr sz="1200"/>
            </a:lvl2pPr>
            <a:lvl3pPr marL="913315" indent="0">
              <a:buNone/>
              <a:defRPr sz="1000"/>
            </a:lvl3pPr>
            <a:lvl4pPr marL="1369970" indent="0">
              <a:buNone/>
              <a:defRPr sz="900"/>
            </a:lvl4pPr>
            <a:lvl5pPr marL="1826629" indent="0">
              <a:buNone/>
              <a:defRPr sz="900"/>
            </a:lvl5pPr>
            <a:lvl6pPr marL="2283283" indent="0">
              <a:buNone/>
              <a:defRPr sz="900"/>
            </a:lvl6pPr>
            <a:lvl7pPr marL="2739943" indent="0">
              <a:buNone/>
              <a:defRPr sz="900"/>
            </a:lvl7pPr>
            <a:lvl8pPr marL="3196597" indent="0">
              <a:buNone/>
              <a:defRPr sz="900"/>
            </a:lvl8pPr>
            <a:lvl9pPr marL="3653255"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77B4F8-DDE5-45FD-BA16-DC4F1C10D99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0283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58" indent="0">
              <a:buNone/>
              <a:defRPr sz="2800"/>
            </a:lvl2pPr>
            <a:lvl3pPr marL="913315" indent="0">
              <a:buNone/>
              <a:defRPr sz="2400"/>
            </a:lvl3pPr>
            <a:lvl4pPr marL="1369970" indent="0">
              <a:buNone/>
              <a:defRPr sz="2000"/>
            </a:lvl4pPr>
            <a:lvl5pPr marL="1826629" indent="0">
              <a:buNone/>
              <a:defRPr sz="2000"/>
            </a:lvl5pPr>
            <a:lvl6pPr marL="2283283" indent="0">
              <a:buNone/>
              <a:defRPr sz="2000"/>
            </a:lvl6pPr>
            <a:lvl7pPr marL="2739943" indent="0">
              <a:buNone/>
              <a:defRPr sz="2000"/>
            </a:lvl7pPr>
            <a:lvl8pPr marL="3196597" indent="0">
              <a:buNone/>
              <a:defRPr sz="2000"/>
            </a:lvl8pPr>
            <a:lvl9pPr marL="3653255" indent="0">
              <a:buNone/>
              <a:defRPr sz="2000"/>
            </a:lvl9pPr>
          </a:lstStyle>
          <a:p>
            <a:endParaRPr lang="en-US"/>
          </a:p>
        </p:txBody>
      </p:sp>
      <p:sp>
        <p:nvSpPr>
          <p:cNvPr id="4" name="Text Placeholder 3"/>
          <p:cNvSpPr>
            <a:spLocks noGrp="1"/>
          </p:cNvSpPr>
          <p:nvPr>
            <p:ph type="body" sz="half" idx="2"/>
          </p:nvPr>
        </p:nvSpPr>
        <p:spPr>
          <a:xfrm>
            <a:off x="1792288" y="5367344"/>
            <a:ext cx="5486400" cy="804862"/>
          </a:xfrm>
        </p:spPr>
        <p:txBody>
          <a:bodyPr/>
          <a:lstStyle>
            <a:lvl1pPr marL="0" indent="0">
              <a:buNone/>
              <a:defRPr sz="1400"/>
            </a:lvl1pPr>
            <a:lvl2pPr marL="456658" indent="0">
              <a:buNone/>
              <a:defRPr sz="1200"/>
            </a:lvl2pPr>
            <a:lvl3pPr marL="913315" indent="0">
              <a:buNone/>
              <a:defRPr sz="1000"/>
            </a:lvl3pPr>
            <a:lvl4pPr marL="1369970" indent="0">
              <a:buNone/>
              <a:defRPr sz="900"/>
            </a:lvl4pPr>
            <a:lvl5pPr marL="1826629" indent="0">
              <a:buNone/>
              <a:defRPr sz="900"/>
            </a:lvl5pPr>
            <a:lvl6pPr marL="2283283" indent="0">
              <a:buNone/>
              <a:defRPr sz="900"/>
            </a:lvl6pPr>
            <a:lvl7pPr marL="2739943" indent="0">
              <a:buNone/>
              <a:defRPr sz="900"/>
            </a:lvl7pPr>
            <a:lvl8pPr marL="3196597" indent="0">
              <a:buNone/>
              <a:defRPr sz="900"/>
            </a:lvl8pPr>
            <a:lvl9pPr marL="3653255"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E8FDC7A-26A4-42D4-99CC-AA0773307FF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94019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CDD41D3-0FD7-455D-85B9-4ACB43BD07D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662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021E398-1570-4765-A2CC-7B63FA74049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11432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84F804BE-1AD9-4DE0-967C-3FC17BDB44C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95846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212" y="2130656"/>
            <a:ext cx="7773589" cy="146968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10" y="3886657"/>
            <a:ext cx="6400380" cy="1751432"/>
          </a:xfrm>
        </p:spPr>
        <p:txBody>
          <a:bodyPr/>
          <a:lstStyle>
            <a:lvl1pPr marL="0" indent="0" algn="ctr">
              <a:buNone/>
              <a:defRPr/>
            </a:lvl1pPr>
            <a:lvl2pPr marL="417034" indent="0" algn="ctr">
              <a:buNone/>
              <a:defRPr/>
            </a:lvl2pPr>
            <a:lvl3pPr marL="834070" indent="0" algn="ctr">
              <a:buNone/>
              <a:defRPr/>
            </a:lvl3pPr>
            <a:lvl4pPr marL="1251103" indent="0" algn="ctr">
              <a:buNone/>
              <a:defRPr/>
            </a:lvl4pPr>
            <a:lvl5pPr marL="1668137" indent="0" algn="ctr">
              <a:buNone/>
              <a:defRPr/>
            </a:lvl5pPr>
            <a:lvl6pPr marL="2085173" indent="0" algn="ctr">
              <a:buNone/>
              <a:defRPr/>
            </a:lvl6pPr>
            <a:lvl7pPr marL="2502208" indent="0" algn="ctr">
              <a:buNone/>
              <a:defRPr/>
            </a:lvl7pPr>
            <a:lvl8pPr marL="2919242" indent="0" algn="ctr">
              <a:buNone/>
              <a:defRPr/>
            </a:lvl8pPr>
            <a:lvl9pPr marL="3336276"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7080504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33464191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64" y="4407524"/>
            <a:ext cx="7772190" cy="1361548"/>
          </a:xfrm>
        </p:spPr>
        <p:txBody>
          <a:bodyPr anchor="t"/>
          <a:lstStyle>
            <a:lvl1pPr algn="l">
              <a:defRPr sz="3700" b="1" cap="all"/>
            </a:lvl1pPr>
          </a:lstStyle>
          <a:p>
            <a:r>
              <a:rPr lang="en-US" smtClean="0"/>
              <a:t>Click to edit Master title style</a:t>
            </a:r>
            <a:endParaRPr lang="en-US"/>
          </a:p>
        </p:txBody>
      </p:sp>
      <p:sp>
        <p:nvSpPr>
          <p:cNvPr id="3" name="Text Placeholder 2"/>
          <p:cNvSpPr>
            <a:spLocks noGrp="1"/>
          </p:cNvSpPr>
          <p:nvPr>
            <p:ph type="body" idx="1"/>
          </p:nvPr>
        </p:nvSpPr>
        <p:spPr>
          <a:xfrm>
            <a:off x="722964" y="2907385"/>
            <a:ext cx="7772190" cy="1500139"/>
          </a:xfrm>
        </p:spPr>
        <p:txBody>
          <a:bodyPr anchor="b"/>
          <a:lstStyle>
            <a:lvl1pPr marL="0" indent="0">
              <a:buNone/>
              <a:defRPr sz="1800"/>
            </a:lvl1pPr>
            <a:lvl2pPr marL="417034" indent="0">
              <a:buNone/>
              <a:defRPr sz="1600"/>
            </a:lvl2pPr>
            <a:lvl3pPr marL="834070" indent="0">
              <a:buNone/>
              <a:defRPr sz="1500"/>
            </a:lvl3pPr>
            <a:lvl4pPr marL="1251103" indent="0">
              <a:buNone/>
              <a:defRPr sz="1300"/>
            </a:lvl4pPr>
            <a:lvl5pPr marL="1668137" indent="0">
              <a:buNone/>
              <a:defRPr sz="1300"/>
            </a:lvl5pPr>
            <a:lvl6pPr marL="2085173" indent="0">
              <a:buNone/>
              <a:defRPr sz="1300"/>
            </a:lvl6pPr>
            <a:lvl7pPr marL="2502208" indent="0">
              <a:buNone/>
              <a:defRPr sz="1300"/>
            </a:lvl7pPr>
            <a:lvl8pPr marL="2919242" indent="0">
              <a:buNone/>
              <a:defRPr sz="1300"/>
            </a:lvl8pPr>
            <a:lvl9pPr marL="3336276" indent="0">
              <a:buNone/>
              <a:defRPr sz="13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98428076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6556" y="1283877"/>
            <a:ext cx="3950421"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26" y="1283877"/>
            <a:ext cx="3951819"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61449851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77" y="274141"/>
            <a:ext cx="8229459" cy="114376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74" y="1535168"/>
            <a:ext cx="4039916" cy="639654"/>
          </a:xfrm>
        </p:spPr>
        <p:txBody>
          <a:bodyPr anchor="b"/>
          <a:lstStyle>
            <a:lvl1pPr marL="0" indent="0">
              <a:buNone/>
              <a:defRPr sz="2200" b="1"/>
            </a:lvl1pPr>
            <a:lvl2pPr marL="417034" indent="0">
              <a:buNone/>
              <a:defRPr sz="1800" b="1"/>
            </a:lvl2pPr>
            <a:lvl3pPr marL="834070" indent="0">
              <a:buNone/>
              <a:defRPr sz="1600" b="1"/>
            </a:lvl3pPr>
            <a:lvl4pPr marL="1251103" indent="0">
              <a:buNone/>
              <a:defRPr sz="1500" b="1"/>
            </a:lvl4pPr>
            <a:lvl5pPr marL="1668137" indent="0">
              <a:buNone/>
              <a:defRPr sz="1500" b="1"/>
            </a:lvl5pPr>
            <a:lvl6pPr marL="2085173" indent="0">
              <a:buNone/>
              <a:defRPr sz="1500" b="1"/>
            </a:lvl6pPr>
            <a:lvl7pPr marL="2502208" indent="0">
              <a:buNone/>
              <a:defRPr sz="1500" b="1"/>
            </a:lvl7pPr>
            <a:lvl8pPr marL="2919242" indent="0">
              <a:buNone/>
              <a:defRPr sz="1500" b="1"/>
            </a:lvl8pPr>
            <a:lvl9pPr marL="3336276"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274" y="2174822"/>
            <a:ext cx="4039916"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21" y="1535168"/>
            <a:ext cx="4041315" cy="639654"/>
          </a:xfrm>
        </p:spPr>
        <p:txBody>
          <a:bodyPr anchor="b"/>
          <a:lstStyle>
            <a:lvl1pPr marL="0" indent="0">
              <a:buNone/>
              <a:defRPr sz="2200" b="1"/>
            </a:lvl1pPr>
            <a:lvl2pPr marL="417034" indent="0">
              <a:buNone/>
              <a:defRPr sz="1800" b="1"/>
            </a:lvl2pPr>
            <a:lvl3pPr marL="834070" indent="0">
              <a:buNone/>
              <a:defRPr sz="1600" b="1"/>
            </a:lvl3pPr>
            <a:lvl4pPr marL="1251103" indent="0">
              <a:buNone/>
              <a:defRPr sz="1500" b="1"/>
            </a:lvl4pPr>
            <a:lvl5pPr marL="1668137" indent="0">
              <a:buNone/>
              <a:defRPr sz="1500" b="1"/>
            </a:lvl5pPr>
            <a:lvl6pPr marL="2085173" indent="0">
              <a:buNone/>
              <a:defRPr sz="1500" b="1"/>
            </a:lvl6pPr>
            <a:lvl7pPr marL="2502208" indent="0">
              <a:buNone/>
              <a:defRPr sz="1500" b="1"/>
            </a:lvl7pPr>
            <a:lvl8pPr marL="2919242" indent="0">
              <a:buNone/>
              <a:defRPr sz="1500" b="1"/>
            </a:lvl8pPr>
            <a:lvl9pPr marL="3336276"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21" y="2174822"/>
            <a:ext cx="4041315"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952735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72059809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13552069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76" y="272617"/>
            <a:ext cx="3007913" cy="1162037"/>
          </a:xfrm>
        </p:spPr>
        <p:txBody>
          <a:bodyPr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5655" y="272621"/>
            <a:ext cx="5111074" cy="5852829"/>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76" y="1434652"/>
            <a:ext cx="3007913" cy="4690792"/>
          </a:xfrm>
        </p:spPr>
        <p:txBody>
          <a:bodyPr/>
          <a:lstStyle>
            <a:lvl1pPr marL="0" indent="0">
              <a:buNone/>
              <a:defRPr sz="1300"/>
            </a:lvl1pPr>
            <a:lvl2pPr marL="417034" indent="0">
              <a:buNone/>
              <a:defRPr sz="1100"/>
            </a:lvl2pPr>
            <a:lvl3pPr marL="834070" indent="0">
              <a:buNone/>
              <a:defRPr sz="900"/>
            </a:lvl3pPr>
            <a:lvl4pPr marL="1251103" indent="0">
              <a:buNone/>
              <a:defRPr sz="800"/>
            </a:lvl4pPr>
            <a:lvl5pPr marL="1668137" indent="0">
              <a:buNone/>
              <a:defRPr sz="800"/>
            </a:lvl5pPr>
            <a:lvl6pPr marL="2085173" indent="0">
              <a:buNone/>
              <a:defRPr sz="800"/>
            </a:lvl6pPr>
            <a:lvl7pPr marL="2502208" indent="0">
              <a:buNone/>
              <a:defRPr sz="800"/>
            </a:lvl7pPr>
            <a:lvl8pPr marL="2919242" indent="0">
              <a:buNone/>
              <a:defRPr sz="800"/>
            </a:lvl8pPr>
            <a:lvl9pPr marL="3336276" indent="0">
              <a:buNone/>
              <a:defRPr sz="8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76945327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728" y="4800447"/>
            <a:ext cx="5485841" cy="566550"/>
          </a:xfrm>
        </p:spPr>
        <p:txBody>
          <a:bodyPr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2728" y="612240"/>
            <a:ext cx="5485841" cy="4115104"/>
          </a:xfrm>
        </p:spPr>
        <p:txBody>
          <a:bodyPr/>
          <a:lstStyle>
            <a:lvl1pPr marL="0" indent="0">
              <a:buNone/>
              <a:defRPr sz="2900"/>
            </a:lvl1pPr>
            <a:lvl2pPr marL="417034" indent="0">
              <a:buNone/>
              <a:defRPr sz="2600"/>
            </a:lvl2pPr>
            <a:lvl3pPr marL="834070" indent="0">
              <a:buNone/>
              <a:defRPr sz="2200"/>
            </a:lvl3pPr>
            <a:lvl4pPr marL="1251103" indent="0">
              <a:buNone/>
              <a:defRPr sz="1800"/>
            </a:lvl4pPr>
            <a:lvl5pPr marL="1668137" indent="0">
              <a:buNone/>
              <a:defRPr sz="1800"/>
            </a:lvl5pPr>
            <a:lvl6pPr marL="2085173" indent="0">
              <a:buNone/>
              <a:defRPr sz="1800"/>
            </a:lvl6pPr>
            <a:lvl7pPr marL="2502208" indent="0">
              <a:buNone/>
              <a:defRPr sz="1800"/>
            </a:lvl7pPr>
            <a:lvl8pPr marL="2919242" indent="0">
              <a:buNone/>
              <a:defRPr sz="1800"/>
            </a:lvl8pPr>
            <a:lvl9pPr marL="3336276" indent="0">
              <a:buNone/>
              <a:defRPr sz="1800"/>
            </a:lvl9pPr>
          </a:lstStyle>
          <a:p>
            <a:pPr lvl="0"/>
            <a:endParaRPr lang="en-US" noProof="0" smtClean="0"/>
          </a:p>
        </p:txBody>
      </p:sp>
      <p:sp>
        <p:nvSpPr>
          <p:cNvPr id="4" name="Text Placeholder 3"/>
          <p:cNvSpPr>
            <a:spLocks noGrp="1"/>
          </p:cNvSpPr>
          <p:nvPr>
            <p:ph type="body" sz="half" idx="2"/>
          </p:nvPr>
        </p:nvSpPr>
        <p:spPr>
          <a:xfrm>
            <a:off x="1792728" y="5367004"/>
            <a:ext cx="5485841" cy="805659"/>
          </a:xfrm>
        </p:spPr>
        <p:txBody>
          <a:bodyPr/>
          <a:lstStyle>
            <a:lvl1pPr marL="0" indent="0">
              <a:buNone/>
              <a:defRPr sz="1300"/>
            </a:lvl1pPr>
            <a:lvl2pPr marL="417034" indent="0">
              <a:buNone/>
              <a:defRPr sz="1100"/>
            </a:lvl2pPr>
            <a:lvl3pPr marL="834070" indent="0">
              <a:buNone/>
              <a:defRPr sz="900"/>
            </a:lvl3pPr>
            <a:lvl4pPr marL="1251103" indent="0">
              <a:buNone/>
              <a:defRPr sz="800"/>
            </a:lvl4pPr>
            <a:lvl5pPr marL="1668137" indent="0">
              <a:buNone/>
              <a:defRPr sz="800"/>
            </a:lvl5pPr>
            <a:lvl6pPr marL="2085173" indent="0">
              <a:buNone/>
              <a:defRPr sz="800"/>
            </a:lvl6pPr>
            <a:lvl7pPr marL="2502208" indent="0">
              <a:buNone/>
              <a:defRPr sz="800"/>
            </a:lvl7pPr>
            <a:lvl8pPr marL="2919242" indent="0">
              <a:buNone/>
              <a:defRPr sz="800"/>
            </a:lvl8pPr>
            <a:lvl9pPr marL="3336276" indent="0">
              <a:buNone/>
              <a:defRPr sz="8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19687801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91346904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308" y="89857"/>
            <a:ext cx="2233212" cy="5695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885" y="89857"/>
            <a:ext cx="6568185" cy="5695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25601254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4885" y="89862"/>
            <a:ext cx="8935641" cy="8589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56555" y="1283877"/>
            <a:ext cx="8036484" cy="4501942"/>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96263294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04885" y="89862"/>
            <a:ext cx="8935641" cy="858963"/>
          </a:xfr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18860048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206" y="2130656"/>
            <a:ext cx="7773589" cy="146968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10" y="3886657"/>
            <a:ext cx="6400380" cy="1751432"/>
          </a:xfrm>
        </p:spPr>
        <p:txBody>
          <a:bodyPr/>
          <a:lstStyle>
            <a:lvl1pPr marL="0" indent="0" algn="ctr">
              <a:buNone/>
              <a:defRPr/>
            </a:lvl1pPr>
            <a:lvl2pPr marL="417332" indent="0" algn="ctr">
              <a:buNone/>
              <a:defRPr/>
            </a:lvl2pPr>
            <a:lvl3pPr marL="834664" indent="0" algn="ctr">
              <a:buNone/>
              <a:defRPr/>
            </a:lvl3pPr>
            <a:lvl4pPr marL="1251996" indent="0" algn="ctr">
              <a:buNone/>
              <a:defRPr/>
            </a:lvl4pPr>
            <a:lvl5pPr marL="1669329" indent="0" algn="ctr">
              <a:buNone/>
              <a:defRPr/>
            </a:lvl5pPr>
            <a:lvl6pPr marL="2086661" indent="0" algn="ctr">
              <a:buNone/>
              <a:defRPr/>
            </a:lvl6pPr>
            <a:lvl7pPr marL="2503993" indent="0" algn="ctr">
              <a:buNone/>
              <a:defRPr/>
            </a:lvl7pPr>
            <a:lvl8pPr marL="2921325" indent="0" algn="ctr">
              <a:buNone/>
              <a:defRPr/>
            </a:lvl8pPr>
            <a:lvl9pPr marL="3338657"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68329331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58351034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63" y="4407518"/>
            <a:ext cx="7772190" cy="1361548"/>
          </a:xfrm>
        </p:spPr>
        <p:txBody>
          <a:bodyPr anchor="t"/>
          <a:lstStyle>
            <a:lvl1pPr algn="l">
              <a:defRPr sz="3700" b="1" cap="all"/>
            </a:lvl1pPr>
          </a:lstStyle>
          <a:p>
            <a:r>
              <a:rPr lang="en-US" smtClean="0"/>
              <a:t>Click to edit Master title style</a:t>
            </a:r>
            <a:endParaRPr lang="en-US"/>
          </a:p>
        </p:txBody>
      </p:sp>
      <p:sp>
        <p:nvSpPr>
          <p:cNvPr id="3" name="Text Placeholder 2"/>
          <p:cNvSpPr>
            <a:spLocks noGrp="1"/>
          </p:cNvSpPr>
          <p:nvPr>
            <p:ph type="body" idx="1"/>
          </p:nvPr>
        </p:nvSpPr>
        <p:spPr>
          <a:xfrm>
            <a:off x="722963" y="2907379"/>
            <a:ext cx="7772190" cy="1500139"/>
          </a:xfrm>
        </p:spPr>
        <p:txBody>
          <a:bodyPr anchor="b"/>
          <a:lstStyle>
            <a:lvl1pPr marL="0" indent="0">
              <a:buNone/>
              <a:defRPr sz="1800"/>
            </a:lvl1pPr>
            <a:lvl2pPr marL="417332" indent="0">
              <a:buNone/>
              <a:defRPr sz="1600"/>
            </a:lvl2pPr>
            <a:lvl3pPr marL="834664" indent="0">
              <a:buNone/>
              <a:defRPr sz="1500"/>
            </a:lvl3pPr>
            <a:lvl4pPr marL="1251996" indent="0">
              <a:buNone/>
              <a:defRPr sz="1300"/>
            </a:lvl4pPr>
            <a:lvl5pPr marL="1669329" indent="0">
              <a:buNone/>
              <a:defRPr sz="1300"/>
            </a:lvl5pPr>
            <a:lvl6pPr marL="2086661" indent="0">
              <a:buNone/>
              <a:defRPr sz="1300"/>
            </a:lvl6pPr>
            <a:lvl7pPr marL="2503993" indent="0">
              <a:buNone/>
              <a:defRPr sz="1300"/>
            </a:lvl7pPr>
            <a:lvl8pPr marL="2921325" indent="0">
              <a:buNone/>
              <a:defRPr sz="1300"/>
            </a:lvl8pPr>
            <a:lvl9pPr marL="3338657" indent="0">
              <a:buNone/>
              <a:defRPr sz="13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25840526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6555" y="1283877"/>
            <a:ext cx="3950421"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20" y="1283877"/>
            <a:ext cx="3951819"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21357943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71" y="274138"/>
            <a:ext cx="8229459" cy="114376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71" y="1535168"/>
            <a:ext cx="4039916" cy="639654"/>
          </a:xfrm>
        </p:spPr>
        <p:txBody>
          <a:bodyPr anchor="b"/>
          <a:lstStyle>
            <a:lvl1pPr marL="0" indent="0">
              <a:buNone/>
              <a:defRPr sz="2200" b="1"/>
            </a:lvl1pPr>
            <a:lvl2pPr marL="417332" indent="0">
              <a:buNone/>
              <a:defRPr sz="1800" b="1"/>
            </a:lvl2pPr>
            <a:lvl3pPr marL="834664" indent="0">
              <a:buNone/>
              <a:defRPr sz="1600" b="1"/>
            </a:lvl3pPr>
            <a:lvl4pPr marL="1251996" indent="0">
              <a:buNone/>
              <a:defRPr sz="1500" b="1"/>
            </a:lvl4pPr>
            <a:lvl5pPr marL="1669329" indent="0">
              <a:buNone/>
              <a:defRPr sz="1500" b="1"/>
            </a:lvl5pPr>
            <a:lvl6pPr marL="2086661" indent="0">
              <a:buNone/>
              <a:defRPr sz="1500" b="1"/>
            </a:lvl6pPr>
            <a:lvl7pPr marL="2503993" indent="0">
              <a:buNone/>
              <a:defRPr sz="1500" b="1"/>
            </a:lvl7pPr>
            <a:lvl8pPr marL="2921325" indent="0">
              <a:buNone/>
              <a:defRPr sz="1500" b="1"/>
            </a:lvl8pPr>
            <a:lvl9pPr marL="3338657"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271" y="2174822"/>
            <a:ext cx="4039916"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15" y="1535168"/>
            <a:ext cx="4041315" cy="639654"/>
          </a:xfrm>
        </p:spPr>
        <p:txBody>
          <a:bodyPr anchor="b"/>
          <a:lstStyle>
            <a:lvl1pPr marL="0" indent="0">
              <a:buNone/>
              <a:defRPr sz="2200" b="1"/>
            </a:lvl1pPr>
            <a:lvl2pPr marL="417332" indent="0">
              <a:buNone/>
              <a:defRPr sz="1800" b="1"/>
            </a:lvl2pPr>
            <a:lvl3pPr marL="834664" indent="0">
              <a:buNone/>
              <a:defRPr sz="1600" b="1"/>
            </a:lvl3pPr>
            <a:lvl4pPr marL="1251996" indent="0">
              <a:buNone/>
              <a:defRPr sz="1500" b="1"/>
            </a:lvl4pPr>
            <a:lvl5pPr marL="1669329" indent="0">
              <a:buNone/>
              <a:defRPr sz="1500" b="1"/>
            </a:lvl5pPr>
            <a:lvl6pPr marL="2086661" indent="0">
              <a:buNone/>
              <a:defRPr sz="1500" b="1"/>
            </a:lvl6pPr>
            <a:lvl7pPr marL="2503993" indent="0">
              <a:buNone/>
              <a:defRPr sz="1500" b="1"/>
            </a:lvl7pPr>
            <a:lvl8pPr marL="2921325" indent="0">
              <a:buNone/>
              <a:defRPr sz="1500" b="1"/>
            </a:lvl8pPr>
            <a:lvl9pPr marL="3338657"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15" y="2174822"/>
            <a:ext cx="4041315"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63088105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58923664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72243020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70" y="272615"/>
            <a:ext cx="3007913" cy="1162037"/>
          </a:xfrm>
        </p:spPr>
        <p:txBody>
          <a:bodyPr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5655" y="272615"/>
            <a:ext cx="5111074" cy="5852829"/>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70" y="1434652"/>
            <a:ext cx="3007913" cy="4690792"/>
          </a:xfrm>
        </p:spPr>
        <p:txBody>
          <a:bodyPr/>
          <a:lstStyle>
            <a:lvl1pPr marL="0" indent="0">
              <a:buNone/>
              <a:defRPr sz="1300"/>
            </a:lvl1pPr>
            <a:lvl2pPr marL="417332" indent="0">
              <a:buNone/>
              <a:defRPr sz="1100"/>
            </a:lvl2pPr>
            <a:lvl3pPr marL="834664" indent="0">
              <a:buNone/>
              <a:defRPr sz="900"/>
            </a:lvl3pPr>
            <a:lvl4pPr marL="1251996" indent="0">
              <a:buNone/>
              <a:defRPr sz="800"/>
            </a:lvl4pPr>
            <a:lvl5pPr marL="1669329" indent="0">
              <a:buNone/>
              <a:defRPr sz="800"/>
            </a:lvl5pPr>
            <a:lvl6pPr marL="2086661" indent="0">
              <a:buNone/>
              <a:defRPr sz="800"/>
            </a:lvl6pPr>
            <a:lvl7pPr marL="2503993" indent="0">
              <a:buNone/>
              <a:defRPr sz="800"/>
            </a:lvl7pPr>
            <a:lvl8pPr marL="2921325" indent="0">
              <a:buNone/>
              <a:defRPr sz="800"/>
            </a:lvl8pPr>
            <a:lvl9pPr marL="3338657" indent="0">
              <a:buNone/>
              <a:defRPr sz="8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7474015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722" y="4800447"/>
            <a:ext cx="5485841" cy="566550"/>
          </a:xfrm>
        </p:spPr>
        <p:txBody>
          <a:bodyPr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2722" y="612240"/>
            <a:ext cx="5485841" cy="4115104"/>
          </a:xfrm>
        </p:spPr>
        <p:txBody>
          <a:bodyPr/>
          <a:lstStyle>
            <a:lvl1pPr marL="0" indent="0">
              <a:buNone/>
              <a:defRPr sz="2900"/>
            </a:lvl1pPr>
            <a:lvl2pPr marL="417332" indent="0">
              <a:buNone/>
              <a:defRPr sz="2600"/>
            </a:lvl2pPr>
            <a:lvl3pPr marL="834664" indent="0">
              <a:buNone/>
              <a:defRPr sz="2200"/>
            </a:lvl3pPr>
            <a:lvl4pPr marL="1251996" indent="0">
              <a:buNone/>
              <a:defRPr sz="1800"/>
            </a:lvl4pPr>
            <a:lvl5pPr marL="1669329" indent="0">
              <a:buNone/>
              <a:defRPr sz="1800"/>
            </a:lvl5pPr>
            <a:lvl6pPr marL="2086661" indent="0">
              <a:buNone/>
              <a:defRPr sz="1800"/>
            </a:lvl6pPr>
            <a:lvl7pPr marL="2503993" indent="0">
              <a:buNone/>
              <a:defRPr sz="1800"/>
            </a:lvl7pPr>
            <a:lvl8pPr marL="2921325" indent="0">
              <a:buNone/>
              <a:defRPr sz="1800"/>
            </a:lvl8pPr>
            <a:lvl9pPr marL="3338657" indent="0">
              <a:buNone/>
              <a:defRPr sz="1800"/>
            </a:lvl9pPr>
          </a:lstStyle>
          <a:p>
            <a:pPr lvl="0"/>
            <a:endParaRPr lang="en-US" noProof="0" smtClean="0"/>
          </a:p>
        </p:txBody>
      </p:sp>
      <p:sp>
        <p:nvSpPr>
          <p:cNvPr id="4" name="Text Placeholder 3"/>
          <p:cNvSpPr>
            <a:spLocks noGrp="1"/>
          </p:cNvSpPr>
          <p:nvPr>
            <p:ph type="body" sz="half" idx="2"/>
          </p:nvPr>
        </p:nvSpPr>
        <p:spPr>
          <a:xfrm>
            <a:off x="1792722" y="5366998"/>
            <a:ext cx="5485841" cy="805659"/>
          </a:xfrm>
        </p:spPr>
        <p:txBody>
          <a:bodyPr/>
          <a:lstStyle>
            <a:lvl1pPr marL="0" indent="0">
              <a:buNone/>
              <a:defRPr sz="1300"/>
            </a:lvl1pPr>
            <a:lvl2pPr marL="417332" indent="0">
              <a:buNone/>
              <a:defRPr sz="1100"/>
            </a:lvl2pPr>
            <a:lvl3pPr marL="834664" indent="0">
              <a:buNone/>
              <a:defRPr sz="900"/>
            </a:lvl3pPr>
            <a:lvl4pPr marL="1251996" indent="0">
              <a:buNone/>
              <a:defRPr sz="800"/>
            </a:lvl4pPr>
            <a:lvl5pPr marL="1669329" indent="0">
              <a:buNone/>
              <a:defRPr sz="800"/>
            </a:lvl5pPr>
            <a:lvl6pPr marL="2086661" indent="0">
              <a:buNone/>
              <a:defRPr sz="800"/>
            </a:lvl6pPr>
            <a:lvl7pPr marL="2503993" indent="0">
              <a:buNone/>
              <a:defRPr sz="800"/>
            </a:lvl7pPr>
            <a:lvl8pPr marL="2921325" indent="0">
              <a:buNone/>
              <a:defRPr sz="800"/>
            </a:lvl8pPr>
            <a:lvl9pPr marL="3338657" indent="0">
              <a:buNone/>
              <a:defRPr sz="8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04585694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6801327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308" y="89857"/>
            <a:ext cx="2233212" cy="5695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879" y="89857"/>
            <a:ext cx="6568185" cy="5695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6617196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4879" y="89857"/>
            <a:ext cx="8935641" cy="8589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56555" y="1283877"/>
            <a:ext cx="8036484" cy="4501942"/>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75841016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04879" y="89857"/>
            <a:ext cx="8935641" cy="858963"/>
          </a:xfr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11398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theme" Target="../theme/theme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chemeClr val="tx1"/>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300" y="274141"/>
            <a:ext cx="8229459" cy="1143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18" tIns="45561" rIns="91118" bIns="45561" numCol="1" anchor="ctr" anchorCtr="0" compatLnSpc="1">
            <a:prstTxWarp prst="textNoShape">
              <a:avLst/>
            </a:prstTxWarp>
          </a:bodyPr>
          <a:lstStyle/>
          <a:p>
            <a:pPr lvl="0"/>
            <a:r>
              <a:rPr lang="en-US" altLang="en-US" smtClean="0"/>
              <a:t>Click to edit Master title style</a:t>
            </a:r>
          </a:p>
        </p:txBody>
      </p:sp>
      <p:sp>
        <p:nvSpPr>
          <p:cNvPr id="2051" name="Rectangle 3"/>
          <p:cNvSpPr>
            <a:spLocks noGrp="1" noChangeArrowheads="1"/>
          </p:cNvSpPr>
          <p:nvPr>
            <p:ph type="body" idx="1"/>
          </p:nvPr>
        </p:nvSpPr>
        <p:spPr bwMode="auto">
          <a:xfrm>
            <a:off x="457300" y="1600657"/>
            <a:ext cx="8229459" cy="452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18" tIns="45561" rIns="91118" bIns="45561"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74" y="6245760"/>
            <a:ext cx="2133926" cy="475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18" tIns="45561" rIns="91118" bIns="45561" numCol="1" anchor="t" anchorCtr="0" compatLnSpc="1">
            <a:prstTxWarp prst="textNoShape">
              <a:avLst/>
            </a:prstTxWarp>
          </a:bodyPr>
          <a:lstStyle>
            <a:lvl1pPr eaLnBrk="1" hangingPunct="1">
              <a:defRPr sz="1400" b="0">
                <a:solidFill>
                  <a:srgbClr val="FFFFFF"/>
                </a:solidFill>
                <a:latin typeface="Arial" charset="0"/>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008" y="6245760"/>
            <a:ext cx="2896043" cy="475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18" tIns="45561" rIns="91118" bIns="45561" numCol="1" anchor="t" anchorCtr="0" compatLnSpc="1">
            <a:prstTxWarp prst="textNoShape">
              <a:avLst/>
            </a:prstTxWarp>
          </a:bodyPr>
          <a:lstStyle>
            <a:lvl1pPr algn="ctr" eaLnBrk="1" hangingPunct="1">
              <a:defRPr sz="1400" b="0">
                <a:solidFill>
                  <a:srgbClr val="FFFFFF"/>
                </a:solidFill>
                <a:latin typeface="Arial" charset="0"/>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2804" y="6245760"/>
            <a:ext cx="2133926" cy="475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18" tIns="45561" rIns="91118" bIns="45561" numCol="1" anchor="t" anchorCtr="0" compatLnSpc="1">
            <a:prstTxWarp prst="textNoShape">
              <a:avLst/>
            </a:prstTxWarp>
          </a:bodyPr>
          <a:lstStyle>
            <a:lvl1pPr algn="r" eaLnBrk="1" hangingPunct="1">
              <a:defRPr sz="1400" b="0">
                <a:solidFill>
                  <a:srgbClr val="FFFFFF"/>
                </a:solidFill>
                <a:latin typeface="Arial" charset="0"/>
              </a:defRPr>
            </a:lvl1pPr>
          </a:lstStyle>
          <a:p>
            <a:pPr fontAlgn="base">
              <a:spcBef>
                <a:spcPct val="0"/>
              </a:spcBef>
              <a:spcAft>
                <a:spcPct val="0"/>
              </a:spcAft>
              <a:defRPr/>
            </a:pPr>
            <a:fld id="{3F79CC8F-B529-4FE9-B9C7-D83EA450C2D4}"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42532668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3600" b="1">
          <a:solidFill>
            <a:srgbClr val="FFFF00"/>
          </a:solidFill>
          <a:latin typeface="+mj-lt"/>
          <a:ea typeface="+mj-ea"/>
          <a:cs typeface="+mj-cs"/>
        </a:defRPr>
      </a:lvl1pPr>
      <a:lvl2pPr algn="ctr" rtl="0" eaLnBrk="0" fontAlgn="base" hangingPunct="0">
        <a:spcBef>
          <a:spcPct val="0"/>
        </a:spcBef>
        <a:spcAft>
          <a:spcPct val="0"/>
        </a:spcAft>
        <a:defRPr sz="3600" b="1">
          <a:solidFill>
            <a:srgbClr val="FFFF00"/>
          </a:solidFill>
          <a:latin typeface="Arial" charset="0"/>
        </a:defRPr>
      </a:lvl2pPr>
      <a:lvl3pPr algn="ctr" rtl="0" eaLnBrk="0" fontAlgn="base" hangingPunct="0">
        <a:spcBef>
          <a:spcPct val="0"/>
        </a:spcBef>
        <a:spcAft>
          <a:spcPct val="0"/>
        </a:spcAft>
        <a:defRPr sz="3600" b="1">
          <a:solidFill>
            <a:srgbClr val="FFFF00"/>
          </a:solidFill>
          <a:latin typeface="Arial" charset="0"/>
        </a:defRPr>
      </a:lvl3pPr>
      <a:lvl4pPr algn="ctr" rtl="0" eaLnBrk="0" fontAlgn="base" hangingPunct="0">
        <a:spcBef>
          <a:spcPct val="0"/>
        </a:spcBef>
        <a:spcAft>
          <a:spcPct val="0"/>
        </a:spcAft>
        <a:defRPr sz="3600" b="1">
          <a:solidFill>
            <a:srgbClr val="FFFF00"/>
          </a:solidFill>
          <a:latin typeface="Arial" charset="0"/>
        </a:defRPr>
      </a:lvl4pPr>
      <a:lvl5pPr algn="ctr" rtl="0" eaLnBrk="0" fontAlgn="base" hangingPunct="0">
        <a:spcBef>
          <a:spcPct val="0"/>
        </a:spcBef>
        <a:spcAft>
          <a:spcPct val="0"/>
        </a:spcAft>
        <a:defRPr sz="3600" b="1">
          <a:solidFill>
            <a:srgbClr val="FFFF00"/>
          </a:solidFill>
          <a:latin typeface="Arial" charset="0"/>
        </a:defRPr>
      </a:lvl5pPr>
      <a:lvl6pPr marL="455575" algn="ctr" rtl="0" eaLnBrk="1" fontAlgn="base" hangingPunct="1">
        <a:spcBef>
          <a:spcPct val="0"/>
        </a:spcBef>
        <a:spcAft>
          <a:spcPct val="0"/>
        </a:spcAft>
        <a:defRPr sz="3600" b="1">
          <a:solidFill>
            <a:srgbClr val="FFFF00"/>
          </a:solidFill>
          <a:latin typeface="Arial" charset="0"/>
        </a:defRPr>
      </a:lvl6pPr>
      <a:lvl7pPr marL="911148" algn="ctr" rtl="0" eaLnBrk="1" fontAlgn="base" hangingPunct="1">
        <a:spcBef>
          <a:spcPct val="0"/>
        </a:spcBef>
        <a:spcAft>
          <a:spcPct val="0"/>
        </a:spcAft>
        <a:defRPr sz="3600" b="1">
          <a:solidFill>
            <a:srgbClr val="FFFF00"/>
          </a:solidFill>
          <a:latin typeface="Arial" charset="0"/>
        </a:defRPr>
      </a:lvl7pPr>
      <a:lvl8pPr marL="1366720" algn="ctr" rtl="0" eaLnBrk="1" fontAlgn="base" hangingPunct="1">
        <a:spcBef>
          <a:spcPct val="0"/>
        </a:spcBef>
        <a:spcAft>
          <a:spcPct val="0"/>
        </a:spcAft>
        <a:defRPr sz="3600" b="1">
          <a:solidFill>
            <a:srgbClr val="FFFF00"/>
          </a:solidFill>
          <a:latin typeface="Arial" charset="0"/>
        </a:defRPr>
      </a:lvl8pPr>
      <a:lvl9pPr marL="1822291" algn="ctr" rtl="0" eaLnBrk="1" fontAlgn="base" hangingPunct="1">
        <a:spcBef>
          <a:spcPct val="0"/>
        </a:spcBef>
        <a:spcAft>
          <a:spcPct val="0"/>
        </a:spcAft>
        <a:defRPr sz="3600" b="1">
          <a:solidFill>
            <a:srgbClr val="FFFF00"/>
          </a:solidFill>
          <a:latin typeface="Arial" charset="0"/>
        </a:defRPr>
      </a:lvl9pPr>
    </p:titleStyle>
    <p:bodyStyle>
      <a:lvl1pPr marL="340800" indent="-340800" algn="l" rtl="0" eaLnBrk="0" fontAlgn="base" hangingPunct="0">
        <a:spcBef>
          <a:spcPct val="20000"/>
        </a:spcBef>
        <a:spcAft>
          <a:spcPct val="0"/>
        </a:spcAft>
        <a:buChar char="•"/>
        <a:defRPr sz="3200" b="1">
          <a:solidFill>
            <a:schemeClr val="bg1"/>
          </a:solidFill>
          <a:latin typeface="+mn-lt"/>
          <a:ea typeface="+mn-ea"/>
          <a:cs typeface="+mn-cs"/>
        </a:defRPr>
      </a:lvl1pPr>
      <a:lvl2pPr marL="739370" indent="-284481" algn="l" rtl="0" eaLnBrk="0" fontAlgn="base" hangingPunct="0">
        <a:spcBef>
          <a:spcPct val="20000"/>
        </a:spcBef>
        <a:spcAft>
          <a:spcPct val="0"/>
        </a:spcAft>
        <a:buChar char="–"/>
        <a:defRPr sz="2800" b="1">
          <a:solidFill>
            <a:schemeClr val="bg1"/>
          </a:solidFill>
          <a:latin typeface="+mn-lt"/>
        </a:defRPr>
      </a:lvl2pPr>
      <a:lvl3pPr marL="1137928" indent="-226721" algn="l" rtl="0" eaLnBrk="0" fontAlgn="base" hangingPunct="0">
        <a:spcBef>
          <a:spcPct val="20000"/>
        </a:spcBef>
        <a:spcAft>
          <a:spcPct val="0"/>
        </a:spcAft>
        <a:buChar char="•"/>
        <a:defRPr sz="2400">
          <a:solidFill>
            <a:schemeClr val="bg1"/>
          </a:solidFill>
          <a:latin typeface="+mn-lt"/>
        </a:defRPr>
      </a:lvl3pPr>
      <a:lvl4pPr marL="1594272" indent="-226721" algn="l" rtl="0" eaLnBrk="0" fontAlgn="base" hangingPunct="0">
        <a:spcBef>
          <a:spcPct val="20000"/>
        </a:spcBef>
        <a:spcAft>
          <a:spcPct val="0"/>
        </a:spcAft>
        <a:buChar char="–"/>
        <a:defRPr sz="2000">
          <a:solidFill>
            <a:schemeClr val="bg1"/>
          </a:solidFill>
          <a:latin typeface="+mn-lt"/>
        </a:defRPr>
      </a:lvl4pPr>
      <a:lvl5pPr marL="2049155" indent="-226721" algn="l" rtl="0" eaLnBrk="0" fontAlgn="base" hangingPunct="0">
        <a:spcBef>
          <a:spcPct val="20000"/>
        </a:spcBef>
        <a:spcAft>
          <a:spcPct val="0"/>
        </a:spcAft>
        <a:buChar char="»"/>
        <a:defRPr sz="2000">
          <a:solidFill>
            <a:schemeClr val="bg1"/>
          </a:solidFill>
          <a:latin typeface="+mn-lt"/>
        </a:defRPr>
      </a:lvl5pPr>
      <a:lvl6pPr marL="2505648" indent="-227786" algn="l" rtl="0" eaLnBrk="1" fontAlgn="base" hangingPunct="1">
        <a:spcBef>
          <a:spcPct val="20000"/>
        </a:spcBef>
        <a:spcAft>
          <a:spcPct val="0"/>
        </a:spcAft>
        <a:buChar char="»"/>
        <a:defRPr sz="2000">
          <a:solidFill>
            <a:schemeClr val="bg1"/>
          </a:solidFill>
          <a:latin typeface="+mn-lt"/>
        </a:defRPr>
      </a:lvl6pPr>
      <a:lvl7pPr marL="2961220" indent="-227786" algn="l" rtl="0" eaLnBrk="1" fontAlgn="base" hangingPunct="1">
        <a:spcBef>
          <a:spcPct val="20000"/>
        </a:spcBef>
        <a:spcAft>
          <a:spcPct val="0"/>
        </a:spcAft>
        <a:buChar char="»"/>
        <a:defRPr sz="2000">
          <a:solidFill>
            <a:schemeClr val="bg1"/>
          </a:solidFill>
          <a:latin typeface="+mn-lt"/>
        </a:defRPr>
      </a:lvl7pPr>
      <a:lvl8pPr marL="3416791" indent="-227786" algn="l" rtl="0" eaLnBrk="1" fontAlgn="base" hangingPunct="1">
        <a:spcBef>
          <a:spcPct val="20000"/>
        </a:spcBef>
        <a:spcAft>
          <a:spcPct val="0"/>
        </a:spcAft>
        <a:buChar char="»"/>
        <a:defRPr sz="2000">
          <a:solidFill>
            <a:schemeClr val="bg1"/>
          </a:solidFill>
          <a:latin typeface="+mn-lt"/>
        </a:defRPr>
      </a:lvl8pPr>
      <a:lvl9pPr marL="3872362" indent="-227786"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1148" rtl="0" eaLnBrk="1" latinLnBrk="0" hangingPunct="1">
        <a:defRPr sz="1800" kern="1200">
          <a:solidFill>
            <a:schemeClr val="tx1"/>
          </a:solidFill>
          <a:latin typeface="+mn-lt"/>
          <a:ea typeface="+mn-ea"/>
          <a:cs typeface="+mn-cs"/>
        </a:defRPr>
      </a:lvl1pPr>
      <a:lvl2pPr marL="455575" algn="l" defTabSz="911148" rtl="0" eaLnBrk="1" latinLnBrk="0" hangingPunct="1">
        <a:defRPr sz="1800" kern="1200">
          <a:solidFill>
            <a:schemeClr val="tx1"/>
          </a:solidFill>
          <a:latin typeface="+mn-lt"/>
          <a:ea typeface="+mn-ea"/>
          <a:cs typeface="+mn-cs"/>
        </a:defRPr>
      </a:lvl2pPr>
      <a:lvl3pPr marL="911148" algn="l" defTabSz="911148" rtl="0" eaLnBrk="1" latinLnBrk="0" hangingPunct="1">
        <a:defRPr sz="1800" kern="1200">
          <a:solidFill>
            <a:schemeClr val="tx1"/>
          </a:solidFill>
          <a:latin typeface="+mn-lt"/>
          <a:ea typeface="+mn-ea"/>
          <a:cs typeface="+mn-cs"/>
        </a:defRPr>
      </a:lvl3pPr>
      <a:lvl4pPr marL="1366720" algn="l" defTabSz="911148" rtl="0" eaLnBrk="1" latinLnBrk="0" hangingPunct="1">
        <a:defRPr sz="1800" kern="1200">
          <a:solidFill>
            <a:schemeClr val="tx1"/>
          </a:solidFill>
          <a:latin typeface="+mn-lt"/>
          <a:ea typeface="+mn-ea"/>
          <a:cs typeface="+mn-cs"/>
        </a:defRPr>
      </a:lvl4pPr>
      <a:lvl5pPr marL="1822291" algn="l" defTabSz="911148" rtl="0" eaLnBrk="1" latinLnBrk="0" hangingPunct="1">
        <a:defRPr sz="1800" kern="1200">
          <a:solidFill>
            <a:schemeClr val="tx1"/>
          </a:solidFill>
          <a:latin typeface="+mn-lt"/>
          <a:ea typeface="+mn-ea"/>
          <a:cs typeface="+mn-cs"/>
        </a:defRPr>
      </a:lvl5pPr>
      <a:lvl6pPr marL="2277857" algn="l" defTabSz="911148" rtl="0" eaLnBrk="1" latinLnBrk="0" hangingPunct="1">
        <a:defRPr sz="1800" kern="1200">
          <a:solidFill>
            <a:schemeClr val="tx1"/>
          </a:solidFill>
          <a:latin typeface="+mn-lt"/>
          <a:ea typeface="+mn-ea"/>
          <a:cs typeface="+mn-cs"/>
        </a:defRPr>
      </a:lvl6pPr>
      <a:lvl7pPr marL="2733441" algn="l" defTabSz="911148" rtl="0" eaLnBrk="1" latinLnBrk="0" hangingPunct="1">
        <a:defRPr sz="1800" kern="1200">
          <a:solidFill>
            <a:schemeClr val="tx1"/>
          </a:solidFill>
          <a:latin typeface="+mn-lt"/>
          <a:ea typeface="+mn-ea"/>
          <a:cs typeface="+mn-cs"/>
        </a:defRPr>
      </a:lvl7pPr>
      <a:lvl8pPr marL="3189005" algn="l" defTabSz="911148" rtl="0" eaLnBrk="1" latinLnBrk="0" hangingPunct="1">
        <a:defRPr sz="1800" kern="1200">
          <a:solidFill>
            <a:schemeClr val="tx1"/>
          </a:solidFill>
          <a:latin typeface="+mn-lt"/>
          <a:ea typeface="+mn-ea"/>
          <a:cs typeface="+mn-cs"/>
        </a:defRPr>
      </a:lvl8pPr>
      <a:lvl9pPr marL="3644579" algn="l" defTabSz="91114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4908" y="89862"/>
            <a:ext cx="8935641" cy="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177" tIns="41588" rIns="83177" bIns="41588"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556555" y="1283877"/>
            <a:ext cx="8036484" cy="4501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177" tIns="41588" rIns="83177" bIns="4158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2752011" y="5994467"/>
            <a:ext cx="2550643" cy="438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177" tIns="41588" rIns="83177" bIns="41588" numCol="1" anchor="t" anchorCtr="0" compatLnSpc="1">
            <a:prstTxWarp prst="textNoShape">
              <a:avLst/>
            </a:prstTxWarp>
          </a:bodyPr>
          <a:lstStyle>
            <a:lvl1pPr algn="ctr">
              <a:defRPr sz="1600" b="0">
                <a:solidFill>
                  <a:schemeClr val="bg1"/>
                </a:solidFill>
              </a:defRPr>
            </a:lvl1pPr>
          </a:lstStyle>
          <a:p>
            <a:pPr eaLnBrk="0" fontAlgn="base" hangingPunct="0">
              <a:spcBef>
                <a:spcPct val="0"/>
              </a:spcBef>
              <a:spcAft>
                <a:spcPct val="0"/>
              </a:spcAft>
              <a:defRPr/>
            </a:pPr>
            <a:endParaRPr lang="en-US">
              <a:solidFill>
                <a:srgbClr val="FFFFFF"/>
              </a:solidFill>
            </a:endParaRPr>
          </a:p>
        </p:txBody>
      </p:sp>
    </p:spTree>
    <p:extLst>
      <p:ext uri="{BB962C8B-B14F-4D97-AF65-F5344CB8AC3E}">
        <p14:creationId xmlns:p14="http://schemas.microsoft.com/office/powerpoint/2010/main" val="42391108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ctr" rtl="0" eaLnBrk="0" fontAlgn="base" hangingPunct="0">
        <a:spcBef>
          <a:spcPct val="0"/>
        </a:spcBef>
        <a:spcAft>
          <a:spcPct val="0"/>
        </a:spcAft>
        <a:defRPr sz="3300" b="1">
          <a:solidFill>
            <a:srgbClr val="FFFF00"/>
          </a:solidFill>
          <a:latin typeface="+mj-lt"/>
          <a:ea typeface="+mj-ea"/>
          <a:cs typeface="+mj-cs"/>
        </a:defRPr>
      </a:lvl1pPr>
      <a:lvl2pPr algn="ctr" rtl="0" eaLnBrk="0" fontAlgn="base" hangingPunct="0">
        <a:spcBef>
          <a:spcPct val="0"/>
        </a:spcBef>
        <a:spcAft>
          <a:spcPct val="0"/>
        </a:spcAft>
        <a:defRPr sz="3300" b="1">
          <a:solidFill>
            <a:srgbClr val="FFFF00"/>
          </a:solidFill>
          <a:latin typeface="Arial" pitchFamily="34" charset="0"/>
        </a:defRPr>
      </a:lvl2pPr>
      <a:lvl3pPr algn="ctr" rtl="0" eaLnBrk="0" fontAlgn="base" hangingPunct="0">
        <a:spcBef>
          <a:spcPct val="0"/>
        </a:spcBef>
        <a:spcAft>
          <a:spcPct val="0"/>
        </a:spcAft>
        <a:defRPr sz="3300" b="1">
          <a:solidFill>
            <a:srgbClr val="FFFF00"/>
          </a:solidFill>
          <a:latin typeface="Arial" pitchFamily="34" charset="0"/>
        </a:defRPr>
      </a:lvl3pPr>
      <a:lvl4pPr algn="ctr" rtl="0" eaLnBrk="0" fontAlgn="base" hangingPunct="0">
        <a:spcBef>
          <a:spcPct val="0"/>
        </a:spcBef>
        <a:spcAft>
          <a:spcPct val="0"/>
        </a:spcAft>
        <a:defRPr sz="3300" b="1">
          <a:solidFill>
            <a:srgbClr val="FFFF00"/>
          </a:solidFill>
          <a:latin typeface="Arial" pitchFamily="34" charset="0"/>
        </a:defRPr>
      </a:lvl4pPr>
      <a:lvl5pPr algn="ctr" rtl="0" eaLnBrk="0" fontAlgn="base" hangingPunct="0">
        <a:spcBef>
          <a:spcPct val="0"/>
        </a:spcBef>
        <a:spcAft>
          <a:spcPct val="0"/>
        </a:spcAft>
        <a:defRPr sz="3300" b="1">
          <a:solidFill>
            <a:srgbClr val="FFFF00"/>
          </a:solidFill>
          <a:latin typeface="Arial" pitchFamily="34" charset="0"/>
        </a:defRPr>
      </a:lvl5pPr>
      <a:lvl6pPr marL="415895" algn="ctr" rtl="0" eaLnBrk="0" fontAlgn="base" hangingPunct="0">
        <a:spcBef>
          <a:spcPct val="0"/>
        </a:spcBef>
        <a:spcAft>
          <a:spcPct val="0"/>
        </a:spcAft>
        <a:defRPr sz="3300" b="1">
          <a:solidFill>
            <a:srgbClr val="FFFF00"/>
          </a:solidFill>
          <a:latin typeface="Arial" pitchFamily="34" charset="0"/>
        </a:defRPr>
      </a:lvl6pPr>
      <a:lvl7pPr marL="831792" algn="ctr" rtl="0" eaLnBrk="0" fontAlgn="base" hangingPunct="0">
        <a:spcBef>
          <a:spcPct val="0"/>
        </a:spcBef>
        <a:spcAft>
          <a:spcPct val="0"/>
        </a:spcAft>
        <a:defRPr sz="3300" b="1">
          <a:solidFill>
            <a:srgbClr val="FFFF00"/>
          </a:solidFill>
          <a:latin typeface="Arial" pitchFamily="34" charset="0"/>
        </a:defRPr>
      </a:lvl7pPr>
      <a:lvl8pPr marL="1247688" algn="ctr" rtl="0" eaLnBrk="0" fontAlgn="base" hangingPunct="0">
        <a:spcBef>
          <a:spcPct val="0"/>
        </a:spcBef>
        <a:spcAft>
          <a:spcPct val="0"/>
        </a:spcAft>
        <a:defRPr sz="3300" b="1">
          <a:solidFill>
            <a:srgbClr val="FFFF00"/>
          </a:solidFill>
          <a:latin typeface="Arial" pitchFamily="34" charset="0"/>
        </a:defRPr>
      </a:lvl8pPr>
      <a:lvl9pPr marL="1663576" algn="ctr" rtl="0" eaLnBrk="0" fontAlgn="base" hangingPunct="0">
        <a:spcBef>
          <a:spcPct val="0"/>
        </a:spcBef>
        <a:spcAft>
          <a:spcPct val="0"/>
        </a:spcAft>
        <a:defRPr sz="3300" b="1">
          <a:solidFill>
            <a:srgbClr val="FFFF00"/>
          </a:solidFill>
          <a:latin typeface="Arial" pitchFamily="34" charset="0"/>
        </a:defRPr>
      </a:lvl9pPr>
    </p:titleStyle>
    <p:bodyStyle>
      <a:lvl1pPr marL="311924" indent="-311924" algn="l" rtl="0" eaLnBrk="0" fontAlgn="base" hangingPunct="0">
        <a:spcBef>
          <a:spcPct val="20000"/>
        </a:spcBef>
        <a:spcAft>
          <a:spcPct val="0"/>
        </a:spcAft>
        <a:buChar char="•"/>
        <a:defRPr sz="2600" b="1">
          <a:solidFill>
            <a:schemeClr val="bg1"/>
          </a:solidFill>
          <a:latin typeface="+mn-lt"/>
          <a:ea typeface="+mn-ea"/>
          <a:cs typeface="+mn-cs"/>
        </a:defRPr>
      </a:lvl1pPr>
      <a:lvl2pPr marL="675832" indent="-259935" algn="l" rtl="0" eaLnBrk="0" fontAlgn="base" hangingPunct="0">
        <a:spcBef>
          <a:spcPct val="20000"/>
        </a:spcBef>
        <a:spcAft>
          <a:spcPct val="0"/>
        </a:spcAft>
        <a:buChar char="–"/>
        <a:defRPr sz="2600" b="1">
          <a:solidFill>
            <a:schemeClr val="bg1"/>
          </a:solidFill>
          <a:latin typeface="+mn-lt"/>
        </a:defRPr>
      </a:lvl2pPr>
      <a:lvl3pPr marL="1039739" indent="-207949" algn="l" rtl="0" eaLnBrk="0" fontAlgn="base" hangingPunct="0">
        <a:spcBef>
          <a:spcPct val="20000"/>
        </a:spcBef>
        <a:spcAft>
          <a:spcPct val="0"/>
        </a:spcAft>
        <a:buChar char="•"/>
        <a:defRPr sz="2200" b="1">
          <a:solidFill>
            <a:schemeClr val="bg1"/>
          </a:solidFill>
          <a:latin typeface="+mn-lt"/>
        </a:defRPr>
      </a:lvl3pPr>
      <a:lvl4pPr marL="1455637" indent="-207949" algn="l" rtl="0" eaLnBrk="0" fontAlgn="base" hangingPunct="0">
        <a:spcBef>
          <a:spcPct val="20000"/>
        </a:spcBef>
        <a:spcAft>
          <a:spcPct val="0"/>
        </a:spcAft>
        <a:buChar char="–"/>
        <a:defRPr sz="1800" b="1">
          <a:solidFill>
            <a:schemeClr val="bg1"/>
          </a:solidFill>
          <a:latin typeface="+mn-lt"/>
        </a:defRPr>
      </a:lvl4pPr>
      <a:lvl5pPr marL="1871534" indent="-207949" algn="l" rtl="0" eaLnBrk="0" fontAlgn="base" hangingPunct="0">
        <a:spcBef>
          <a:spcPct val="20000"/>
        </a:spcBef>
        <a:spcAft>
          <a:spcPct val="0"/>
        </a:spcAft>
        <a:buChar char="»"/>
        <a:defRPr sz="1800" b="1">
          <a:solidFill>
            <a:schemeClr val="bg1"/>
          </a:solidFill>
          <a:latin typeface="+mn-lt"/>
        </a:defRPr>
      </a:lvl5pPr>
      <a:lvl6pPr marL="2287428" indent="-207949" algn="l" rtl="0" eaLnBrk="0" fontAlgn="base" hangingPunct="0">
        <a:spcBef>
          <a:spcPct val="20000"/>
        </a:spcBef>
        <a:spcAft>
          <a:spcPct val="0"/>
        </a:spcAft>
        <a:buChar char="»"/>
        <a:defRPr sz="1800" b="1">
          <a:solidFill>
            <a:schemeClr val="bg1"/>
          </a:solidFill>
          <a:latin typeface="+mn-lt"/>
        </a:defRPr>
      </a:lvl6pPr>
      <a:lvl7pPr marL="2703322" indent="-207949" algn="l" rtl="0" eaLnBrk="0" fontAlgn="base" hangingPunct="0">
        <a:spcBef>
          <a:spcPct val="20000"/>
        </a:spcBef>
        <a:spcAft>
          <a:spcPct val="0"/>
        </a:spcAft>
        <a:buChar char="»"/>
        <a:defRPr sz="1800" b="1">
          <a:solidFill>
            <a:schemeClr val="bg1"/>
          </a:solidFill>
          <a:latin typeface="+mn-lt"/>
        </a:defRPr>
      </a:lvl7pPr>
      <a:lvl8pPr marL="3119218" indent="-207949" algn="l" rtl="0" eaLnBrk="0" fontAlgn="base" hangingPunct="0">
        <a:spcBef>
          <a:spcPct val="20000"/>
        </a:spcBef>
        <a:spcAft>
          <a:spcPct val="0"/>
        </a:spcAft>
        <a:buChar char="»"/>
        <a:defRPr sz="1800" b="1">
          <a:solidFill>
            <a:schemeClr val="bg1"/>
          </a:solidFill>
          <a:latin typeface="+mn-lt"/>
        </a:defRPr>
      </a:lvl8pPr>
      <a:lvl9pPr marL="3535116" indent="-207949" algn="l" rtl="0" eaLnBrk="0" fontAlgn="base" hangingPunct="0">
        <a:spcBef>
          <a:spcPct val="20000"/>
        </a:spcBef>
        <a:spcAft>
          <a:spcPct val="0"/>
        </a:spcAft>
        <a:buChar char="»"/>
        <a:defRPr sz="1800" b="1">
          <a:solidFill>
            <a:schemeClr val="bg1"/>
          </a:solidFill>
          <a:latin typeface="+mn-lt"/>
        </a:defRPr>
      </a:lvl9pPr>
    </p:bodyStyle>
    <p:otherStyle>
      <a:defPPr>
        <a:defRPr lang="en-US"/>
      </a:defPPr>
      <a:lvl1pPr marL="0" algn="l" defTabSz="831792" rtl="0" eaLnBrk="1" latinLnBrk="0" hangingPunct="1">
        <a:defRPr sz="1600" kern="1200">
          <a:solidFill>
            <a:schemeClr val="tx1"/>
          </a:solidFill>
          <a:latin typeface="+mn-lt"/>
          <a:ea typeface="+mn-ea"/>
          <a:cs typeface="+mn-cs"/>
        </a:defRPr>
      </a:lvl1pPr>
      <a:lvl2pPr marL="415895" algn="l" defTabSz="831792" rtl="0" eaLnBrk="1" latinLnBrk="0" hangingPunct="1">
        <a:defRPr sz="1600" kern="1200">
          <a:solidFill>
            <a:schemeClr val="tx1"/>
          </a:solidFill>
          <a:latin typeface="+mn-lt"/>
          <a:ea typeface="+mn-ea"/>
          <a:cs typeface="+mn-cs"/>
        </a:defRPr>
      </a:lvl2pPr>
      <a:lvl3pPr marL="831792" algn="l" defTabSz="831792" rtl="0" eaLnBrk="1" latinLnBrk="0" hangingPunct="1">
        <a:defRPr sz="1600" kern="1200">
          <a:solidFill>
            <a:schemeClr val="tx1"/>
          </a:solidFill>
          <a:latin typeface="+mn-lt"/>
          <a:ea typeface="+mn-ea"/>
          <a:cs typeface="+mn-cs"/>
        </a:defRPr>
      </a:lvl3pPr>
      <a:lvl4pPr marL="1247688" algn="l" defTabSz="831792" rtl="0" eaLnBrk="1" latinLnBrk="0" hangingPunct="1">
        <a:defRPr sz="1600" kern="1200">
          <a:solidFill>
            <a:schemeClr val="tx1"/>
          </a:solidFill>
          <a:latin typeface="+mn-lt"/>
          <a:ea typeface="+mn-ea"/>
          <a:cs typeface="+mn-cs"/>
        </a:defRPr>
      </a:lvl4pPr>
      <a:lvl5pPr marL="1663576" algn="l" defTabSz="831792" rtl="0" eaLnBrk="1" latinLnBrk="0" hangingPunct="1">
        <a:defRPr sz="1600" kern="1200">
          <a:solidFill>
            <a:schemeClr val="tx1"/>
          </a:solidFill>
          <a:latin typeface="+mn-lt"/>
          <a:ea typeface="+mn-ea"/>
          <a:cs typeface="+mn-cs"/>
        </a:defRPr>
      </a:lvl5pPr>
      <a:lvl6pPr marL="2079481" algn="l" defTabSz="831792" rtl="0" eaLnBrk="1" latinLnBrk="0" hangingPunct="1">
        <a:defRPr sz="1600" kern="1200">
          <a:solidFill>
            <a:schemeClr val="tx1"/>
          </a:solidFill>
          <a:latin typeface="+mn-lt"/>
          <a:ea typeface="+mn-ea"/>
          <a:cs typeface="+mn-cs"/>
        </a:defRPr>
      </a:lvl6pPr>
      <a:lvl7pPr marL="2495375" algn="l" defTabSz="831792" rtl="0" eaLnBrk="1" latinLnBrk="0" hangingPunct="1">
        <a:defRPr sz="1600" kern="1200">
          <a:solidFill>
            <a:schemeClr val="tx1"/>
          </a:solidFill>
          <a:latin typeface="+mn-lt"/>
          <a:ea typeface="+mn-ea"/>
          <a:cs typeface="+mn-cs"/>
        </a:defRPr>
      </a:lvl7pPr>
      <a:lvl8pPr marL="2911275" algn="l" defTabSz="831792" rtl="0" eaLnBrk="1" latinLnBrk="0" hangingPunct="1">
        <a:defRPr sz="1600" kern="1200">
          <a:solidFill>
            <a:schemeClr val="tx1"/>
          </a:solidFill>
          <a:latin typeface="+mn-lt"/>
          <a:ea typeface="+mn-ea"/>
          <a:cs typeface="+mn-cs"/>
        </a:defRPr>
      </a:lvl8pPr>
      <a:lvl9pPr marL="3327163" algn="l" defTabSz="831792"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4900" y="89862"/>
            <a:ext cx="8935641" cy="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257" tIns="41628" rIns="83257" bIns="41628"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556555" y="1283877"/>
            <a:ext cx="8036484" cy="4501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257" tIns="41628" rIns="83257" bIns="4162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2752011" y="5994467"/>
            <a:ext cx="2550643" cy="438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257" tIns="41628" rIns="83257" bIns="41628" numCol="1" anchor="t" anchorCtr="0" compatLnSpc="1">
            <a:prstTxWarp prst="textNoShape">
              <a:avLst/>
            </a:prstTxWarp>
          </a:bodyPr>
          <a:lstStyle>
            <a:lvl1pPr algn="ctr">
              <a:defRPr sz="1600" b="0">
                <a:solidFill>
                  <a:schemeClr val="bg1"/>
                </a:solidFill>
              </a:defRPr>
            </a:lvl1pPr>
          </a:lstStyle>
          <a:p>
            <a:pPr defTabSz="912123" eaLnBrk="0" fontAlgn="base" hangingPunct="0">
              <a:spcBef>
                <a:spcPct val="0"/>
              </a:spcBef>
              <a:spcAft>
                <a:spcPct val="0"/>
              </a:spcAft>
              <a:defRPr/>
            </a:pPr>
            <a:endParaRPr lang="en-US">
              <a:solidFill>
                <a:srgbClr val="FFFFFF"/>
              </a:solidFill>
            </a:endParaRPr>
          </a:p>
        </p:txBody>
      </p:sp>
    </p:spTree>
    <p:extLst>
      <p:ext uri="{BB962C8B-B14F-4D97-AF65-F5344CB8AC3E}">
        <p14:creationId xmlns:p14="http://schemas.microsoft.com/office/powerpoint/2010/main" val="404846002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xStyles>
    <p:titleStyle>
      <a:lvl1pPr algn="ctr" rtl="0" eaLnBrk="0" fontAlgn="base" hangingPunct="0">
        <a:spcBef>
          <a:spcPct val="0"/>
        </a:spcBef>
        <a:spcAft>
          <a:spcPct val="0"/>
        </a:spcAft>
        <a:defRPr sz="3300" b="1">
          <a:solidFill>
            <a:srgbClr val="FFFF00"/>
          </a:solidFill>
          <a:latin typeface="+mj-lt"/>
          <a:ea typeface="+mj-ea"/>
          <a:cs typeface="+mj-cs"/>
        </a:defRPr>
      </a:lvl1pPr>
      <a:lvl2pPr algn="ctr" rtl="0" eaLnBrk="0" fontAlgn="base" hangingPunct="0">
        <a:spcBef>
          <a:spcPct val="0"/>
        </a:spcBef>
        <a:spcAft>
          <a:spcPct val="0"/>
        </a:spcAft>
        <a:defRPr sz="3300" b="1">
          <a:solidFill>
            <a:srgbClr val="FFFF00"/>
          </a:solidFill>
          <a:latin typeface="Arial" pitchFamily="34" charset="0"/>
        </a:defRPr>
      </a:lvl2pPr>
      <a:lvl3pPr algn="ctr" rtl="0" eaLnBrk="0" fontAlgn="base" hangingPunct="0">
        <a:spcBef>
          <a:spcPct val="0"/>
        </a:spcBef>
        <a:spcAft>
          <a:spcPct val="0"/>
        </a:spcAft>
        <a:defRPr sz="3300" b="1">
          <a:solidFill>
            <a:srgbClr val="FFFF00"/>
          </a:solidFill>
          <a:latin typeface="Arial" pitchFamily="34" charset="0"/>
        </a:defRPr>
      </a:lvl3pPr>
      <a:lvl4pPr algn="ctr" rtl="0" eaLnBrk="0" fontAlgn="base" hangingPunct="0">
        <a:spcBef>
          <a:spcPct val="0"/>
        </a:spcBef>
        <a:spcAft>
          <a:spcPct val="0"/>
        </a:spcAft>
        <a:defRPr sz="3300" b="1">
          <a:solidFill>
            <a:srgbClr val="FFFF00"/>
          </a:solidFill>
          <a:latin typeface="Arial" pitchFamily="34" charset="0"/>
        </a:defRPr>
      </a:lvl4pPr>
      <a:lvl5pPr algn="ctr" rtl="0" eaLnBrk="0" fontAlgn="base" hangingPunct="0">
        <a:spcBef>
          <a:spcPct val="0"/>
        </a:spcBef>
        <a:spcAft>
          <a:spcPct val="0"/>
        </a:spcAft>
        <a:defRPr sz="3300" b="1">
          <a:solidFill>
            <a:srgbClr val="FFFF00"/>
          </a:solidFill>
          <a:latin typeface="Arial" pitchFamily="34" charset="0"/>
        </a:defRPr>
      </a:lvl5pPr>
      <a:lvl6pPr marL="416291" algn="ctr" rtl="0" eaLnBrk="0" fontAlgn="base" hangingPunct="0">
        <a:spcBef>
          <a:spcPct val="0"/>
        </a:spcBef>
        <a:spcAft>
          <a:spcPct val="0"/>
        </a:spcAft>
        <a:defRPr sz="3300" b="1">
          <a:solidFill>
            <a:srgbClr val="FFFF00"/>
          </a:solidFill>
          <a:latin typeface="Arial" pitchFamily="34" charset="0"/>
        </a:defRPr>
      </a:lvl6pPr>
      <a:lvl7pPr marL="832584" algn="ctr" rtl="0" eaLnBrk="0" fontAlgn="base" hangingPunct="0">
        <a:spcBef>
          <a:spcPct val="0"/>
        </a:spcBef>
        <a:spcAft>
          <a:spcPct val="0"/>
        </a:spcAft>
        <a:defRPr sz="3300" b="1">
          <a:solidFill>
            <a:srgbClr val="FFFF00"/>
          </a:solidFill>
          <a:latin typeface="Arial" pitchFamily="34" charset="0"/>
        </a:defRPr>
      </a:lvl7pPr>
      <a:lvl8pPr marL="1248874" algn="ctr" rtl="0" eaLnBrk="0" fontAlgn="base" hangingPunct="0">
        <a:spcBef>
          <a:spcPct val="0"/>
        </a:spcBef>
        <a:spcAft>
          <a:spcPct val="0"/>
        </a:spcAft>
        <a:defRPr sz="3300" b="1">
          <a:solidFill>
            <a:srgbClr val="FFFF00"/>
          </a:solidFill>
          <a:latin typeface="Arial" pitchFamily="34" charset="0"/>
        </a:defRPr>
      </a:lvl8pPr>
      <a:lvl9pPr marL="1665159" algn="ctr" rtl="0" eaLnBrk="0" fontAlgn="base" hangingPunct="0">
        <a:spcBef>
          <a:spcPct val="0"/>
        </a:spcBef>
        <a:spcAft>
          <a:spcPct val="0"/>
        </a:spcAft>
        <a:defRPr sz="3300" b="1">
          <a:solidFill>
            <a:srgbClr val="FFFF00"/>
          </a:solidFill>
          <a:latin typeface="Arial" pitchFamily="34" charset="0"/>
        </a:defRPr>
      </a:lvl9pPr>
    </p:titleStyle>
    <p:bodyStyle>
      <a:lvl1pPr marL="312220" indent="-312220" algn="l" rtl="0" eaLnBrk="0" fontAlgn="base" hangingPunct="0">
        <a:spcBef>
          <a:spcPct val="20000"/>
        </a:spcBef>
        <a:spcAft>
          <a:spcPct val="0"/>
        </a:spcAft>
        <a:buChar char="•"/>
        <a:defRPr sz="2600" b="1">
          <a:solidFill>
            <a:schemeClr val="bg1"/>
          </a:solidFill>
          <a:latin typeface="+mn-lt"/>
          <a:ea typeface="+mn-ea"/>
          <a:cs typeface="+mn-cs"/>
        </a:defRPr>
      </a:lvl1pPr>
      <a:lvl2pPr marL="676474" indent="-260182" algn="l" rtl="0" eaLnBrk="0" fontAlgn="base" hangingPunct="0">
        <a:spcBef>
          <a:spcPct val="20000"/>
        </a:spcBef>
        <a:spcAft>
          <a:spcPct val="0"/>
        </a:spcAft>
        <a:buChar char="–"/>
        <a:defRPr sz="2600" b="1">
          <a:solidFill>
            <a:schemeClr val="bg1"/>
          </a:solidFill>
          <a:latin typeface="+mn-lt"/>
        </a:defRPr>
      </a:lvl2pPr>
      <a:lvl3pPr marL="1040728" indent="-208147" algn="l" rtl="0" eaLnBrk="0" fontAlgn="base" hangingPunct="0">
        <a:spcBef>
          <a:spcPct val="20000"/>
        </a:spcBef>
        <a:spcAft>
          <a:spcPct val="0"/>
        </a:spcAft>
        <a:buChar char="•"/>
        <a:defRPr sz="2200" b="1">
          <a:solidFill>
            <a:schemeClr val="bg1"/>
          </a:solidFill>
          <a:latin typeface="+mn-lt"/>
        </a:defRPr>
      </a:lvl3pPr>
      <a:lvl4pPr marL="1457022" indent="-208147" algn="l" rtl="0" eaLnBrk="0" fontAlgn="base" hangingPunct="0">
        <a:spcBef>
          <a:spcPct val="20000"/>
        </a:spcBef>
        <a:spcAft>
          <a:spcPct val="0"/>
        </a:spcAft>
        <a:buChar char="–"/>
        <a:defRPr sz="1800" b="1">
          <a:solidFill>
            <a:schemeClr val="bg1"/>
          </a:solidFill>
          <a:latin typeface="+mn-lt"/>
        </a:defRPr>
      </a:lvl4pPr>
      <a:lvl5pPr marL="1873313" indent="-208147" algn="l" rtl="0" eaLnBrk="0" fontAlgn="base" hangingPunct="0">
        <a:spcBef>
          <a:spcPct val="20000"/>
        </a:spcBef>
        <a:spcAft>
          <a:spcPct val="0"/>
        </a:spcAft>
        <a:buChar char="»"/>
        <a:defRPr sz="1800" b="1">
          <a:solidFill>
            <a:schemeClr val="bg1"/>
          </a:solidFill>
          <a:latin typeface="+mn-lt"/>
        </a:defRPr>
      </a:lvl5pPr>
      <a:lvl6pPr marL="2289605" indent="-208147" algn="l" rtl="0" eaLnBrk="0" fontAlgn="base" hangingPunct="0">
        <a:spcBef>
          <a:spcPct val="20000"/>
        </a:spcBef>
        <a:spcAft>
          <a:spcPct val="0"/>
        </a:spcAft>
        <a:buChar char="»"/>
        <a:defRPr sz="1800" b="1">
          <a:solidFill>
            <a:schemeClr val="bg1"/>
          </a:solidFill>
          <a:latin typeface="+mn-lt"/>
        </a:defRPr>
      </a:lvl6pPr>
      <a:lvl7pPr marL="2705894" indent="-208147" algn="l" rtl="0" eaLnBrk="0" fontAlgn="base" hangingPunct="0">
        <a:spcBef>
          <a:spcPct val="20000"/>
        </a:spcBef>
        <a:spcAft>
          <a:spcPct val="0"/>
        </a:spcAft>
        <a:buChar char="»"/>
        <a:defRPr sz="1800" b="1">
          <a:solidFill>
            <a:schemeClr val="bg1"/>
          </a:solidFill>
          <a:latin typeface="+mn-lt"/>
        </a:defRPr>
      </a:lvl7pPr>
      <a:lvl8pPr marL="3122186" indent="-208147" algn="l" rtl="0" eaLnBrk="0" fontAlgn="base" hangingPunct="0">
        <a:spcBef>
          <a:spcPct val="20000"/>
        </a:spcBef>
        <a:spcAft>
          <a:spcPct val="0"/>
        </a:spcAft>
        <a:buChar char="»"/>
        <a:defRPr sz="1800" b="1">
          <a:solidFill>
            <a:schemeClr val="bg1"/>
          </a:solidFill>
          <a:latin typeface="+mn-lt"/>
        </a:defRPr>
      </a:lvl8pPr>
      <a:lvl9pPr marL="3538478" indent="-208147" algn="l" rtl="0" eaLnBrk="0" fontAlgn="base" hangingPunct="0">
        <a:spcBef>
          <a:spcPct val="20000"/>
        </a:spcBef>
        <a:spcAft>
          <a:spcPct val="0"/>
        </a:spcAft>
        <a:buChar char="»"/>
        <a:defRPr sz="1800" b="1">
          <a:solidFill>
            <a:schemeClr val="bg1"/>
          </a:solidFill>
          <a:latin typeface="+mn-lt"/>
        </a:defRPr>
      </a:lvl9pPr>
    </p:bodyStyle>
    <p:otherStyle>
      <a:defPPr>
        <a:defRPr lang="en-US"/>
      </a:defPPr>
      <a:lvl1pPr marL="0" algn="l" defTabSz="832584" rtl="0" eaLnBrk="1" latinLnBrk="0" hangingPunct="1">
        <a:defRPr sz="1600" kern="1200">
          <a:solidFill>
            <a:schemeClr val="tx1"/>
          </a:solidFill>
          <a:latin typeface="+mn-lt"/>
          <a:ea typeface="+mn-ea"/>
          <a:cs typeface="+mn-cs"/>
        </a:defRPr>
      </a:lvl1pPr>
      <a:lvl2pPr marL="416291" algn="l" defTabSz="832584" rtl="0" eaLnBrk="1" latinLnBrk="0" hangingPunct="1">
        <a:defRPr sz="1600" kern="1200">
          <a:solidFill>
            <a:schemeClr val="tx1"/>
          </a:solidFill>
          <a:latin typeface="+mn-lt"/>
          <a:ea typeface="+mn-ea"/>
          <a:cs typeface="+mn-cs"/>
        </a:defRPr>
      </a:lvl2pPr>
      <a:lvl3pPr marL="832584" algn="l" defTabSz="832584" rtl="0" eaLnBrk="1" latinLnBrk="0" hangingPunct="1">
        <a:defRPr sz="1600" kern="1200">
          <a:solidFill>
            <a:schemeClr val="tx1"/>
          </a:solidFill>
          <a:latin typeface="+mn-lt"/>
          <a:ea typeface="+mn-ea"/>
          <a:cs typeface="+mn-cs"/>
        </a:defRPr>
      </a:lvl3pPr>
      <a:lvl4pPr marL="1248874" algn="l" defTabSz="832584" rtl="0" eaLnBrk="1" latinLnBrk="0" hangingPunct="1">
        <a:defRPr sz="1600" kern="1200">
          <a:solidFill>
            <a:schemeClr val="tx1"/>
          </a:solidFill>
          <a:latin typeface="+mn-lt"/>
          <a:ea typeface="+mn-ea"/>
          <a:cs typeface="+mn-cs"/>
        </a:defRPr>
      </a:lvl4pPr>
      <a:lvl5pPr marL="1665159" algn="l" defTabSz="832584" rtl="0" eaLnBrk="1" latinLnBrk="0" hangingPunct="1">
        <a:defRPr sz="1600" kern="1200">
          <a:solidFill>
            <a:schemeClr val="tx1"/>
          </a:solidFill>
          <a:latin typeface="+mn-lt"/>
          <a:ea typeface="+mn-ea"/>
          <a:cs typeface="+mn-cs"/>
        </a:defRPr>
      </a:lvl5pPr>
      <a:lvl6pPr marL="2081459" algn="l" defTabSz="832584" rtl="0" eaLnBrk="1" latinLnBrk="0" hangingPunct="1">
        <a:defRPr sz="1600" kern="1200">
          <a:solidFill>
            <a:schemeClr val="tx1"/>
          </a:solidFill>
          <a:latin typeface="+mn-lt"/>
          <a:ea typeface="+mn-ea"/>
          <a:cs typeface="+mn-cs"/>
        </a:defRPr>
      </a:lvl6pPr>
      <a:lvl7pPr marL="2497750" algn="l" defTabSz="832584" rtl="0" eaLnBrk="1" latinLnBrk="0" hangingPunct="1">
        <a:defRPr sz="1600" kern="1200">
          <a:solidFill>
            <a:schemeClr val="tx1"/>
          </a:solidFill>
          <a:latin typeface="+mn-lt"/>
          <a:ea typeface="+mn-ea"/>
          <a:cs typeface="+mn-cs"/>
        </a:defRPr>
      </a:lvl7pPr>
      <a:lvl8pPr marL="2914043" algn="l" defTabSz="832584" rtl="0" eaLnBrk="1" latinLnBrk="0" hangingPunct="1">
        <a:defRPr sz="1600" kern="1200">
          <a:solidFill>
            <a:schemeClr val="tx1"/>
          </a:solidFill>
          <a:latin typeface="+mn-lt"/>
          <a:ea typeface="+mn-ea"/>
          <a:cs typeface="+mn-cs"/>
        </a:defRPr>
      </a:lvl8pPr>
      <a:lvl9pPr marL="3330330" algn="l" defTabSz="832584"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4895" y="89862"/>
            <a:ext cx="8935641" cy="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306" tIns="41653" rIns="83306" bIns="41653"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556555" y="1283877"/>
            <a:ext cx="8036484" cy="4501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306" tIns="41653" rIns="83306" bIns="4165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2752011" y="5994467"/>
            <a:ext cx="2550643" cy="438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306" tIns="41653" rIns="83306" bIns="41653" numCol="1" anchor="t" anchorCtr="0" compatLnSpc="1">
            <a:prstTxWarp prst="textNoShape">
              <a:avLst/>
            </a:prstTxWarp>
          </a:bodyPr>
          <a:lstStyle>
            <a:lvl1pPr algn="ctr">
              <a:defRPr sz="1600" b="0">
                <a:solidFill>
                  <a:schemeClr val="bg1"/>
                </a:solidFill>
              </a:defRPr>
            </a:lvl1pPr>
          </a:lstStyle>
          <a:p>
            <a:pPr defTabSz="912665" eaLnBrk="0" fontAlgn="base" hangingPunct="0">
              <a:spcBef>
                <a:spcPct val="0"/>
              </a:spcBef>
              <a:spcAft>
                <a:spcPct val="0"/>
              </a:spcAft>
              <a:defRPr/>
            </a:pPr>
            <a:endParaRPr lang="en-US">
              <a:solidFill>
                <a:srgbClr val="FFFFFF"/>
              </a:solidFill>
            </a:endParaRPr>
          </a:p>
        </p:txBody>
      </p:sp>
    </p:spTree>
    <p:extLst>
      <p:ext uri="{BB962C8B-B14F-4D97-AF65-F5344CB8AC3E}">
        <p14:creationId xmlns:p14="http://schemas.microsoft.com/office/powerpoint/2010/main" val="699809957"/>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Lst>
  <p:txStyles>
    <p:titleStyle>
      <a:lvl1pPr algn="ctr" rtl="0" eaLnBrk="0" fontAlgn="base" hangingPunct="0">
        <a:spcBef>
          <a:spcPct val="0"/>
        </a:spcBef>
        <a:spcAft>
          <a:spcPct val="0"/>
        </a:spcAft>
        <a:defRPr sz="3300" b="1">
          <a:solidFill>
            <a:srgbClr val="FFFF00"/>
          </a:solidFill>
          <a:latin typeface="+mj-lt"/>
          <a:ea typeface="+mj-ea"/>
          <a:cs typeface="+mj-cs"/>
        </a:defRPr>
      </a:lvl1pPr>
      <a:lvl2pPr algn="ctr" rtl="0" eaLnBrk="0" fontAlgn="base" hangingPunct="0">
        <a:spcBef>
          <a:spcPct val="0"/>
        </a:spcBef>
        <a:spcAft>
          <a:spcPct val="0"/>
        </a:spcAft>
        <a:defRPr sz="3300" b="1">
          <a:solidFill>
            <a:srgbClr val="FFFF00"/>
          </a:solidFill>
          <a:latin typeface="Arial" pitchFamily="34" charset="0"/>
        </a:defRPr>
      </a:lvl2pPr>
      <a:lvl3pPr algn="ctr" rtl="0" eaLnBrk="0" fontAlgn="base" hangingPunct="0">
        <a:spcBef>
          <a:spcPct val="0"/>
        </a:spcBef>
        <a:spcAft>
          <a:spcPct val="0"/>
        </a:spcAft>
        <a:defRPr sz="3300" b="1">
          <a:solidFill>
            <a:srgbClr val="FFFF00"/>
          </a:solidFill>
          <a:latin typeface="Arial" pitchFamily="34" charset="0"/>
        </a:defRPr>
      </a:lvl3pPr>
      <a:lvl4pPr algn="ctr" rtl="0" eaLnBrk="0" fontAlgn="base" hangingPunct="0">
        <a:spcBef>
          <a:spcPct val="0"/>
        </a:spcBef>
        <a:spcAft>
          <a:spcPct val="0"/>
        </a:spcAft>
        <a:defRPr sz="3300" b="1">
          <a:solidFill>
            <a:srgbClr val="FFFF00"/>
          </a:solidFill>
          <a:latin typeface="Arial" pitchFamily="34" charset="0"/>
        </a:defRPr>
      </a:lvl4pPr>
      <a:lvl5pPr algn="ctr" rtl="0" eaLnBrk="0" fontAlgn="base" hangingPunct="0">
        <a:spcBef>
          <a:spcPct val="0"/>
        </a:spcBef>
        <a:spcAft>
          <a:spcPct val="0"/>
        </a:spcAft>
        <a:defRPr sz="3300" b="1">
          <a:solidFill>
            <a:srgbClr val="FFFF00"/>
          </a:solidFill>
          <a:latin typeface="Arial" pitchFamily="34" charset="0"/>
        </a:defRPr>
      </a:lvl5pPr>
      <a:lvl6pPr marL="416538" algn="ctr" rtl="0" eaLnBrk="0" fontAlgn="base" hangingPunct="0">
        <a:spcBef>
          <a:spcPct val="0"/>
        </a:spcBef>
        <a:spcAft>
          <a:spcPct val="0"/>
        </a:spcAft>
        <a:defRPr sz="3300" b="1">
          <a:solidFill>
            <a:srgbClr val="FFFF00"/>
          </a:solidFill>
          <a:latin typeface="Arial" pitchFamily="34" charset="0"/>
        </a:defRPr>
      </a:lvl6pPr>
      <a:lvl7pPr marL="833079" algn="ctr" rtl="0" eaLnBrk="0" fontAlgn="base" hangingPunct="0">
        <a:spcBef>
          <a:spcPct val="0"/>
        </a:spcBef>
        <a:spcAft>
          <a:spcPct val="0"/>
        </a:spcAft>
        <a:defRPr sz="3300" b="1">
          <a:solidFill>
            <a:srgbClr val="FFFF00"/>
          </a:solidFill>
          <a:latin typeface="Arial" pitchFamily="34" charset="0"/>
        </a:defRPr>
      </a:lvl7pPr>
      <a:lvl8pPr marL="1249617" algn="ctr" rtl="0" eaLnBrk="0" fontAlgn="base" hangingPunct="0">
        <a:spcBef>
          <a:spcPct val="0"/>
        </a:spcBef>
        <a:spcAft>
          <a:spcPct val="0"/>
        </a:spcAft>
        <a:defRPr sz="3300" b="1">
          <a:solidFill>
            <a:srgbClr val="FFFF00"/>
          </a:solidFill>
          <a:latin typeface="Arial" pitchFamily="34" charset="0"/>
        </a:defRPr>
      </a:lvl8pPr>
      <a:lvl9pPr marL="1666149" algn="ctr" rtl="0" eaLnBrk="0" fontAlgn="base" hangingPunct="0">
        <a:spcBef>
          <a:spcPct val="0"/>
        </a:spcBef>
        <a:spcAft>
          <a:spcPct val="0"/>
        </a:spcAft>
        <a:defRPr sz="3300" b="1">
          <a:solidFill>
            <a:srgbClr val="FFFF00"/>
          </a:solidFill>
          <a:latin typeface="Arial" pitchFamily="34" charset="0"/>
        </a:defRPr>
      </a:lvl9pPr>
    </p:titleStyle>
    <p:bodyStyle>
      <a:lvl1pPr marL="312406" indent="-312406" algn="l" rtl="0" eaLnBrk="0" fontAlgn="base" hangingPunct="0">
        <a:spcBef>
          <a:spcPct val="20000"/>
        </a:spcBef>
        <a:spcAft>
          <a:spcPct val="0"/>
        </a:spcAft>
        <a:buChar char="•"/>
        <a:defRPr sz="2600" b="1">
          <a:solidFill>
            <a:schemeClr val="bg1"/>
          </a:solidFill>
          <a:latin typeface="+mn-lt"/>
          <a:ea typeface="+mn-ea"/>
          <a:cs typeface="+mn-cs"/>
        </a:defRPr>
      </a:lvl1pPr>
      <a:lvl2pPr marL="676876" indent="-260337" algn="l" rtl="0" eaLnBrk="0" fontAlgn="base" hangingPunct="0">
        <a:spcBef>
          <a:spcPct val="20000"/>
        </a:spcBef>
        <a:spcAft>
          <a:spcPct val="0"/>
        </a:spcAft>
        <a:buChar char="–"/>
        <a:defRPr sz="2600" b="1">
          <a:solidFill>
            <a:schemeClr val="bg1"/>
          </a:solidFill>
          <a:latin typeface="+mn-lt"/>
        </a:defRPr>
      </a:lvl2pPr>
      <a:lvl3pPr marL="1041347" indent="-208270" algn="l" rtl="0" eaLnBrk="0" fontAlgn="base" hangingPunct="0">
        <a:spcBef>
          <a:spcPct val="20000"/>
        </a:spcBef>
        <a:spcAft>
          <a:spcPct val="0"/>
        </a:spcAft>
        <a:buChar char="•"/>
        <a:defRPr sz="2200" b="1">
          <a:solidFill>
            <a:schemeClr val="bg1"/>
          </a:solidFill>
          <a:latin typeface="+mn-lt"/>
        </a:defRPr>
      </a:lvl3pPr>
      <a:lvl4pPr marL="1457888" indent="-208270" algn="l" rtl="0" eaLnBrk="0" fontAlgn="base" hangingPunct="0">
        <a:spcBef>
          <a:spcPct val="20000"/>
        </a:spcBef>
        <a:spcAft>
          <a:spcPct val="0"/>
        </a:spcAft>
        <a:buChar char="–"/>
        <a:defRPr sz="1800" b="1">
          <a:solidFill>
            <a:schemeClr val="bg1"/>
          </a:solidFill>
          <a:latin typeface="+mn-lt"/>
        </a:defRPr>
      </a:lvl4pPr>
      <a:lvl5pPr marL="1874427" indent="-208270" algn="l" rtl="0" eaLnBrk="0" fontAlgn="base" hangingPunct="0">
        <a:spcBef>
          <a:spcPct val="20000"/>
        </a:spcBef>
        <a:spcAft>
          <a:spcPct val="0"/>
        </a:spcAft>
        <a:buChar char="»"/>
        <a:defRPr sz="1800" b="1">
          <a:solidFill>
            <a:schemeClr val="bg1"/>
          </a:solidFill>
          <a:latin typeface="+mn-lt"/>
        </a:defRPr>
      </a:lvl5pPr>
      <a:lvl6pPr marL="2290966" indent="-208270" algn="l" rtl="0" eaLnBrk="0" fontAlgn="base" hangingPunct="0">
        <a:spcBef>
          <a:spcPct val="20000"/>
        </a:spcBef>
        <a:spcAft>
          <a:spcPct val="0"/>
        </a:spcAft>
        <a:buChar char="»"/>
        <a:defRPr sz="1800" b="1">
          <a:solidFill>
            <a:schemeClr val="bg1"/>
          </a:solidFill>
          <a:latin typeface="+mn-lt"/>
        </a:defRPr>
      </a:lvl6pPr>
      <a:lvl7pPr marL="2707504" indent="-208270" algn="l" rtl="0" eaLnBrk="0" fontAlgn="base" hangingPunct="0">
        <a:spcBef>
          <a:spcPct val="20000"/>
        </a:spcBef>
        <a:spcAft>
          <a:spcPct val="0"/>
        </a:spcAft>
        <a:buChar char="»"/>
        <a:defRPr sz="1800" b="1">
          <a:solidFill>
            <a:schemeClr val="bg1"/>
          </a:solidFill>
          <a:latin typeface="+mn-lt"/>
        </a:defRPr>
      </a:lvl7pPr>
      <a:lvl8pPr marL="3124043" indent="-208270" algn="l" rtl="0" eaLnBrk="0" fontAlgn="base" hangingPunct="0">
        <a:spcBef>
          <a:spcPct val="20000"/>
        </a:spcBef>
        <a:spcAft>
          <a:spcPct val="0"/>
        </a:spcAft>
        <a:buChar char="»"/>
        <a:defRPr sz="1800" b="1">
          <a:solidFill>
            <a:schemeClr val="bg1"/>
          </a:solidFill>
          <a:latin typeface="+mn-lt"/>
        </a:defRPr>
      </a:lvl8pPr>
      <a:lvl9pPr marL="3540582" indent="-208270" algn="l" rtl="0" eaLnBrk="0" fontAlgn="base" hangingPunct="0">
        <a:spcBef>
          <a:spcPct val="20000"/>
        </a:spcBef>
        <a:spcAft>
          <a:spcPct val="0"/>
        </a:spcAft>
        <a:buChar char="»"/>
        <a:defRPr sz="1800" b="1">
          <a:solidFill>
            <a:schemeClr val="bg1"/>
          </a:solidFill>
          <a:latin typeface="+mn-lt"/>
        </a:defRPr>
      </a:lvl9pPr>
    </p:bodyStyle>
    <p:otherStyle>
      <a:defPPr>
        <a:defRPr lang="en-US"/>
      </a:defPPr>
      <a:lvl1pPr marL="0" algn="l" defTabSz="833079" rtl="0" eaLnBrk="1" latinLnBrk="0" hangingPunct="1">
        <a:defRPr sz="1600" kern="1200">
          <a:solidFill>
            <a:schemeClr val="tx1"/>
          </a:solidFill>
          <a:latin typeface="+mn-lt"/>
          <a:ea typeface="+mn-ea"/>
          <a:cs typeface="+mn-cs"/>
        </a:defRPr>
      </a:lvl1pPr>
      <a:lvl2pPr marL="416538" algn="l" defTabSz="833079" rtl="0" eaLnBrk="1" latinLnBrk="0" hangingPunct="1">
        <a:defRPr sz="1600" kern="1200">
          <a:solidFill>
            <a:schemeClr val="tx1"/>
          </a:solidFill>
          <a:latin typeface="+mn-lt"/>
          <a:ea typeface="+mn-ea"/>
          <a:cs typeface="+mn-cs"/>
        </a:defRPr>
      </a:lvl2pPr>
      <a:lvl3pPr marL="833079" algn="l" defTabSz="833079" rtl="0" eaLnBrk="1" latinLnBrk="0" hangingPunct="1">
        <a:defRPr sz="1600" kern="1200">
          <a:solidFill>
            <a:schemeClr val="tx1"/>
          </a:solidFill>
          <a:latin typeface="+mn-lt"/>
          <a:ea typeface="+mn-ea"/>
          <a:cs typeface="+mn-cs"/>
        </a:defRPr>
      </a:lvl3pPr>
      <a:lvl4pPr marL="1249617" algn="l" defTabSz="833079" rtl="0" eaLnBrk="1" latinLnBrk="0" hangingPunct="1">
        <a:defRPr sz="1600" kern="1200">
          <a:solidFill>
            <a:schemeClr val="tx1"/>
          </a:solidFill>
          <a:latin typeface="+mn-lt"/>
          <a:ea typeface="+mn-ea"/>
          <a:cs typeface="+mn-cs"/>
        </a:defRPr>
      </a:lvl4pPr>
      <a:lvl5pPr marL="1666149" algn="l" defTabSz="833079" rtl="0" eaLnBrk="1" latinLnBrk="0" hangingPunct="1">
        <a:defRPr sz="1600" kern="1200">
          <a:solidFill>
            <a:schemeClr val="tx1"/>
          </a:solidFill>
          <a:latin typeface="+mn-lt"/>
          <a:ea typeface="+mn-ea"/>
          <a:cs typeface="+mn-cs"/>
        </a:defRPr>
      </a:lvl5pPr>
      <a:lvl6pPr marL="2082697" algn="l" defTabSz="833079" rtl="0" eaLnBrk="1" latinLnBrk="0" hangingPunct="1">
        <a:defRPr sz="1600" kern="1200">
          <a:solidFill>
            <a:schemeClr val="tx1"/>
          </a:solidFill>
          <a:latin typeface="+mn-lt"/>
          <a:ea typeface="+mn-ea"/>
          <a:cs typeface="+mn-cs"/>
        </a:defRPr>
      </a:lvl6pPr>
      <a:lvl7pPr marL="2499235" algn="l" defTabSz="833079" rtl="0" eaLnBrk="1" latinLnBrk="0" hangingPunct="1">
        <a:defRPr sz="1600" kern="1200">
          <a:solidFill>
            <a:schemeClr val="tx1"/>
          </a:solidFill>
          <a:latin typeface="+mn-lt"/>
          <a:ea typeface="+mn-ea"/>
          <a:cs typeface="+mn-cs"/>
        </a:defRPr>
      </a:lvl7pPr>
      <a:lvl8pPr marL="2915773" algn="l" defTabSz="833079" rtl="0" eaLnBrk="1" latinLnBrk="0" hangingPunct="1">
        <a:defRPr sz="1600" kern="1200">
          <a:solidFill>
            <a:schemeClr val="tx1"/>
          </a:solidFill>
          <a:latin typeface="+mn-lt"/>
          <a:ea typeface="+mn-ea"/>
          <a:cs typeface="+mn-cs"/>
        </a:defRPr>
      </a:lvl8pPr>
      <a:lvl9pPr marL="3332311" algn="l" defTabSz="833079" rtl="0" eaLnBrk="1" latinLnBrk="0" hangingPunct="1">
        <a:defRPr sz="1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4889" y="89862"/>
            <a:ext cx="8935641" cy="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366" tIns="41683" rIns="83366" bIns="41683"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556555" y="1283877"/>
            <a:ext cx="8036484" cy="4501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366" tIns="41683" rIns="83366" bIns="4168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2752011" y="5994467"/>
            <a:ext cx="2550643" cy="438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366" tIns="41683" rIns="83366" bIns="41683" numCol="1" anchor="t" anchorCtr="0" compatLnSpc="1">
            <a:prstTxWarp prst="textNoShape">
              <a:avLst/>
            </a:prstTxWarp>
          </a:bodyPr>
          <a:lstStyle>
            <a:lvl1pPr algn="ctr">
              <a:defRPr sz="1600" b="0">
                <a:solidFill>
                  <a:schemeClr val="bg1"/>
                </a:solidFill>
              </a:defRPr>
            </a:lvl1pPr>
          </a:lstStyle>
          <a:p>
            <a:pPr defTabSz="913315" eaLnBrk="0" fontAlgn="base" hangingPunct="0">
              <a:spcBef>
                <a:spcPct val="0"/>
              </a:spcBef>
              <a:spcAft>
                <a:spcPct val="0"/>
              </a:spcAft>
              <a:defRPr/>
            </a:pPr>
            <a:endParaRPr lang="en-US">
              <a:solidFill>
                <a:srgbClr val="FFFFFF"/>
              </a:solidFill>
            </a:endParaRPr>
          </a:p>
        </p:txBody>
      </p:sp>
    </p:spTree>
    <p:extLst>
      <p:ext uri="{BB962C8B-B14F-4D97-AF65-F5344CB8AC3E}">
        <p14:creationId xmlns:p14="http://schemas.microsoft.com/office/powerpoint/2010/main" val="2950950478"/>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Lst>
  <p:txStyles>
    <p:titleStyle>
      <a:lvl1pPr algn="ctr" rtl="0" eaLnBrk="0" fontAlgn="base" hangingPunct="0">
        <a:spcBef>
          <a:spcPct val="0"/>
        </a:spcBef>
        <a:spcAft>
          <a:spcPct val="0"/>
        </a:spcAft>
        <a:defRPr sz="3300" b="1">
          <a:solidFill>
            <a:srgbClr val="FFFF00"/>
          </a:solidFill>
          <a:latin typeface="+mj-lt"/>
          <a:ea typeface="+mj-ea"/>
          <a:cs typeface="+mj-cs"/>
        </a:defRPr>
      </a:lvl1pPr>
      <a:lvl2pPr algn="ctr" rtl="0" eaLnBrk="0" fontAlgn="base" hangingPunct="0">
        <a:spcBef>
          <a:spcPct val="0"/>
        </a:spcBef>
        <a:spcAft>
          <a:spcPct val="0"/>
        </a:spcAft>
        <a:defRPr sz="3300" b="1">
          <a:solidFill>
            <a:srgbClr val="FFFF00"/>
          </a:solidFill>
          <a:latin typeface="Arial" pitchFamily="34" charset="0"/>
        </a:defRPr>
      </a:lvl2pPr>
      <a:lvl3pPr algn="ctr" rtl="0" eaLnBrk="0" fontAlgn="base" hangingPunct="0">
        <a:spcBef>
          <a:spcPct val="0"/>
        </a:spcBef>
        <a:spcAft>
          <a:spcPct val="0"/>
        </a:spcAft>
        <a:defRPr sz="3300" b="1">
          <a:solidFill>
            <a:srgbClr val="FFFF00"/>
          </a:solidFill>
          <a:latin typeface="Arial" pitchFamily="34" charset="0"/>
        </a:defRPr>
      </a:lvl3pPr>
      <a:lvl4pPr algn="ctr" rtl="0" eaLnBrk="0" fontAlgn="base" hangingPunct="0">
        <a:spcBef>
          <a:spcPct val="0"/>
        </a:spcBef>
        <a:spcAft>
          <a:spcPct val="0"/>
        </a:spcAft>
        <a:defRPr sz="3300" b="1">
          <a:solidFill>
            <a:srgbClr val="FFFF00"/>
          </a:solidFill>
          <a:latin typeface="Arial" pitchFamily="34" charset="0"/>
        </a:defRPr>
      </a:lvl4pPr>
      <a:lvl5pPr algn="ctr" rtl="0" eaLnBrk="0" fontAlgn="base" hangingPunct="0">
        <a:spcBef>
          <a:spcPct val="0"/>
        </a:spcBef>
        <a:spcAft>
          <a:spcPct val="0"/>
        </a:spcAft>
        <a:defRPr sz="3300" b="1">
          <a:solidFill>
            <a:srgbClr val="FFFF00"/>
          </a:solidFill>
          <a:latin typeface="Arial" pitchFamily="34" charset="0"/>
        </a:defRPr>
      </a:lvl5pPr>
      <a:lvl6pPr marL="416836" algn="ctr" rtl="0" eaLnBrk="0" fontAlgn="base" hangingPunct="0">
        <a:spcBef>
          <a:spcPct val="0"/>
        </a:spcBef>
        <a:spcAft>
          <a:spcPct val="0"/>
        </a:spcAft>
        <a:defRPr sz="3300" b="1">
          <a:solidFill>
            <a:srgbClr val="FFFF00"/>
          </a:solidFill>
          <a:latin typeface="Arial" pitchFamily="34" charset="0"/>
        </a:defRPr>
      </a:lvl6pPr>
      <a:lvl7pPr marL="833674" algn="ctr" rtl="0" eaLnBrk="0" fontAlgn="base" hangingPunct="0">
        <a:spcBef>
          <a:spcPct val="0"/>
        </a:spcBef>
        <a:spcAft>
          <a:spcPct val="0"/>
        </a:spcAft>
        <a:defRPr sz="3300" b="1">
          <a:solidFill>
            <a:srgbClr val="FFFF00"/>
          </a:solidFill>
          <a:latin typeface="Arial" pitchFamily="34" charset="0"/>
        </a:defRPr>
      </a:lvl7pPr>
      <a:lvl8pPr marL="1250508" algn="ctr" rtl="0" eaLnBrk="0" fontAlgn="base" hangingPunct="0">
        <a:spcBef>
          <a:spcPct val="0"/>
        </a:spcBef>
        <a:spcAft>
          <a:spcPct val="0"/>
        </a:spcAft>
        <a:defRPr sz="3300" b="1">
          <a:solidFill>
            <a:srgbClr val="FFFF00"/>
          </a:solidFill>
          <a:latin typeface="Arial" pitchFamily="34" charset="0"/>
        </a:defRPr>
      </a:lvl8pPr>
      <a:lvl9pPr marL="1667341" algn="ctr" rtl="0" eaLnBrk="0" fontAlgn="base" hangingPunct="0">
        <a:spcBef>
          <a:spcPct val="0"/>
        </a:spcBef>
        <a:spcAft>
          <a:spcPct val="0"/>
        </a:spcAft>
        <a:defRPr sz="3300" b="1">
          <a:solidFill>
            <a:srgbClr val="FFFF00"/>
          </a:solidFill>
          <a:latin typeface="Arial" pitchFamily="34" charset="0"/>
        </a:defRPr>
      </a:lvl9pPr>
    </p:titleStyle>
    <p:bodyStyle>
      <a:lvl1pPr marL="312628" indent="-312628" algn="l" rtl="0" eaLnBrk="0" fontAlgn="base" hangingPunct="0">
        <a:spcBef>
          <a:spcPct val="20000"/>
        </a:spcBef>
        <a:spcAft>
          <a:spcPct val="0"/>
        </a:spcAft>
        <a:buChar char="•"/>
        <a:defRPr sz="2600" b="1">
          <a:solidFill>
            <a:schemeClr val="bg1"/>
          </a:solidFill>
          <a:latin typeface="+mn-lt"/>
          <a:ea typeface="+mn-ea"/>
          <a:cs typeface="+mn-cs"/>
        </a:defRPr>
      </a:lvl1pPr>
      <a:lvl2pPr marL="677358" indent="-260523" algn="l" rtl="0" eaLnBrk="0" fontAlgn="base" hangingPunct="0">
        <a:spcBef>
          <a:spcPct val="20000"/>
        </a:spcBef>
        <a:spcAft>
          <a:spcPct val="0"/>
        </a:spcAft>
        <a:buChar char="–"/>
        <a:defRPr sz="2600" b="1">
          <a:solidFill>
            <a:schemeClr val="bg1"/>
          </a:solidFill>
          <a:latin typeface="+mn-lt"/>
        </a:defRPr>
      </a:lvl2pPr>
      <a:lvl3pPr marL="1042090" indent="-208418" algn="l" rtl="0" eaLnBrk="0" fontAlgn="base" hangingPunct="0">
        <a:spcBef>
          <a:spcPct val="20000"/>
        </a:spcBef>
        <a:spcAft>
          <a:spcPct val="0"/>
        </a:spcAft>
        <a:buChar char="•"/>
        <a:defRPr sz="2200" b="1">
          <a:solidFill>
            <a:schemeClr val="bg1"/>
          </a:solidFill>
          <a:latin typeface="+mn-lt"/>
        </a:defRPr>
      </a:lvl3pPr>
      <a:lvl4pPr marL="1458927" indent="-208418" algn="l" rtl="0" eaLnBrk="0" fontAlgn="base" hangingPunct="0">
        <a:spcBef>
          <a:spcPct val="20000"/>
        </a:spcBef>
        <a:spcAft>
          <a:spcPct val="0"/>
        </a:spcAft>
        <a:buChar char="–"/>
        <a:defRPr sz="1800" b="1">
          <a:solidFill>
            <a:schemeClr val="bg1"/>
          </a:solidFill>
          <a:latin typeface="+mn-lt"/>
        </a:defRPr>
      </a:lvl4pPr>
      <a:lvl5pPr marL="1875764" indent="-208418" algn="l" rtl="0" eaLnBrk="0" fontAlgn="base" hangingPunct="0">
        <a:spcBef>
          <a:spcPct val="20000"/>
        </a:spcBef>
        <a:spcAft>
          <a:spcPct val="0"/>
        </a:spcAft>
        <a:buChar char="»"/>
        <a:defRPr sz="1800" b="1">
          <a:solidFill>
            <a:schemeClr val="bg1"/>
          </a:solidFill>
          <a:latin typeface="+mn-lt"/>
        </a:defRPr>
      </a:lvl5pPr>
      <a:lvl6pPr marL="2292599" indent="-208418" algn="l" rtl="0" eaLnBrk="0" fontAlgn="base" hangingPunct="0">
        <a:spcBef>
          <a:spcPct val="20000"/>
        </a:spcBef>
        <a:spcAft>
          <a:spcPct val="0"/>
        </a:spcAft>
        <a:buChar char="»"/>
        <a:defRPr sz="1800" b="1">
          <a:solidFill>
            <a:schemeClr val="bg1"/>
          </a:solidFill>
          <a:latin typeface="+mn-lt"/>
        </a:defRPr>
      </a:lvl6pPr>
      <a:lvl7pPr marL="2709436" indent="-208418" algn="l" rtl="0" eaLnBrk="0" fontAlgn="base" hangingPunct="0">
        <a:spcBef>
          <a:spcPct val="20000"/>
        </a:spcBef>
        <a:spcAft>
          <a:spcPct val="0"/>
        </a:spcAft>
        <a:buChar char="»"/>
        <a:defRPr sz="1800" b="1">
          <a:solidFill>
            <a:schemeClr val="bg1"/>
          </a:solidFill>
          <a:latin typeface="+mn-lt"/>
        </a:defRPr>
      </a:lvl7pPr>
      <a:lvl8pPr marL="3126272" indent="-208418" algn="l" rtl="0" eaLnBrk="0" fontAlgn="base" hangingPunct="0">
        <a:spcBef>
          <a:spcPct val="20000"/>
        </a:spcBef>
        <a:spcAft>
          <a:spcPct val="0"/>
        </a:spcAft>
        <a:buChar char="»"/>
        <a:defRPr sz="1800" b="1">
          <a:solidFill>
            <a:schemeClr val="bg1"/>
          </a:solidFill>
          <a:latin typeface="+mn-lt"/>
        </a:defRPr>
      </a:lvl8pPr>
      <a:lvl9pPr marL="3543109" indent="-208418" algn="l" rtl="0" eaLnBrk="0" fontAlgn="base" hangingPunct="0">
        <a:spcBef>
          <a:spcPct val="20000"/>
        </a:spcBef>
        <a:spcAft>
          <a:spcPct val="0"/>
        </a:spcAft>
        <a:buChar char="»"/>
        <a:defRPr sz="1800" b="1">
          <a:solidFill>
            <a:schemeClr val="bg1"/>
          </a:solidFill>
          <a:latin typeface="+mn-lt"/>
        </a:defRPr>
      </a:lvl9pPr>
    </p:bodyStyle>
    <p:otherStyle>
      <a:defPPr>
        <a:defRPr lang="en-US"/>
      </a:defPPr>
      <a:lvl1pPr marL="0" algn="l" defTabSz="833674" rtl="0" eaLnBrk="1" latinLnBrk="0" hangingPunct="1">
        <a:defRPr sz="1600" kern="1200">
          <a:solidFill>
            <a:schemeClr val="tx1"/>
          </a:solidFill>
          <a:latin typeface="+mn-lt"/>
          <a:ea typeface="+mn-ea"/>
          <a:cs typeface="+mn-cs"/>
        </a:defRPr>
      </a:lvl1pPr>
      <a:lvl2pPr marL="416836" algn="l" defTabSz="833674" rtl="0" eaLnBrk="1" latinLnBrk="0" hangingPunct="1">
        <a:defRPr sz="1600" kern="1200">
          <a:solidFill>
            <a:schemeClr val="tx1"/>
          </a:solidFill>
          <a:latin typeface="+mn-lt"/>
          <a:ea typeface="+mn-ea"/>
          <a:cs typeface="+mn-cs"/>
        </a:defRPr>
      </a:lvl2pPr>
      <a:lvl3pPr marL="833674" algn="l" defTabSz="833674" rtl="0" eaLnBrk="1" latinLnBrk="0" hangingPunct="1">
        <a:defRPr sz="1600" kern="1200">
          <a:solidFill>
            <a:schemeClr val="tx1"/>
          </a:solidFill>
          <a:latin typeface="+mn-lt"/>
          <a:ea typeface="+mn-ea"/>
          <a:cs typeface="+mn-cs"/>
        </a:defRPr>
      </a:lvl3pPr>
      <a:lvl4pPr marL="1250508" algn="l" defTabSz="833674" rtl="0" eaLnBrk="1" latinLnBrk="0" hangingPunct="1">
        <a:defRPr sz="1600" kern="1200">
          <a:solidFill>
            <a:schemeClr val="tx1"/>
          </a:solidFill>
          <a:latin typeface="+mn-lt"/>
          <a:ea typeface="+mn-ea"/>
          <a:cs typeface="+mn-cs"/>
        </a:defRPr>
      </a:lvl4pPr>
      <a:lvl5pPr marL="1667341" algn="l" defTabSz="833674" rtl="0" eaLnBrk="1" latinLnBrk="0" hangingPunct="1">
        <a:defRPr sz="1600" kern="1200">
          <a:solidFill>
            <a:schemeClr val="tx1"/>
          </a:solidFill>
          <a:latin typeface="+mn-lt"/>
          <a:ea typeface="+mn-ea"/>
          <a:cs typeface="+mn-cs"/>
        </a:defRPr>
      </a:lvl5pPr>
      <a:lvl6pPr marL="2084183" algn="l" defTabSz="833674" rtl="0" eaLnBrk="1" latinLnBrk="0" hangingPunct="1">
        <a:defRPr sz="1600" kern="1200">
          <a:solidFill>
            <a:schemeClr val="tx1"/>
          </a:solidFill>
          <a:latin typeface="+mn-lt"/>
          <a:ea typeface="+mn-ea"/>
          <a:cs typeface="+mn-cs"/>
        </a:defRPr>
      </a:lvl6pPr>
      <a:lvl7pPr marL="2501019" algn="l" defTabSz="833674" rtl="0" eaLnBrk="1" latinLnBrk="0" hangingPunct="1">
        <a:defRPr sz="1600" kern="1200">
          <a:solidFill>
            <a:schemeClr val="tx1"/>
          </a:solidFill>
          <a:latin typeface="+mn-lt"/>
          <a:ea typeface="+mn-ea"/>
          <a:cs typeface="+mn-cs"/>
        </a:defRPr>
      </a:lvl7pPr>
      <a:lvl8pPr marL="2917854" algn="l" defTabSz="833674" rtl="0" eaLnBrk="1" latinLnBrk="0" hangingPunct="1">
        <a:defRPr sz="1600" kern="1200">
          <a:solidFill>
            <a:schemeClr val="tx1"/>
          </a:solidFill>
          <a:latin typeface="+mn-lt"/>
          <a:ea typeface="+mn-ea"/>
          <a:cs typeface="+mn-cs"/>
        </a:defRPr>
      </a:lvl8pPr>
      <a:lvl9pPr marL="3334689" algn="l" defTabSz="833674" rtl="0" eaLnBrk="1" latinLnBrk="0" hangingPunct="1">
        <a:defRPr sz="1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CC"/>
            </a:gs>
            <a:gs pos="100000">
              <a:schemeClr val="tx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0" tIns="45666" rIns="91330" bIns="45666"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0" tIns="45666" rIns="91330" bIns="45666"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0" tIns="45666" rIns="91330" bIns="45666" numCol="1" anchor="t" anchorCtr="0" compatLnSpc="1">
            <a:prstTxWarp prst="textNoShape">
              <a:avLst/>
            </a:prstTxWarp>
          </a:bodyPr>
          <a:lstStyle>
            <a:lvl1pPr>
              <a:defRPr sz="1400"/>
            </a:lvl1pPr>
          </a:lstStyle>
          <a:p>
            <a:pPr defTabSz="913315" fontAlgn="base">
              <a:spcBef>
                <a:spcPct val="0"/>
              </a:spcBef>
              <a:spcAft>
                <a:spcPct val="0"/>
              </a:spcAft>
            </a:pPr>
            <a:endParaRPr lang="en-US" altLang="en-US" smtClean="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0" tIns="45666" rIns="91330" bIns="45666" numCol="1" anchor="t" anchorCtr="0" compatLnSpc="1">
            <a:prstTxWarp prst="textNoShape">
              <a:avLst/>
            </a:prstTxWarp>
          </a:bodyPr>
          <a:lstStyle>
            <a:lvl1pPr algn="ctr">
              <a:defRPr sz="1400"/>
            </a:lvl1pPr>
          </a:lstStyle>
          <a:p>
            <a:pPr defTabSz="913315" fontAlgn="base">
              <a:spcBef>
                <a:spcPct val="0"/>
              </a:spcBef>
              <a:spcAft>
                <a:spcPct val="0"/>
              </a:spcAft>
            </a:pPr>
            <a:endParaRPr lang="en-US" altLang="en-US" smtClean="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0" tIns="45666" rIns="91330" bIns="45666" numCol="1" anchor="t" anchorCtr="0" compatLnSpc="1">
            <a:prstTxWarp prst="textNoShape">
              <a:avLst/>
            </a:prstTxWarp>
          </a:bodyPr>
          <a:lstStyle>
            <a:lvl1pPr algn="r">
              <a:defRPr sz="1400"/>
            </a:lvl1pPr>
          </a:lstStyle>
          <a:p>
            <a:pPr defTabSz="913315" fontAlgn="base">
              <a:spcBef>
                <a:spcPct val="0"/>
              </a:spcBef>
              <a:spcAft>
                <a:spcPct val="0"/>
              </a:spcAft>
            </a:pPr>
            <a:fld id="{3EC193B2-E008-4FDB-9431-6607E42EC623}" type="slidenum">
              <a:rPr lang="en-US" altLang="en-US" smtClean="0">
                <a:solidFill>
                  <a:srgbClr val="000000"/>
                </a:solidFill>
              </a:rPr>
              <a:pPr defTabSz="913315" fontAlgn="base">
                <a:spcBef>
                  <a:spcPct val="0"/>
                </a:spcBef>
                <a:spcAft>
                  <a:spcPct val="0"/>
                </a:spcAft>
              </a:pPr>
              <a:t>‹#›</a:t>
            </a:fld>
            <a:endParaRPr lang="en-US" altLang="en-US" smtClean="0">
              <a:solidFill>
                <a:srgbClr val="000000"/>
              </a:solidFill>
            </a:endParaRPr>
          </a:p>
        </p:txBody>
      </p:sp>
    </p:spTree>
    <p:extLst>
      <p:ext uri="{BB962C8B-B14F-4D97-AF65-F5344CB8AC3E}">
        <p14:creationId xmlns:p14="http://schemas.microsoft.com/office/powerpoint/2010/main" val="209115628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6658" algn="ctr" rtl="0" fontAlgn="base">
        <a:spcBef>
          <a:spcPct val="0"/>
        </a:spcBef>
        <a:spcAft>
          <a:spcPct val="0"/>
        </a:spcAft>
        <a:defRPr sz="4400">
          <a:solidFill>
            <a:schemeClr val="tx2"/>
          </a:solidFill>
          <a:latin typeface="Times New Roman" pitchFamily="18" charset="0"/>
        </a:defRPr>
      </a:lvl6pPr>
      <a:lvl7pPr marL="913315" algn="ctr" rtl="0" fontAlgn="base">
        <a:spcBef>
          <a:spcPct val="0"/>
        </a:spcBef>
        <a:spcAft>
          <a:spcPct val="0"/>
        </a:spcAft>
        <a:defRPr sz="4400">
          <a:solidFill>
            <a:schemeClr val="tx2"/>
          </a:solidFill>
          <a:latin typeface="Times New Roman" pitchFamily="18" charset="0"/>
        </a:defRPr>
      </a:lvl7pPr>
      <a:lvl8pPr marL="1369970" algn="ctr" rtl="0" fontAlgn="base">
        <a:spcBef>
          <a:spcPct val="0"/>
        </a:spcBef>
        <a:spcAft>
          <a:spcPct val="0"/>
        </a:spcAft>
        <a:defRPr sz="4400">
          <a:solidFill>
            <a:schemeClr val="tx2"/>
          </a:solidFill>
          <a:latin typeface="Times New Roman" pitchFamily="18" charset="0"/>
        </a:defRPr>
      </a:lvl8pPr>
      <a:lvl9pPr marL="1826629" algn="ctr" rtl="0" fontAlgn="base">
        <a:spcBef>
          <a:spcPct val="0"/>
        </a:spcBef>
        <a:spcAft>
          <a:spcPct val="0"/>
        </a:spcAft>
        <a:defRPr sz="4400">
          <a:solidFill>
            <a:schemeClr val="tx2"/>
          </a:solidFill>
          <a:latin typeface="Times New Roman" pitchFamily="18" charset="0"/>
        </a:defRPr>
      </a:lvl9pPr>
    </p:titleStyle>
    <p:bodyStyle>
      <a:lvl1pPr marL="342492" indent="-342492" algn="l" rtl="0" fontAlgn="base">
        <a:spcBef>
          <a:spcPct val="20000"/>
        </a:spcBef>
        <a:spcAft>
          <a:spcPct val="0"/>
        </a:spcAft>
        <a:buChar char="•"/>
        <a:defRPr sz="3200">
          <a:solidFill>
            <a:schemeClr val="tx1"/>
          </a:solidFill>
          <a:latin typeface="+mn-lt"/>
          <a:ea typeface="+mn-ea"/>
          <a:cs typeface="+mn-cs"/>
        </a:defRPr>
      </a:lvl1pPr>
      <a:lvl2pPr marL="742067" indent="-285410" algn="l" rtl="0" fontAlgn="base">
        <a:spcBef>
          <a:spcPct val="20000"/>
        </a:spcBef>
        <a:spcAft>
          <a:spcPct val="0"/>
        </a:spcAft>
        <a:buChar char="–"/>
        <a:defRPr sz="2800">
          <a:solidFill>
            <a:schemeClr val="tx1"/>
          </a:solidFill>
          <a:latin typeface="+mn-lt"/>
        </a:defRPr>
      </a:lvl2pPr>
      <a:lvl3pPr marL="1141640" indent="-228328" algn="l" rtl="0" fontAlgn="base">
        <a:spcBef>
          <a:spcPct val="20000"/>
        </a:spcBef>
        <a:spcAft>
          <a:spcPct val="0"/>
        </a:spcAft>
        <a:buChar char="•"/>
        <a:defRPr sz="2400">
          <a:solidFill>
            <a:schemeClr val="tx1"/>
          </a:solidFill>
          <a:latin typeface="+mn-lt"/>
        </a:defRPr>
      </a:lvl3pPr>
      <a:lvl4pPr marL="1598299" indent="-228328" algn="l" rtl="0" fontAlgn="base">
        <a:spcBef>
          <a:spcPct val="20000"/>
        </a:spcBef>
        <a:spcAft>
          <a:spcPct val="0"/>
        </a:spcAft>
        <a:buChar char="–"/>
        <a:defRPr sz="2000">
          <a:solidFill>
            <a:schemeClr val="tx1"/>
          </a:solidFill>
          <a:latin typeface="+mn-lt"/>
        </a:defRPr>
      </a:lvl4pPr>
      <a:lvl5pPr marL="2054956" indent="-228328" algn="l" rtl="0" fontAlgn="base">
        <a:spcBef>
          <a:spcPct val="20000"/>
        </a:spcBef>
        <a:spcAft>
          <a:spcPct val="0"/>
        </a:spcAft>
        <a:buChar char="»"/>
        <a:defRPr sz="2000">
          <a:solidFill>
            <a:schemeClr val="tx1"/>
          </a:solidFill>
          <a:latin typeface="+mn-lt"/>
        </a:defRPr>
      </a:lvl5pPr>
      <a:lvl6pPr marL="2511612" indent="-228328" algn="l" rtl="0" fontAlgn="base">
        <a:spcBef>
          <a:spcPct val="20000"/>
        </a:spcBef>
        <a:spcAft>
          <a:spcPct val="0"/>
        </a:spcAft>
        <a:buChar char="»"/>
        <a:defRPr sz="2000">
          <a:solidFill>
            <a:schemeClr val="tx1"/>
          </a:solidFill>
          <a:latin typeface="+mn-lt"/>
        </a:defRPr>
      </a:lvl6pPr>
      <a:lvl7pPr marL="2968270" indent="-228328" algn="l" rtl="0" fontAlgn="base">
        <a:spcBef>
          <a:spcPct val="20000"/>
        </a:spcBef>
        <a:spcAft>
          <a:spcPct val="0"/>
        </a:spcAft>
        <a:buChar char="»"/>
        <a:defRPr sz="2000">
          <a:solidFill>
            <a:schemeClr val="tx1"/>
          </a:solidFill>
          <a:latin typeface="+mn-lt"/>
        </a:defRPr>
      </a:lvl7pPr>
      <a:lvl8pPr marL="3424925" indent="-228328" algn="l" rtl="0" fontAlgn="base">
        <a:spcBef>
          <a:spcPct val="20000"/>
        </a:spcBef>
        <a:spcAft>
          <a:spcPct val="0"/>
        </a:spcAft>
        <a:buChar char="»"/>
        <a:defRPr sz="2000">
          <a:solidFill>
            <a:schemeClr val="tx1"/>
          </a:solidFill>
          <a:latin typeface="+mn-lt"/>
        </a:defRPr>
      </a:lvl8pPr>
      <a:lvl9pPr marL="3881582" indent="-228328"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315" rtl="0" eaLnBrk="1" latinLnBrk="0" hangingPunct="1">
        <a:defRPr sz="1800" kern="1200">
          <a:solidFill>
            <a:schemeClr val="tx1"/>
          </a:solidFill>
          <a:latin typeface="+mn-lt"/>
          <a:ea typeface="+mn-ea"/>
          <a:cs typeface="+mn-cs"/>
        </a:defRPr>
      </a:lvl1pPr>
      <a:lvl2pPr marL="456658" algn="l" defTabSz="913315" rtl="0" eaLnBrk="1" latinLnBrk="0" hangingPunct="1">
        <a:defRPr sz="1800" kern="1200">
          <a:solidFill>
            <a:schemeClr val="tx1"/>
          </a:solidFill>
          <a:latin typeface="+mn-lt"/>
          <a:ea typeface="+mn-ea"/>
          <a:cs typeface="+mn-cs"/>
        </a:defRPr>
      </a:lvl2pPr>
      <a:lvl3pPr marL="913315" algn="l" defTabSz="913315" rtl="0" eaLnBrk="1" latinLnBrk="0" hangingPunct="1">
        <a:defRPr sz="1800" kern="1200">
          <a:solidFill>
            <a:schemeClr val="tx1"/>
          </a:solidFill>
          <a:latin typeface="+mn-lt"/>
          <a:ea typeface="+mn-ea"/>
          <a:cs typeface="+mn-cs"/>
        </a:defRPr>
      </a:lvl3pPr>
      <a:lvl4pPr marL="1369970" algn="l" defTabSz="913315" rtl="0" eaLnBrk="1" latinLnBrk="0" hangingPunct="1">
        <a:defRPr sz="1800" kern="1200">
          <a:solidFill>
            <a:schemeClr val="tx1"/>
          </a:solidFill>
          <a:latin typeface="+mn-lt"/>
          <a:ea typeface="+mn-ea"/>
          <a:cs typeface="+mn-cs"/>
        </a:defRPr>
      </a:lvl4pPr>
      <a:lvl5pPr marL="1826629" algn="l" defTabSz="913315" rtl="0" eaLnBrk="1" latinLnBrk="0" hangingPunct="1">
        <a:defRPr sz="1800" kern="1200">
          <a:solidFill>
            <a:schemeClr val="tx1"/>
          </a:solidFill>
          <a:latin typeface="+mn-lt"/>
          <a:ea typeface="+mn-ea"/>
          <a:cs typeface="+mn-cs"/>
        </a:defRPr>
      </a:lvl5pPr>
      <a:lvl6pPr marL="2283283" algn="l" defTabSz="913315" rtl="0" eaLnBrk="1" latinLnBrk="0" hangingPunct="1">
        <a:defRPr sz="1800" kern="1200">
          <a:solidFill>
            <a:schemeClr val="tx1"/>
          </a:solidFill>
          <a:latin typeface="+mn-lt"/>
          <a:ea typeface="+mn-ea"/>
          <a:cs typeface="+mn-cs"/>
        </a:defRPr>
      </a:lvl6pPr>
      <a:lvl7pPr marL="2739943" algn="l" defTabSz="913315" rtl="0" eaLnBrk="1" latinLnBrk="0" hangingPunct="1">
        <a:defRPr sz="1800" kern="1200">
          <a:solidFill>
            <a:schemeClr val="tx1"/>
          </a:solidFill>
          <a:latin typeface="+mn-lt"/>
          <a:ea typeface="+mn-ea"/>
          <a:cs typeface="+mn-cs"/>
        </a:defRPr>
      </a:lvl7pPr>
      <a:lvl8pPr marL="3196597" algn="l" defTabSz="913315" rtl="0" eaLnBrk="1" latinLnBrk="0" hangingPunct="1">
        <a:defRPr sz="1800" kern="1200">
          <a:solidFill>
            <a:schemeClr val="tx1"/>
          </a:solidFill>
          <a:latin typeface="+mn-lt"/>
          <a:ea typeface="+mn-ea"/>
          <a:cs typeface="+mn-cs"/>
        </a:defRPr>
      </a:lvl8pPr>
      <a:lvl9pPr marL="3653255" algn="l" defTabSz="913315"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4885" y="89862"/>
            <a:ext cx="8935641" cy="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406" tIns="41703" rIns="83406" bIns="41703"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556555" y="1283877"/>
            <a:ext cx="8036484" cy="4501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406" tIns="41703" rIns="83406" bIns="4170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2752011" y="5994467"/>
            <a:ext cx="2550643" cy="438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406" tIns="41703" rIns="83406" bIns="41703" numCol="1" anchor="t" anchorCtr="0" compatLnSpc="1">
            <a:prstTxWarp prst="textNoShape">
              <a:avLst/>
            </a:prstTxWarp>
          </a:bodyPr>
          <a:lstStyle>
            <a:lvl1pPr algn="ctr">
              <a:defRPr sz="1600" b="0">
                <a:solidFill>
                  <a:schemeClr val="bg1"/>
                </a:solidFill>
              </a:defRPr>
            </a:lvl1pPr>
          </a:lstStyle>
          <a:p>
            <a:pPr defTabSz="913748" eaLnBrk="0" fontAlgn="base" hangingPunct="0">
              <a:spcBef>
                <a:spcPct val="0"/>
              </a:spcBef>
              <a:spcAft>
                <a:spcPct val="0"/>
              </a:spcAft>
              <a:defRPr/>
            </a:pPr>
            <a:endParaRPr lang="en-US">
              <a:solidFill>
                <a:srgbClr val="FFFFFF"/>
              </a:solidFill>
            </a:endParaRPr>
          </a:p>
        </p:txBody>
      </p:sp>
    </p:spTree>
    <p:extLst>
      <p:ext uri="{BB962C8B-B14F-4D97-AF65-F5344CB8AC3E}">
        <p14:creationId xmlns:p14="http://schemas.microsoft.com/office/powerpoint/2010/main" val="2642249747"/>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Lst>
  <p:txStyles>
    <p:titleStyle>
      <a:lvl1pPr algn="ctr" rtl="0" eaLnBrk="0" fontAlgn="base" hangingPunct="0">
        <a:spcBef>
          <a:spcPct val="0"/>
        </a:spcBef>
        <a:spcAft>
          <a:spcPct val="0"/>
        </a:spcAft>
        <a:defRPr sz="3300" b="1">
          <a:solidFill>
            <a:srgbClr val="FFFF00"/>
          </a:solidFill>
          <a:latin typeface="+mj-lt"/>
          <a:ea typeface="+mj-ea"/>
          <a:cs typeface="+mj-cs"/>
        </a:defRPr>
      </a:lvl1pPr>
      <a:lvl2pPr algn="ctr" rtl="0" eaLnBrk="0" fontAlgn="base" hangingPunct="0">
        <a:spcBef>
          <a:spcPct val="0"/>
        </a:spcBef>
        <a:spcAft>
          <a:spcPct val="0"/>
        </a:spcAft>
        <a:defRPr sz="3300" b="1">
          <a:solidFill>
            <a:srgbClr val="FFFF00"/>
          </a:solidFill>
          <a:latin typeface="Arial" pitchFamily="34" charset="0"/>
        </a:defRPr>
      </a:lvl2pPr>
      <a:lvl3pPr algn="ctr" rtl="0" eaLnBrk="0" fontAlgn="base" hangingPunct="0">
        <a:spcBef>
          <a:spcPct val="0"/>
        </a:spcBef>
        <a:spcAft>
          <a:spcPct val="0"/>
        </a:spcAft>
        <a:defRPr sz="3300" b="1">
          <a:solidFill>
            <a:srgbClr val="FFFF00"/>
          </a:solidFill>
          <a:latin typeface="Arial" pitchFamily="34" charset="0"/>
        </a:defRPr>
      </a:lvl3pPr>
      <a:lvl4pPr algn="ctr" rtl="0" eaLnBrk="0" fontAlgn="base" hangingPunct="0">
        <a:spcBef>
          <a:spcPct val="0"/>
        </a:spcBef>
        <a:spcAft>
          <a:spcPct val="0"/>
        </a:spcAft>
        <a:defRPr sz="3300" b="1">
          <a:solidFill>
            <a:srgbClr val="FFFF00"/>
          </a:solidFill>
          <a:latin typeface="Arial" pitchFamily="34" charset="0"/>
        </a:defRPr>
      </a:lvl4pPr>
      <a:lvl5pPr algn="ctr" rtl="0" eaLnBrk="0" fontAlgn="base" hangingPunct="0">
        <a:spcBef>
          <a:spcPct val="0"/>
        </a:spcBef>
        <a:spcAft>
          <a:spcPct val="0"/>
        </a:spcAft>
        <a:defRPr sz="3300" b="1">
          <a:solidFill>
            <a:srgbClr val="FFFF00"/>
          </a:solidFill>
          <a:latin typeface="Arial" pitchFamily="34" charset="0"/>
        </a:defRPr>
      </a:lvl5pPr>
      <a:lvl6pPr marL="417034" algn="ctr" rtl="0" eaLnBrk="0" fontAlgn="base" hangingPunct="0">
        <a:spcBef>
          <a:spcPct val="0"/>
        </a:spcBef>
        <a:spcAft>
          <a:spcPct val="0"/>
        </a:spcAft>
        <a:defRPr sz="3300" b="1">
          <a:solidFill>
            <a:srgbClr val="FFFF00"/>
          </a:solidFill>
          <a:latin typeface="Arial" pitchFamily="34" charset="0"/>
        </a:defRPr>
      </a:lvl6pPr>
      <a:lvl7pPr marL="834070" algn="ctr" rtl="0" eaLnBrk="0" fontAlgn="base" hangingPunct="0">
        <a:spcBef>
          <a:spcPct val="0"/>
        </a:spcBef>
        <a:spcAft>
          <a:spcPct val="0"/>
        </a:spcAft>
        <a:defRPr sz="3300" b="1">
          <a:solidFill>
            <a:srgbClr val="FFFF00"/>
          </a:solidFill>
          <a:latin typeface="Arial" pitchFamily="34" charset="0"/>
        </a:defRPr>
      </a:lvl7pPr>
      <a:lvl8pPr marL="1251103" algn="ctr" rtl="0" eaLnBrk="0" fontAlgn="base" hangingPunct="0">
        <a:spcBef>
          <a:spcPct val="0"/>
        </a:spcBef>
        <a:spcAft>
          <a:spcPct val="0"/>
        </a:spcAft>
        <a:defRPr sz="3300" b="1">
          <a:solidFill>
            <a:srgbClr val="FFFF00"/>
          </a:solidFill>
          <a:latin typeface="Arial" pitchFamily="34" charset="0"/>
        </a:defRPr>
      </a:lvl8pPr>
      <a:lvl9pPr marL="1668137" algn="ctr" rtl="0" eaLnBrk="0" fontAlgn="base" hangingPunct="0">
        <a:spcBef>
          <a:spcPct val="0"/>
        </a:spcBef>
        <a:spcAft>
          <a:spcPct val="0"/>
        </a:spcAft>
        <a:defRPr sz="3300" b="1">
          <a:solidFill>
            <a:srgbClr val="FFFF00"/>
          </a:solidFill>
          <a:latin typeface="Arial" pitchFamily="34" charset="0"/>
        </a:defRPr>
      </a:lvl9pPr>
    </p:titleStyle>
    <p:bodyStyle>
      <a:lvl1pPr marL="312776" indent="-312776" algn="l" rtl="0" eaLnBrk="0" fontAlgn="base" hangingPunct="0">
        <a:spcBef>
          <a:spcPct val="20000"/>
        </a:spcBef>
        <a:spcAft>
          <a:spcPct val="0"/>
        </a:spcAft>
        <a:buChar char="•"/>
        <a:defRPr sz="2600" b="1">
          <a:solidFill>
            <a:schemeClr val="bg1"/>
          </a:solidFill>
          <a:latin typeface="+mn-lt"/>
          <a:ea typeface="+mn-ea"/>
          <a:cs typeface="+mn-cs"/>
        </a:defRPr>
      </a:lvl1pPr>
      <a:lvl2pPr marL="677680" indent="-260647" algn="l" rtl="0" eaLnBrk="0" fontAlgn="base" hangingPunct="0">
        <a:spcBef>
          <a:spcPct val="20000"/>
        </a:spcBef>
        <a:spcAft>
          <a:spcPct val="0"/>
        </a:spcAft>
        <a:buChar char="–"/>
        <a:defRPr sz="2600" b="1">
          <a:solidFill>
            <a:schemeClr val="bg1"/>
          </a:solidFill>
          <a:latin typeface="+mn-lt"/>
        </a:defRPr>
      </a:lvl2pPr>
      <a:lvl3pPr marL="1042586" indent="-208517" algn="l" rtl="0" eaLnBrk="0" fontAlgn="base" hangingPunct="0">
        <a:spcBef>
          <a:spcPct val="20000"/>
        </a:spcBef>
        <a:spcAft>
          <a:spcPct val="0"/>
        </a:spcAft>
        <a:buChar char="•"/>
        <a:defRPr sz="2200" b="1">
          <a:solidFill>
            <a:schemeClr val="bg1"/>
          </a:solidFill>
          <a:latin typeface="+mn-lt"/>
        </a:defRPr>
      </a:lvl3pPr>
      <a:lvl4pPr marL="1459621" indent="-208517" algn="l" rtl="0" eaLnBrk="0" fontAlgn="base" hangingPunct="0">
        <a:spcBef>
          <a:spcPct val="20000"/>
        </a:spcBef>
        <a:spcAft>
          <a:spcPct val="0"/>
        </a:spcAft>
        <a:buChar char="–"/>
        <a:defRPr sz="1800" b="1">
          <a:solidFill>
            <a:schemeClr val="bg1"/>
          </a:solidFill>
          <a:latin typeface="+mn-lt"/>
        </a:defRPr>
      </a:lvl4pPr>
      <a:lvl5pPr marL="1876656" indent="-208517" algn="l" rtl="0" eaLnBrk="0" fontAlgn="base" hangingPunct="0">
        <a:spcBef>
          <a:spcPct val="20000"/>
        </a:spcBef>
        <a:spcAft>
          <a:spcPct val="0"/>
        </a:spcAft>
        <a:buChar char="»"/>
        <a:defRPr sz="1800" b="1">
          <a:solidFill>
            <a:schemeClr val="bg1"/>
          </a:solidFill>
          <a:latin typeface="+mn-lt"/>
        </a:defRPr>
      </a:lvl5pPr>
      <a:lvl6pPr marL="2293689" indent="-208517" algn="l" rtl="0" eaLnBrk="0" fontAlgn="base" hangingPunct="0">
        <a:spcBef>
          <a:spcPct val="20000"/>
        </a:spcBef>
        <a:spcAft>
          <a:spcPct val="0"/>
        </a:spcAft>
        <a:buChar char="»"/>
        <a:defRPr sz="1800" b="1">
          <a:solidFill>
            <a:schemeClr val="bg1"/>
          </a:solidFill>
          <a:latin typeface="+mn-lt"/>
        </a:defRPr>
      </a:lvl6pPr>
      <a:lvl7pPr marL="2710725" indent="-208517" algn="l" rtl="0" eaLnBrk="0" fontAlgn="base" hangingPunct="0">
        <a:spcBef>
          <a:spcPct val="20000"/>
        </a:spcBef>
        <a:spcAft>
          <a:spcPct val="0"/>
        </a:spcAft>
        <a:buChar char="»"/>
        <a:defRPr sz="1800" b="1">
          <a:solidFill>
            <a:schemeClr val="bg1"/>
          </a:solidFill>
          <a:latin typeface="+mn-lt"/>
        </a:defRPr>
      </a:lvl7pPr>
      <a:lvl8pPr marL="3127759" indent="-208517" algn="l" rtl="0" eaLnBrk="0" fontAlgn="base" hangingPunct="0">
        <a:spcBef>
          <a:spcPct val="20000"/>
        </a:spcBef>
        <a:spcAft>
          <a:spcPct val="0"/>
        </a:spcAft>
        <a:buChar char="»"/>
        <a:defRPr sz="1800" b="1">
          <a:solidFill>
            <a:schemeClr val="bg1"/>
          </a:solidFill>
          <a:latin typeface="+mn-lt"/>
        </a:defRPr>
      </a:lvl8pPr>
      <a:lvl9pPr marL="3544795" indent="-208517" algn="l" rtl="0" eaLnBrk="0" fontAlgn="base" hangingPunct="0">
        <a:spcBef>
          <a:spcPct val="20000"/>
        </a:spcBef>
        <a:spcAft>
          <a:spcPct val="0"/>
        </a:spcAft>
        <a:buChar char="»"/>
        <a:defRPr sz="1800" b="1">
          <a:solidFill>
            <a:schemeClr val="bg1"/>
          </a:solidFill>
          <a:latin typeface="+mn-lt"/>
        </a:defRPr>
      </a:lvl9pPr>
    </p:bodyStyle>
    <p:otherStyle>
      <a:defPPr>
        <a:defRPr lang="en-US"/>
      </a:defPPr>
      <a:lvl1pPr marL="0" algn="l" defTabSz="834070" rtl="0" eaLnBrk="1" latinLnBrk="0" hangingPunct="1">
        <a:defRPr sz="1600" kern="1200">
          <a:solidFill>
            <a:schemeClr val="tx1"/>
          </a:solidFill>
          <a:latin typeface="+mn-lt"/>
          <a:ea typeface="+mn-ea"/>
          <a:cs typeface="+mn-cs"/>
        </a:defRPr>
      </a:lvl1pPr>
      <a:lvl2pPr marL="417034" algn="l" defTabSz="834070" rtl="0" eaLnBrk="1" latinLnBrk="0" hangingPunct="1">
        <a:defRPr sz="1600" kern="1200">
          <a:solidFill>
            <a:schemeClr val="tx1"/>
          </a:solidFill>
          <a:latin typeface="+mn-lt"/>
          <a:ea typeface="+mn-ea"/>
          <a:cs typeface="+mn-cs"/>
        </a:defRPr>
      </a:lvl2pPr>
      <a:lvl3pPr marL="834070" algn="l" defTabSz="834070" rtl="0" eaLnBrk="1" latinLnBrk="0" hangingPunct="1">
        <a:defRPr sz="1600" kern="1200">
          <a:solidFill>
            <a:schemeClr val="tx1"/>
          </a:solidFill>
          <a:latin typeface="+mn-lt"/>
          <a:ea typeface="+mn-ea"/>
          <a:cs typeface="+mn-cs"/>
        </a:defRPr>
      </a:lvl3pPr>
      <a:lvl4pPr marL="1251103" algn="l" defTabSz="834070" rtl="0" eaLnBrk="1" latinLnBrk="0" hangingPunct="1">
        <a:defRPr sz="1600" kern="1200">
          <a:solidFill>
            <a:schemeClr val="tx1"/>
          </a:solidFill>
          <a:latin typeface="+mn-lt"/>
          <a:ea typeface="+mn-ea"/>
          <a:cs typeface="+mn-cs"/>
        </a:defRPr>
      </a:lvl4pPr>
      <a:lvl5pPr marL="1668137" algn="l" defTabSz="834070" rtl="0" eaLnBrk="1" latinLnBrk="0" hangingPunct="1">
        <a:defRPr sz="1600" kern="1200">
          <a:solidFill>
            <a:schemeClr val="tx1"/>
          </a:solidFill>
          <a:latin typeface="+mn-lt"/>
          <a:ea typeface="+mn-ea"/>
          <a:cs typeface="+mn-cs"/>
        </a:defRPr>
      </a:lvl5pPr>
      <a:lvl6pPr marL="2085173" algn="l" defTabSz="834070" rtl="0" eaLnBrk="1" latinLnBrk="0" hangingPunct="1">
        <a:defRPr sz="1600" kern="1200">
          <a:solidFill>
            <a:schemeClr val="tx1"/>
          </a:solidFill>
          <a:latin typeface="+mn-lt"/>
          <a:ea typeface="+mn-ea"/>
          <a:cs typeface="+mn-cs"/>
        </a:defRPr>
      </a:lvl6pPr>
      <a:lvl7pPr marL="2502208" algn="l" defTabSz="834070" rtl="0" eaLnBrk="1" latinLnBrk="0" hangingPunct="1">
        <a:defRPr sz="1600" kern="1200">
          <a:solidFill>
            <a:schemeClr val="tx1"/>
          </a:solidFill>
          <a:latin typeface="+mn-lt"/>
          <a:ea typeface="+mn-ea"/>
          <a:cs typeface="+mn-cs"/>
        </a:defRPr>
      </a:lvl7pPr>
      <a:lvl8pPr marL="2919242" algn="l" defTabSz="834070" rtl="0" eaLnBrk="1" latinLnBrk="0" hangingPunct="1">
        <a:defRPr sz="1600" kern="1200">
          <a:solidFill>
            <a:schemeClr val="tx1"/>
          </a:solidFill>
          <a:latin typeface="+mn-lt"/>
          <a:ea typeface="+mn-ea"/>
          <a:cs typeface="+mn-cs"/>
        </a:defRPr>
      </a:lvl8pPr>
      <a:lvl9pPr marL="3336276" algn="l" defTabSz="834070" rtl="0" eaLnBrk="1" latinLnBrk="0" hangingPunct="1">
        <a:defRPr sz="16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4879" y="89857"/>
            <a:ext cx="8935641" cy="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466" tIns="41733" rIns="83466" bIns="41733"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556555" y="1283877"/>
            <a:ext cx="8036484" cy="4501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466" tIns="41733" rIns="83466" bIns="4173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2752010" y="5994467"/>
            <a:ext cx="2550643" cy="438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466" tIns="41733" rIns="83466" bIns="41733" numCol="1" anchor="t" anchorCtr="0" compatLnSpc="1">
            <a:prstTxWarp prst="textNoShape">
              <a:avLst/>
            </a:prstTxWarp>
          </a:bodyPr>
          <a:lstStyle>
            <a:lvl1pPr algn="ctr">
              <a:defRPr sz="1600" b="0">
                <a:solidFill>
                  <a:schemeClr val="bg1"/>
                </a:solidFill>
              </a:defRPr>
            </a:lvl1pPr>
          </a:lstStyle>
          <a:p>
            <a:pPr defTabSz="914400" eaLnBrk="0" fontAlgn="base" hangingPunct="0">
              <a:spcBef>
                <a:spcPct val="0"/>
              </a:spcBef>
              <a:spcAft>
                <a:spcPct val="0"/>
              </a:spcAft>
              <a:defRPr/>
            </a:pPr>
            <a:endParaRPr lang="en-US">
              <a:solidFill>
                <a:srgbClr val="FFFFFF"/>
              </a:solidFill>
            </a:endParaRPr>
          </a:p>
        </p:txBody>
      </p:sp>
    </p:spTree>
    <p:extLst>
      <p:ext uri="{BB962C8B-B14F-4D97-AF65-F5344CB8AC3E}">
        <p14:creationId xmlns:p14="http://schemas.microsoft.com/office/powerpoint/2010/main" val="240315149"/>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Lst>
  <p:txStyles>
    <p:titleStyle>
      <a:lvl1pPr algn="ctr" rtl="0" eaLnBrk="0" fontAlgn="base" hangingPunct="0">
        <a:spcBef>
          <a:spcPct val="0"/>
        </a:spcBef>
        <a:spcAft>
          <a:spcPct val="0"/>
        </a:spcAft>
        <a:defRPr sz="3300" b="1">
          <a:solidFill>
            <a:srgbClr val="FFFF00"/>
          </a:solidFill>
          <a:latin typeface="+mj-lt"/>
          <a:ea typeface="+mj-ea"/>
          <a:cs typeface="+mj-cs"/>
        </a:defRPr>
      </a:lvl1pPr>
      <a:lvl2pPr algn="ctr" rtl="0" eaLnBrk="0" fontAlgn="base" hangingPunct="0">
        <a:spcBef>
          <a:spcPct val="0"/>
        </a:spcBef>
        <a:spcAft>
          <a:spcPct val="0"/>
        </a:spcAft>
        <a:defRPr sz="3300" b="1">
          <a:solidFill>
            <a:srgbClr val="FFFF00"/>
          </a:solidFill>
          <a:latin typeface="Arial" pitchFamily="34" charset="0"/>
        </a:defRPr>
      </a:lvl2pPr>
      <a:lvl3pPr algn="ctr" rtl="0" eaLnBrk="0" fontAlgn="base" hangingPunct="0">
        <a:spcBef>
          <a:spcPct val="0"/>
        </a:spcBef>
        <a:spcAft>
          <a:spcPct val="0"/>
        </a:spcAft>
        <a:defRPr sz="3300" b="1">
          <a:solidFill>
            <a:srgbClr val="FFFF00"/>
          </a:solidFill>
          <a:latin typeface="Arial" pitchFamily="34" charset="0"/>
        </a:defRPr>
      </a:lvl3pPr>
      <a:lvl4pPr algn="ctr" rtl="0" eaLnBrk="0" fontAlgn="base" hangingPunct="0">
        <a:spcBef>
          <a:spcPct val="0"/>
        </a:spcBef>
        <a:spcAft>
          <a:spcPct val="0"/>
        </a:spcAft>
        <a:defRPr sz="3300" b="1">
          <a:solidFill>
            <a:srgbClr val="FFFF00"/>
          </a:solidFill>
          <a:latin typeface="Arial" pitchFamily="34" charset="0"/>
        </a:defRPr>
      </a:lvl4pPr>
      <a:lvl5pPr algn="ctr" rtl="0" eaLnBrk="0" fontAlgn="base" hangingPunct="0">
        <a:spcBef>
          <a:spcPct val="0"/>
        </a:spcBef>
        <a:spcAft>
          <a:spcPct val="0"/>
        </a:spcAft>
        <a:defRPr sz="3300" b="1">
          <a:solidFill>
            <a:srgbClr val="FFFF00"/>
          </a:solidFill>
          <a:latin typeface="Arial" pitchFamily="34" charset="0"/>
        </a:defRPr>
      </a:lvl5pPr>
      <a:lvl6pPr marL="417332" algn="ctr" rtl="0" eaLnBrk="0" fontAlgn="base" hangingPunct="0">
        <a:spcBef>
          <a:spcPct val="0"/>
        </a:spcBef>
        <a:spcAft>
          <a:spcPct val="0"/>
        </a:spcAft>
        <a:defRPr sz="3300" b="1">
          <a:solidFill>
            <a:srgbClr val="FFFF00"/>
          </a:solidFill>
          <a:latin typeface="Arial" pitchFamily="34" charset="0"/>
        </a:defRPr>
      </a:lvl6pPr>
      <a:lvl7pPr marL="834664" algn="ctr" rtl="0" eaLnBrk="0" fontAlgn="base" hangingPunct="0">
        <a:spcBef>
          <a:spcPct val="0"/>
        </a:spcBef>
        <a:spcAft>
          <a:spcPct val="0"/>
        </a:spcAft>
        <a:defRPr sz="3300" b="1">
          <a:solidFill>
            <a:srgbClr val="FFFF00"/>
          </a:solidFill>
          <a:latin typeface="Arial" pitchFamily="34" charset="0"/>
        </a:defRPr>
      </a:lvl7pPr>
      <a:lvl8pPr marL="1251996" algn="ctr" rtl="0" eaLnBrk="0" fontAlgn="base" hangingPunct="0">
        <a:spcBef>
          <a:spcPct val="0"/>
        </a:spcBef>
        <a:spcAft>
          <a:spcPct val="0"/>
        </a:spcAft>
        <a:defRPr sz="3300" b="1">
          <a:solidFill>
            <a:srgbClr val="FFFF00"/>
          </a:solidFill>
          <a:latin typeface="Arial" pitchFamily="34" charset="0"/>
        </a:defRPr>
      </a:lvl8pPr>
      <a:lvl9pPr marL="1669329" algn="ctr" rtl="0" eaLnBrk="0" fontAlgn="base" hangingPunct="0">
        <a:spcBef>
          <a:spcPct val="0"/>
        </a:spcBef>
        <a:spcAft>
          <a:spcPct val="0"/>
        </a:spcAft>
        <a:defRPr sz="3300" b="1">
          <a:solidFill>
            <a:srgbClr val="FFFF00"/>
          </a:solidFill>
          <a:latin typeface="Arial" pitchFamily="34" charset="0"/>
        </a:defRPr>
      </a:lvl9pPr>
    </p:titleStyle>
    <p:bodyStyle>
      <a:lvl1pPr marL="312999" indent="-312999" algn="l" rtl="0" eaLnBrk="0" fontAlgn="base" hangingPunct="0">
        <a:spcBef>
          <a:spcPct val="20000"/>
        </a:spcBef>
        <a:spcAft>
          <a:spcPct val="0"/>
        </a:spcAft>
        <a:buChar char="•"/>
        <a:defRPr sz="2600" b="1">
          <a:solidFill>
            <a:schemeClr val="bg1"/>
          </a:solidFill>
          <a:latin typeface="+mn-lt"/>
          <a:ea typeface="+mn-ea"/>
          <a:cs typeface="+mn-cs"/>
        </a:defRPr>
      </a:lvl1pPr>
      <a:lvl2pPr marL="678165" indent="-260833" algn="l" rtl="0" eaLnBrk="0" fontAlgn="base" hangingPunct="0">
        <a:spcBef>
          <a:spcPct val="20000"/>
        </a:spcBef>
        <a:spcAft>
          <a:spcPct val="0"/>
        </a:spcAft>
        <a:buChar char="–"/>
        <a:defRPr sz="2600" b="1">
          <a:solidFill>
            <a:schemeClr val="bg1"/>
          </a:solidFill>
          <a:latin typeface="+mn-lt"/>
        </a:defRPr>
      </a:lvl2pPr>
      <a:lvl3pPr marL="1043330" indent="-208666" algn="l" rtl="0" eaLnBrk="0" fontAlgn="base" hangingPunct="0">
        <a:spcBef>
          <a:spcPct val="20000"/>
        </a:spcBef>
        <a:spcAft>
          <a:spcPct val="0"/>
        </a:spcAft>
        <a:buChar char="•"/>
        <a:defRPr sz="2200" b="1">
          <a:solidFill>
            <a:schemeClr val="bg1"/>
          </a:solidFill>
          <a:latin typeface="+mn-lt"/>
        </a:defRPr>
      </a:lvl3pPr>
      <a:lvl4pPr marL="1460663" indent="-208666" algn="l" rtl="0" eaLnBrk="0" fontAlgn="base" hangingPunct="0">
        <a:spcBef>
          <a:spcPct val="20000"/>
        </a:spcBef>
        <a:spcAft>
          <a:spcPct val="0"/>
        </a:spcAft>
        <a:buChar char="–"/>
        <a:defRPr sz="1800" b="1">
          <a:solidFill>
            <a:schemeClr val="bg1"/>
          </a:solidFill>
          <a:latin typeface="+mn-lt"/>
        </a:defRPr>
      </a:lvl4pPr>
      <a:lvl5pPr marL="1877995" indent="-208666" algn="l" rtl="0" eaLnBrk="0" fontAlgn="base" hangingPunct="0">
        <a:spcBef>
          <a:spcPct val="20000"/>
        </a:spcBef>
        <a:spcAft>
          <a:spcPct val="0"/>
        </a:spcAft>
        <a:buChar char="»"/>
        <a:defRPr sz="1800" b="1">
          <a:solidFill>
            <a:schemeClr val="bg1"/>
          </a:solidFill>
          <a:latin typeface="+mn-lt"/>
        </a:defRPr>
      </a:lvl5pPr>
      <a:lvl6pPr marL="2295327" indent="-208666" algn="l" rtl="0" eaLnBrk="0" fontAlgn="base" hangingPunct="0">
        <a:spcBef>
          <a:spcPct val="20000"/>
        </a:spcBef>
        <a:spcAft>
          <a:spcPct val="0"/>
        </a:spcAft>
        <a:buChar char="»"/>
        <a:defRPr sz="1800" b="1">
          <a:solidFill>
            <a:schemeClr val="bg1"/>
          </a:solidFill>
          <a:latin typeface="+mn-lt"/>
        </a:defRPr>
      </a:lvl6pPr>
      <a:lvl7pPr marL="2712659" indent="-208666" algn="l" rtl="0" eaLnBrk="0" fontAlgn="base" hangingPunct="0">
        <a:spcBef>
          <a:spcPct val="20000"/>
        </a:spcBef>
        <a:spcAft>
          <a:spcPct val="0"/>
        </a:spcAft>
        <a:buChar char="»"/>
        <a:defRPr sz="1800" b="1">
          <a:solidFill>
            <a:schemeClr val="bg1"/>
          </a:solidFill>
          <a:latin typeface="+mn-lt"/>
        </a:defRPr>
      </a:lvl7pPr>
      <a:lvl8pPr marL="3129991" indent="-208666" algn="l" rtl="0" eaLnBrk="0" fontAlgn="base" hangingPunct="0">
        <a:spcBef>
          <a:spcPct val="20000"/>
        </a:spcBef>
        <a:spcAft>
          <a:spcPct val="0"/>
        </a:spcAft>
        <a:buChar char="»"/>
        <a:defRPr sz="1800" b="1">
          <a:solidFill>
            <a:schemeClr val="bg1"/>
          </a:solidFill>
          <a:latin typeface="+mn-lt"/>
        </a:defRPr>
      </a:lvl8pPr>
      <a:lvl9pPr marL="3547323" indent="-208666" algn="l" rtl="0" eaLnBrk="0" fontAlgn="base" hangingPunct="0">
        <a:spcBef>
          <a:spcPct val="20000"/>
        </a:spcBef>
        <a:spcAft>
          <a:spcPct val="0"/>
        </a:spcAft>
        <a:buChar char="»"/>
        <a:defRPr sz="1800" b="1">
          <a:solidFill>
            <a:schemeClr val="bg1"/>
          </a:solidFill>
          <a:latin typeface="+mn-lt"/>
        </a:defRPr>
      </a:lvl9pPr>
    </p:bodyStyle>
    <p:otherStyle>
      <a:defPPr>
        <a:defRPr lang="en-US"/>
      </a:defPPr>
      <a:lvl1pPr marL="0" algn="l" defTabSz="834664" rtl="0" eaLnBrk="1" latinLnBrk="0" hangingPunct="1">
        <a:defRPr sz="1600" kern="1200">
          <a:solidFill>
            <a:schemeClr val="tx1"/>
          </a:solidFill>
          <a:latin typeface="+mn-lt"/>
          <a:ea typeface="+mn-ea"/>
          <a:cs typeface="+mn-cs"/>
        </a:defRPr>
      </a:lvl1pPr>
      <a:lvl2pPr marL="417332" algn="l" defTabSz="834664" rtl="0" eaLnBrk="1" latinLnBrk="0" hangingPunct="1">
        <a:defRPr sz="1600" kern="1200">
          <a:solidFill>
            <a:schemeClr val="tx1"/>
          </a:solidFill>
          <a:latin typeface="+mn-lt"/>
          <a:ea typeface="+mn-ea"/>
          <a:cs typeface="+mn-cs"/>
        </a:defRPr>
      </a:lvl2pPr>
      <a:lvl3pPr marL="834664" algn="l" defTabSz="834664" rtl="0" eaLnBrk="1" latinLnBrk="0" hangingPunct="1">
        <a:defRPr sz="1600" kern="1200">
          <a:solidFill>
            <a:schemeClr val="tx1"/>
          </a:solidFill>
          <a:latin typeface="+mn-lt"/>
          <a:ea typeface="+mn-ea"/>
          <a:cs typeface="+mn-cs"/>
        </a:defRPr>
      </a:lvl3pPr>
      <a:lvl4pPr marL="1251996" algn="l" defTabSz="834664" rtl="0" eaLnBrk="1" latinLnBrk="0" hangingPunct="1">
        <a:defRPr sz="1600" kern="1200">
          <a:solidFill>
            <a:schemeClr val="tx1"/>
          </a:solidFill>
          <a:latin typeface="+mn-lt"/>
          <a:ea typeface="+mn-ea"/>
          <a:cs typeface="+mn-cs"/>
        </a:defRPr>
      </a:lvl4pPr>
      <a:lvl5pPr marL="1669329" algn="l" defTabSz="834664" rtl="0" eaLnBrk="1" latinLnBrk="0" hangingPunct="1">
        <a:defRPr sz="1600" kern="1200">
          <a:solidFill>
            <a:schemeClr val="tx1"/>
          </a:solidFill>
          <a:latin typeface="+mn-lt"/>
          <a:ea typeface="+mn-ea"/>
          <a:cs typeface="+mn-cs"/>
        </a:defRPr>
      </a:lvl5pPr>
      <a:lvl6pPr marL="2086661" algn="l" defTabSz="834664" rtl="0" eaLnBrk="1" latinLnBrk="0" hangingPunct="1">
        <a:defRPr sz="1600" kern="1200">
          <a:solidFill>
            <a:schemeClr val="tx1"/>
          </a:solidFill>
          <a:latin typeface="+mn-lt"/>
          <a:ea typeface="+mn-ea"/>
          <a:cs typeface="+mn-cs"/>
        </a:defRPr>
      </a:lvl6pPr>
      <a:lvl7pPr marL="2503993" algn="l" defTabSz="834664" rtl="0" eaLnBrk="1" latinLnBrk="0" hangingPunct="1">
        <a:defRPr sz="1600" kern="1200">
          <a:solidFill>
            <a:schemeClr val="tx1"/>
          </a:solidFill>
          <a:latin typeface="+mn-lt"/>
          <a:ea typeface="+mn-ea"/>
          <a:cs typeface="+mn-cs"/>
        </a:defRPr>
      </a:lvl7pPr>
      <a:lvl8pPr marL="2921325" algn="l" defTabSz="834664" rtl="0" eaLnBrk="1" latinLnBrk="0" hangingPunct="1">
        <a:defRPr sz="1600" kern="1200">
          <a:solidFill>
            <a:schemeClr val="tx1"/>
          </a:solidFill>
          <a:latin typeface="+mn-lt"/>
          <a:ea typeface="+mn-ea"/>
          <a:cs typeface="+mn-cs"/>
        </a:defRPr>
      </a:lvl8pPr>
      <a:lvl9pPr marL="3338657" algn="l" defTabSz="834664"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1.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57.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8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00"/>
            <a:ext cx="7772400" cy="1470025"/>
          </a:xfrm>
        </p:spPr>
        <p:txBody>
          <a:bodyPr/>
          <a:lstStyle/>
          <a:p>
            <a:r>
              <a:rPr lang="en-US" dirty="0" smtClean="0">
                <a:effectLst>
                  <a:outerShdw blurRad="38100" dist="38100" dir="2700000" algn="tl">
                    <a:srgbClr val="000000">
                      <a:alpha val="43137"/>
                    </a:srgbClr>
                  </a:outerShdw>
                </a:effectLst>
              </a:rPr>
              <a:t>Venous thromboembolism:</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how long to treat?</a:t>
            </a:r>
            <a:endParaRPr lang="en-US"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647700" y="3886200"/>
            <a:ext cx="7848600" cy="2438400"/>
          </a:xfrm>
        </p:spPr>
        <p:txBody>
          <a:bodyPr/>
          <a:lstStyle/>
          <a:p>
            <a:r>
              <a:rPr lang="en-US" sz="2600" dirty="0" smtClean="0"/>
              <a:t>Eliot Williams, MD PhD</a:t>
            </a:r>
          </a:p>
          <a:p>
            <a:r>
              <a:rPr lang="en-US" sz="2600" dirty="0" smtClean="0"/>
              <a:t>Department of Medicine</a:t>
            </a:r>
          </a:p>
          <a:p>
            <a:r>
              <a:rPr lang="en-US" sz="2600" dirty="0" smtClean="0"/>
              <a:t>Division of Hematology &amp; Medical Oncology</a:t>
            </a:r>
            <a:endParaRPr lang="en-US" sz="2600" dirty="0"/>
          </a:p>
        </p:txBody>
      </p:sp>
    </p:spTree>
    <p:extLst>
      <p:ext uri="{BB962C8B-B14F-4D97-AF65-F5344CB8AC3E}">
        <p14:creationId xmlns:p14="http://schemas.microsoft.com/office/powerpoint/2010/main" val="3189924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1"/>
            <a:ext cx="7772400" cy="2914670"/>
          </a:xfrm>
        </p:spPr>
        <p:txBody>
          <a:bodyPr/>
          <a:lstStyle/>
          <a:p>
            <a:pPr marL="742067" indent="-742067" algn="l">
              <a:buFont typeface="+mj-lt"/>
              <a:buAutoNum type="arabicPeriod"/>
            </a:pPr>
            <a:r>
              <a:rPr lang="en-US" dirty="0" smtClean="0"/>
              <a:t>3 months of anticoagulant treatment is both necessary and sufficient for most patients after a first episode of VTE</a:t>
            </a:r>
            <a:endParaRPr lang="en-US" dirty="0"/>
          </a:p>
        </p:txBody>
      </p:sp>
      <p:sp>
        <p:nvSpPr>
          <p:cNvPr id="3" name="Subtitle 2"/>
          <p:cNvSpPr>
            <a:spLocks noGrp="1"/>
          </p:cNvSpPr>
          <p:nvPr>
            <p:ph type="subTitle" idx="1"/>
          </p:nvPr>
        </p:nvSpPr>
        <p:spPr/>
        <p:txBody>
          <a:bodyPr/>
          <a:lstStyle/>
          <a:p>
            <a:pPr algn="l"/>
            <a:r>
              <a:rPr lang="en-US" dirty="0" smtClean="0">
                <a:solidFill>
                  <a:srgbClr val="FFFF00"/>
                </a:solidFill>
              </a:rPr>
              <a:t>Treatment should include a minimum of 5 days of a rapid-acting anticoagulant</a:t>
            </a:r>
            <a:endParaRPr lang="en-US" dirty="0">
              <a:solidFill>
                <a:srgbClr val="FFFF00"/>
              </a:solidFill>
            </a:endParaRPr>
          </a:p>
        </p:txBody>
      </p:sp>
    </p:spTree>
    <p:extLst>
      <p:ext uri="{BB962C8B-B14F-4D97-AF65-F5344CB8AC3E}">
        <p14:creationId xmlns:p14="http://schemas.microsoft.com/office/powerpoint/2010/main" val="1693484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816" y="274137"/>
            <a:ext cx="8927251" cy="1254178"/>
          </a:xfrm>
        </p:spPr>
        <p:txBody>
          <a:bodyPr/>
          <a:lstStyle/>
          <a:p>
            <a:r>
              <a:rPr lang="en-US" sz="2900" dirty="0"/>
              <a:t>Patients with proximal DVT have a high risk of recurrence within 3 months in the absence of adequate anticoagulation</a:t>
            </a:r>
          </a:p>
        </p:txBody>
      </p:sp>
      <p:sp>
        <p:nvSpPr>
          <p:cNvPr id="3" name="Content Placeholder 2"/>
          <p:cNvSpPr>
            <a:spLocks noGrp="1"/>
          </p:cNvSpPr>
          <p:nvPr>
            <p:ph idx="1"/>
          </p:nvPr>
        </p:nvSpPr>
        <p:spPr>
          <a:xfrm>
            <a:off x="544699" y="1674521"/>
            <a:ext cx="8229459" cy="3655163"/>
          </a:xfrm>
        </p:spPr>
        <p:txBody>
          <a:bodyPr/>
          <a:lstStyle/>
          <a:p>
            <a:r>
              <a:rPr lang="en-US" sz="2800" dirty="0"/>
              <a:t>88 patients with VTE randomized to treatment with </a:t>
            </a:r>
            <a:r>
              <a:rPr lang="en-US" sz="2800" dirty="0" smtClean="0"/>
              <a:t>heparin followed by warfarin </a:t>
            </a:r>
            <a:r>
              <a:rPr lang="en-US" sz="2800" dirty="0"/>
              <a:t>(INR ~ 2-3) </a:t>
            </a:r>
            <a:r>
              <a:rPr lang="en-US" sz="2800" i="1" dirty="0"/>
              <a:t>vs</a:t>
            </a:r>
            <a:r>
              <a:rPr lang="en-US" sz="2800" dirty="0"/>
              <a:t> low dose </a:t>
            </a:r>
            <a:r>
              <a:rPr lang="en-US" sz="2800" dirty="0" err="1"/>
              <a:t>sq</a:t>
            </a:r>
            <a:r>
              <a:rPr lang="en-US" sz="2800" dirty="0"/>
              <a:t> heparin</a:t>
            </a:r>
          </a:p>
          <a:p>
            <a:r>
              <a:rPr lang="en-US" sz="2800" dirty="0"/>
              <a:t>47% of patients with proximal DVT treated with low dose heparin recurred within 3 </a:t>
            </a:r>
            <a:r>
              <a:rPr lang="en-US" sz="2800" dirty="0" err="1"/>
              <a:t>mo</a:t>
            </a:r>
            <a:endParaRPr lang="en-US" sz="2800" dirty="0"/>
          </a:p>
          <a:p>
            <a:r>
              <a:rPr lang="en-US" sz="2800" dirty="0"/>
              <a:t>No patients treated with warfarin recurred</a:t>
            </a:r>
          </a:p>
        </p:txBody>
      </p:sp>
      <p:sp>
        <p:nvSpPr>
          <p:cNvPr id="4" name="TextBox 3"/>
          <p:cNvSpPr txBox="1"/>
          <p:nvPr/>
        </p:nvSpPr>
        <p:spPr>
          <a:xfrm>
            <a:off x="5511727" y="6086065"/>
            <a:ext cx="3399612" cy="360977"/>
          </a:xfrm>
          <a:prstGeom prst="rect">
            <a:avLst/>
          </a:prstGeom>
          <a:noFill/>
        </p:spPr>
        <p:txBody>
          <a:bodyPr wrap="none" lIns="83167" tIns="41583" rIns="83167" bIns="41583" rtlCol="0">
            <a:spAutoFit/>
          </a:bodyPr>
          <a:lstStyle/>
          <a:p>
            <a:pPr eaLnBrk="0" fontAlgn="base" hangingPunct="0">
              <a:spcBef>
                <a:spcPct val="0"/>
              </a:spcBef>
              <a:spcAft>
                <a:spcPct val="0"/>
              </a:spcAft>
            </a:pPr>
            <a:r>
              <a:rPr lang="en-US" b="1" i="1" dirty="0">
                <a:solidFill>
                  <a:srgbClr val="FFFFFF"/>
                </a:solidFill>
              </a:rPr>
              <a:t>Hull et al, NEJM 1979;301:855</a:t>
            </a:r>
          </a:p>
        </p:txBody>
      </p:sp>
    </p:spTree>
    <p:extLst>
      <p:ext uri="{BB962C8B-B14F-4D97-AF65-F5344CB8AC3E}">
        <p14:creationId xmlns:p14="http://schemas.microsoft.com/office/powerpoint/2010/main" val="257833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104775" y="76202"/>
            <a:ext cx="8934450" cy="990600"/>
          </a:xfrm>
          <a:ln/>
        </p:spPr>
        <p:txBody>
          <a:bodyPr lIns="0" rIns="0" anchor="t" anchorCtr="1"/>
          <a:lstStyle/>
          <a:p>
            <a:r>
              <a:rPr lang="en-US" altLang="en-US" sz="2800" b="1" dirty="0">
                <a:solidFill>
                  <a:srgbClr val="FFFF00"/>
                </a:solidFill>
                <a:effectLst>
                  <a:outerShdw blurRad="38100" dist="38100" dir="2700000" algn="tl">
                    <a:srgbClr val="000000"/>
                  </a:outerShdw>
                </a:effectLst>
                <a:latin typeface="Arial" pitchFamily="34" charset="0"/>
              </a:rPr>
              <a:t>High treatment failure rates if initial treatment of VTE does not include a rapid-acting anticoagulant</a:t>
            </a:r>
          </a:p>
        </p:txBody>
      </p:sp>
      <p:sp>
        <p:nvSpPr>
          <p:cNvPr id="181251" name="Text Box 3"/>
          <p:cNvSpPr txBox="1">
            <a:spLocks noChangeArrowheads="1"/>
          </p:cNvSpPr>
          <p:nvPr/>
        </p:nvSpPr>
        <p:spPr bwMode="auto">
          <a:xfrm>
            <a:off x="57073" y="1085027"/>
            <a:ext cx="9040812"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1"/>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pPr>
            <a:r>
              <a:rPr lang="en-US" altLang="en-US" b="1" i="1" dirty="0" smtClean="0">
                <a:solidFill>
                  <a:srgbClr val="00FFFF"/>
                </a:solidFill>
                <a:effectLst>
                  <a:outerShdw blurRad="38100" dist="38100" dir="2700000" algn="tl">
                    <a:srgbClr val="000000"/>
                  </a:outerShdw>
                </a:effectLst>
                <a:latin typeface="Arial" pitchFamily="34" charset="0"/>
              </a:rPr>
              <a:t>Results of DVT treatment with a vitamin K antagonist alone </a:t>
            </a:r>
          </a:p>
          <a:p>
            <a:pPr algn="ctr" eaLnBrk="0" fontAlgn="base" hangingPunct="0">
              <a:spcBef>
                <a:spcPct val="0"/>
              </a:spcBef>
              <a:spcAft>
                <a:spcPct val="0"/>
              </a:spcAft>
            </a:pPr>
            <a:r>
              <a:rPr lang="en-US" altLang="en-US" b="1" i="1" dirty="0" err="1" smtClean="0">
                <a:solidFill>
                  <a:srgbClr val="00FFFF"/>
                </a:solidFill>
                <a:effectLst>
                  <a:outerShdw blurRad="38100" dist="38100" dir="2700000" algn="tl">
                    <a:srgbClr val="000000"/>
                  </a:outerShdw>
                </a:effectLst>
                <a:latin typeface="Arial" pitchFamily="34" charset="0"/>
              </a:rPr>
              <a:t>vs</a:t>
            </a:r>
            <a:r>
              <a:rPr lang="en-US" altLang="en-US" b="1" i="1" dirty="0" smtClean="0">
                <a:solidFill>
                  <a:srgbClr val="00FFFF"/>
                </a:solidFill>
                <a:effectLst>
                  <a:outerShdw blurRad="38100" dist="38100" dir="2700000" algn="tl">
                    <a:srgbClr val="000000"/>
                  </a:outerShdw>
                </a:effectLst>
                <a:latin typeface="Arial" pitchFamily="34" charset="0"/>
              </a:rPr>
              <a:t> heparin followed by a VKA</a:t>
            </a:r>
          </a:p>
        </p:txBody>
      </p:sp>
      <p:grpSp>
        <p:nvGrpSpPr>
          <p:cNvPr id="3" name="Group 2"/>
          <p:cNvGrpSpPr/>
          <p:nvPr/>
        </p:nvGrpSpPr>
        <p:grpSpPr>
          <a:xfrm>
            <a:off x="545615" y="1923230"/>
            <a:ext cx="7799389" cy="4572001"/>
            <a:chOff x="512763" y="1470025"/>
            <a:chExt cx="8124825" cy="4778375"/>
          </a:xfrm>
        </p:grpSpPr>
        <p:sp>
          <p:nvSpPr>
            <p:cNvPr id="181279" name="Text Box 31"/>
            <p:cNvSpPr txBox="1">
              <a:spLocks noChangeArrowheads="1"/>
            </p:cNvSpPr>
            <p:nvPr/>
          </p:nvSpPr>
          <p:spPr bwMode="auto">
            <a:xfrm>
              <a:off x="4343400" y="5872163"/>
              <a:ext cx="1219200" cy="37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2300" b="1">
                  <a:solidFill>
                    <a:srgbClr val="FF8000"/>
                  </a:solidFill>
                  <a:latin typeface="Arial" pitchFamily="34" charset="0"/>
                </a:rPr>
                <a:t>Weeks</a:t>
              </a:r>
            </a:p>
          </p:txBody>
        </p:sp>
        <p:grpSp>
          <p:nvGrpSpPr>
            <p:cNvPr id="2" name="Group 1"/>
            <p:cNvGrpSpPr/>
            <p:nvPr/>
          </p:nvGrpSpPr>
          <p:grpSpPr>
            <a:xfrm>
              <a:off x="512763" y="1470025"/>
              <a:ext cx="8124825" cy="4492625"/>
              <a:chOff x="512763" y="1470025"/>
              <a:chExt cx="8124825" cy="4492625"/>
            </a:xfrm>
          </p:grpSpPr>
          <p:sp>
            <p:nvSpPr>
              <p:cNvPr id="181252" name="Freeform 4"/>
              <p:cNvSpPr>
                <a:spLocks/>
              </p:cNvSpPr>
              <p:nvPr/>
            </p:nvSpPr>
            <p:spPr bwMode="auto">
              <a:xfrm>
                <a:off x="1425575" y="1657350"/>
                <a:ext cx="7045325" cy="3813175"/>
              </a:xfrm>
              <a:custGeom>
                <a:avLst/>
                <a:gdLst>
                  <a:gd name="T0" fmla="*/ 0 w 5039"/>
                  <a:gd name="T1" fmla="*/ 2504 h 2504"/>
                  <a:gd name="T2" fmla="*/ 5039 w 5039"/>
                  <a:gd name="T3" fmla="*/ 2504 h 2504"/>
                  <a:gd name="T4" fmla="*/ 5039 w 5039"/>
                  <a:gd name="T5" fmla="*/ 0 h 2504"/>
                  <a:gd name="T6" fmla="*/ 0 w 5039"/>
                  <a:gd name="T7" fmla="*/ 0 h 2504"/>
                </a:gdLst>
                <a:ahLst/>
                <a:cxnLst>
                  <a:cxn ang="0">
                    <a:pos x="T0" y="T1"/>
                  </a:cxn>
                  <a:cxn ang="0">
                    <a:pos x="T2" y="T3"/>
                  </a:cxn>
                  <a:cxn ang="0">
                    <a:pos x="T4" y="T5"/>
                  </a:cxn>
                  <a:cxn ang="0">
                    <a:pos x="T6" y="T7"/>
                  </a:cxn>
                </a:cxnLst>
                <a:rect l="0" t="0" r="r" b="b"/>
                <a:pathLst>
                  <a:path w="5039" h="2504">
                    <a:moveTo>
                      <a:pt x="0" y="2504"/>
                    </a:moveTo>
                    <a:lnTo>
                      <a:pt x="5039" y="2504"/>
                    </a:lnTo>
                    <a:lnTo>
                      <a:pt x="5039" y="0"/>
                    </a:lnTo>
                    <a:lnTo>
                      <a:pt x="0" y="0"/>
                    </a:lnTo>
                    <a:close/>
                  </a:path>
                </a:pathLst>
              </a:custGeom>
              <a:solidFill>
                <a:srgbClr val="FF8000"/>
              </a:solidFill>
              <a:ln w="50800">
                <a:solidFill>
                  <a:srgbClr val="FF0000"/>
                </a:solidFill>
                <a:prstDash val="solid"/>
                <a:round/>
                <a:headEnd/>
                <a:tailEnd/>
              </a:ln>
              <a:effectLst/>
              <a:extLs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anchor="ctr"/>
              <a:lstStyle/>
              <a:p>
                <a:pPr defTabSz="913315" fontAlgn="base">
                  <a:spcBef>
                    <a:spcPct val="0"/>
                  </a:spcBef>
                  <a:spcAft>
                    <a:spcPct val="0"/>
                  </a:spcAft>
                </a:pPr>
                <a:endParaRPr lang="en-US" sz="2400">
                  <a:solidFill>
                    <a:srgbClr val="000000"/>
                  </a:solidFill>
                </a:endParaRPr>
              </a:p>
            </p:txBody>
          </p:sp>
          <p:sp>
            <p:nvSpPr>
              <p:cNvPr id="181253" name="Freeform 5"/>
              <p:cNvSpPr>
                <a:spLocks/>
              </p:cNvSpPr>
              <p:nvPr/>
            </p:nvSpPr>
            <p:spPr bwMode="auto">
              <a:xfrm>
                <a:off x="1425575" y="1657350"/>
                <a:ext cx="0" cy="3813175"/>
              </a:xfrm>
              <a:custGeom>
                <a:avLst/>
                <a:gdLst>
                  <a:gd name="T0" fmla="*/ 2504 h 2504"/>
                  <a:gd name="T1" fmla="*/ 2504 h 2504"/>
                  <a:gd name="T2" fmla="*/ 0 h 2504"/>
                  <a:gd name="T3" fmla="*/ 0 h 2504"/>
                </a:gdLst>
                <a:ahLst/>
                <a:cxnLst>
                  <a:cxn ang="0">
                    <a:pos x="0" y="T0"/>
                  </a:cxn>
                  <a:cxn ang="0">
                    <a:pos x="0" y="T1"/>
                  </a:cxn>
                  <a:cxn ang="0">
                    <a:pos x="0" y="T2"/>
                  </a:cxn>
                  <a:cxn ang="0">
                    <a:pos x="0" y="T3"/>
                  </a:cxn>
                </a:cxnLst>
                <a:rect l="0" t="0" r="r" b="b"/>
                <a:pathLst>
                  <a:path h="2504">
                    <a:moveTo>
                      <a:pt x="0" y="2504"/>
                    </a:moveTo>
                    <a:lnTo>
                      <a:pt x="0" y="2504"/>
                    </a:lnTo>
                    <a:lnTo>
                      <a:pt x="0" y="0"/>
                    </a:lnTo>
                    <a:lnTo>
                      <a:pt x="0" y="0"/>
                    </a:lnTo>
                    <a:close/>
                  </a:path>
                </a:pathLst>
              </a:custGeom>
              <a:solidFill>
                <a:srgbClr val="FFFFFF"/>
              </a:solidFill>
              <a:ln w="1270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anchor="ctr"/>
              <a:lstStyle/>
              <a:p>
                <a:pPr defTabSz="913315" fontAlgn="base">
                  <a:spcBef>
                    <a:spcPct val="0"/>
                  </a:spcBef>
                  <a:spcAft>
                    <a:spcPct val="0"/>
                  </a:spcAft>
                </a:pPr>
                <a:endParaRPr lang="en-US" sz="2400">
                  <a:solidFill>
                    <a:srgbClr val="000000"/>
                  </a:solidFill>
                </a:endParaRPr>
              </a:p>
            </p:txBody>
          </p:sp>
          <p:sp>
            <p:nvSpPr>
              <p:cNvPr id="181254" name="Freeform 6"/>
              <p:cNvSpPr>
                <a:spLocks/>
              </p:cNvSpPr>
              <p:nvPr/>
            </p:nvSpPr>
            <p:spPr bwMode="auto">
              <a:xfrm>
                <a:off x="1425575" y="5470525"/>
                <a:ext cx="7045325" cy="0"/>
              </a:xfrm>
              <a:custGeom>
                <a:avLst/>
                <a:gdLst>
                  <a:gd name="T0" fmla="*/ 0 w 5039"/>
                  <a:gd name="T1" fmla="*/ 5039 w 5039"/>
                  <a:gd name="T2" fmla="*/ 5039 w 5039"/>
                  <a:gd name="T3" fmla="*/ 0 w 5039"/>
                </a:gdLst>
                <a:ahLst/>
                <a:cxnLst>
                  <a:cxn ang="0">
                    <a:pos x="T0" y="0"/>
                  </a:cxn>
                  <a:cxn ang="0">
                    <a:pos x="T1" y="0"/>
                  </a:cxn>
                  <a:cxn ang="0">
                    <a:pos x="T2" y="0"/>
                  </a:cxn>
                  <a:cxn ang="0">
                    <a:pos x="T3" y="0"/>
                  </a:cxn>
                </a:cxnLst>
                <a:rect l="0" t="0" r="r" b="b"/>
                <a:pathLst>
                  <a:path w="5039">
                    <a:moveTo>
                      <a:pt x="0" y="0"/>
                    </a:moveTo>
                    <a:lnTo>
                      <a:pt x="5039" y="0"/>
                    </a:lnTo>
                    <a:lnTo>
                      <a:pt x="5039" y="0"/>
                    </a:lnTo>
                    <a:lnTo>
                      <a:pt x="0" y="0"/>
                    </a:lnTo>
                    <a:close/>
                  </a:path>
                </a:pathLst>
              </a:custGeom>
              <a:solidFill>
                <a:srgbClr val="FFFFFF"/>
              </a:solidFill>
              <a:ln w="12700">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anchor="ctr"/>
              <a:lstStyle/>
              <a:p>
                <a:pPr defTabSz="913315" fontAlgn="base">
                  <a:spcBef>
                    <a:spcPct val="0"/>
                  </a:spcBef>
                  <a:spcAft>
                    <a:spcPct val="0"/>
                  </a:spcAft>
                </a:pPr>
                <a:endParaRPr lang="en-US" sz="2400">
                  <a:solidFill>
                    <a:srgbClr val="000000"/>
                  </a:solidFill>
                </a:endParaRPr>
              </a:p>
            </p:txBody>
          </p:sp>
          <p:sp>
            <p:nvSpPr>
              <p:cNvPr id="181255" name="Freeform 7"/>
              <p:cNvSpPr>
                <a:spLocks/>
              </p:cNvSpPr>
              <p:nvPr/>
            </p:nvSpPr>
            <p:spPr bwMode="auto">
              <a:xfrm>
                <a:off x="1425575" y="2200275"/>
                <a:ext cx="7045325" cy="2454275"/>
              </a:xfrm>
              <a:custGeom>
                <a:avLst/>
                <a:gdLst>
                  <a:gd name="T0" fmla="*/ 0 w 5039"/>
                  <a:gd name="T1" fmla="*/ 1611 h 1611"/>
                  <a:gd name="T2" fmla="*/ 239 w 5039"/>
                  <a:gd name="T3" fmla="*/ 1611 h 1611"/>
                  <a:gd name="T4" fmla="*/ 480 w 5039"/>
                  <a:gd name="T5" fmla="*/ 1611 h 1611"/>
                  <a:gd name="T6" fmla="*/ 720 w 5039"/>
                  <a:gd name="T7" fmla="*/ 1253 h 1611"/>
                  <a:gd name="T8" fmla="*/ 960 w 5039"/>
                  <a:gd name="T9" fmla="*/ 1253 h 1611"/>
                  <a:gd name="T10" fmla="*/ 1200 w 5039"/>
                  <a:gd name="T11" fmla="*/ 1253 h 1611"/>
                  <a:gd name="T12" fmla="*/ 1440 w 5039"/>
                  <a:gd name="T13" fmla="*/ 1074 h 1611"/>
                  <a:gd name="T14" fmla="*/ 1680 w 5039"/>
                  <a:gd name="T15" fmla="*/ 1074 h 1611"/>
                  <a:gd name="T16" fmla="*/ 1919 w 5039"/>
                  <a:gd name="T17" fmla="*/ 895 h 1611"/>
                  <a:gd name="T18" fmla="*/ 2159 w 5039"/>
                  <a:gd name="T19" fmla="*/ 895 h 1611"/>
                  <a:gd name="T20" fmla="*/ 2399 w 5039"/>
                  <a:gd name="T21" fmla="*/ 895 h 1611"/>
                  <a:gd name="T22" fmla="*/ 2639 w 5039"/>
                  <a:gd name="T23" fmla="*/ 537 h 1611"/>
                  <a:gd name="T24" fmla="*/ 2879 w 5039"/>
                  <a:gd name="T25" fmla="*/ 358 h 1611"/>
                  <a:gd name="T26" fmla="*/ 3119 w 5039"/>
                  <a:gd name="T27" fmla="*/ 358 h 1611"/>
                  <a:gd name="T28" fmla="*/ 3359 w 5039"/>
                  <a:gd name="T29" fmla="*/ 179 h 1611"/>
                  <a:gd name="T30" fmla="*/ 3599 w 5039"/>
                  <a:gd name="T31" fmla="*/ 179 h 1611"/>
                  <a:gd name="T32" fmla="*/ 3839 w 5039"/>
                  <a:gd name="T33" fmla="*/ 179 h 1611"/>
                  <a:gd name="T34" fmla="*/ 4079 w 5039"/>
                  <a:gd name="T35" fmla="*/ 179 h 1611"/>
                  <a:gd name="T36" fmla="*/ 4319 w 5039"/>
                  <a:gd name="T37" fmla="*/ 179 h 1611"/>
                  <a:gd name="T38" fmla="*/ 4559 w 5039"/>
                  <a:gd name="T39" fmla="*/ 179 h 1611"/>
                  <a:gd name="T40" fmla="*/ 4799 w 5039"/>
                  <a:gd name="T41" fmla="*/ 179 h 1611"/>
                  <a:gd name="T42" fmla="*/ 5039 w 5039"/>
                  <a:gd name="T43" fmla="*/ 0 h 1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39" h="1611">
                    <a:moveTo>
                      <a:pt x="0" y="1611"/>
                    </a:moveTo>
                    <a:lnTo>
                      <a:pt x="239" y="1611"/>
                    </a:lnTo>
                    <a:lnTo>
                      <a:pt x="480" y="1611"/>
                    </a:lnTo>
                    <a:lnTo>
                      <a:pt x="720" y="1253"/>
                    </a:lnTo>
                    <a:lnTo>
                      <a:pt x="960" y="1253"/>
                    </a:lnTo>
                    <a:lnTo>
                      <a:pt x="1200" y="1253"/>
                    </a:lnTo>
                    <a:lnTo>
                      <a:pt x="1440" y="1074"/>
                    </a:lnTo>
                    <a:lnTo>
                      <a:pt x="1680" y="1074"/>
                    </a:lnTo>
                    <a:lnTo>
                      <a:pt x="1919" y="895"/>
                    </a:lnTo>
                    <a:lnTo>
                      <a:pt x="2159" y="895"/>
                    </a:lnTo>
                    <a:lnTo>
                      <a:pt x="2399" y="895"/>
                    </a:lnTo>
                    <a:lnTo>
                      <a:pt x="2639" y="537"/>
                    </a:lnTo>
                    <a:lnTo>
                      <a:pt x="2879" y="358"/>
                    </a:lnTo>
                    <a:lnTo>
                      <a:pt x="3119" y="358"/>
                    </a:lnTo>
                    <a:lnTo>
                      <a:pt x="3359" y="179"/>
                    </a:lnTo>
                    <a:lnTo>
                      <a:pt x="3599" y="179"/>
                    </a:lnTo>
                    <a:lnTo>
                      <a:pt x="3839" y="179"/>
                    </a:lnTo>
                    <a:lnTo>
                      <a:pt x="4079" y="179"/>
                    </a:lnTo>
                    <a:lnTo>
                      <a:pt x="4319" y="179"/>
                    </a:lnTo>
                    <a:lnTo>
                      <a:pt x="4559" y="179"/>
                    </a:lnTo>
                    <a:lnTo>
                      <a:pt x="4799" y="179"/>
                    </a:lnTo>
                    <a:lnTo>
                      <a:pt x="5039" y="0"/>
                    </a:lnTo>
                  </a:path>
                </a:pathLst>
              </a:custGeom>
              <a:noFill/>
              <a:ln w="50800">
                <a:solidFill>
                  <a:srgbClr val="0000FF"/>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anchor="ctr"/>
              <a:lstStyle/>
              <a:p>
                <a:pPr defTabSz="913315" fontAlgn="base">
                  <a:spcBef>
                    <a:spcPct val="0"/>
                  </a:spcBef>
                  <a:spcAft>
                    <a:spcPct val="0"/>
                  </a:spcAft>
                </a:pPr>
                <a:endParaRPr lang="en-US" sz="2400">
                  <a:solidFill>
                    <a:srgbClr val="000000"/>
                  </a:solidFill>
                </a:endParaRPr>
              </a:p>
            </p:txBody>
          </p:sp>
          <p:sp>
            <p:nvSpPr>
              <p:cNvPr id="181256" name="Freeform 8"/>
              <p:cNvSpPr>
                <a:spLocks/>
              </p:cNvSpPr>
              <p:nvPr/>
            </p:nvSpPr>
            <p:spPr bwMode="auto">
              <a:xfrm>
                <a:off x="1425575" y="4381500"/>
                <a:ext cx="7045325" cy="817563"/>
              </a:xfrm>
              <a:custGeom>
                <a:avLst/>
                <a:gdLst>
                  <a:gd name="T0" fmla="*/ 0 w 5039"/>
                  <a:gd name="T1" fmla="*/ 537 h 537"/>
                  <a:gd name="T2" fmla="*/ 239 w 5039"/>
                  <a:gd name="T3" fmla="*/ 537 h 537"/>
                  <a:gd name="T4" fmla="*/ 480 w 5039"/>
                  <a:gd name="T5" fmla="*/ 537 h 537"/>
                  <a:gd name="T6" fmla="*/ 720 w 5039"/>
                  <a:gd name="T7" fmla="*/ 537 h 537"/>
                  <a:gd name="T8" fmla="*/ 960 w 5039"/>
                  <a:gd name="T9" fmla="*/ 537 h 537"/>
                  <a:gd name="T10" fmla="*/ 1200 w 5039"/>
                  <a:gd name="T11" fmla="*/ 537 h 537"/>
                  <a:gd name="T12" fmla="*/ 1440 w 5039"/>
                  <a:gd name="T13" fmla="*/ 537 h 537"/>
                  <a:gd name="T14" fmla="*/ 1680 w 5039"/>
                  <a:gd name="T15" fmla="*/ 537 h 537"/>
                  <a:gd name="T16" fmla="*/ 1919 w 5039"/>
                  <a:gd name="T17" fmla="*/ 537 h 537"/>
                  <a:gd name="T18" fmla="*/ 2159 w 5039"/>
                  <a:gd name="T19" fmla="*/ 537 h 537"/>
                  <a:gd name="T20" fmla="*/ 2399 w 5039"/>
                  <a:gd name="T21" fmla="*/ 537 h 537"/>
                  <a:gd name="T22" fmla="*/ 2639 w 5039"/>
                  <a:gd name="T23" fmla="*/ 357 h 537"/>
                  <a:gd name="T24" fmla="*/ 2879 w 5039"/>
                  <a:gd name="T25" fmla="*/ 357 h 537"/>
                  <a:gd name="T26" fmla="*/ 3119 w 5039"/>
                  <a:gd name="T27" fmla="*/ 357 h 537"/>
                  <a:gd name="T28" fmla="*/ 3359 w 5039"/>
                  <a:gd name="T29" fmla="*/ 179 h 537"/>
                  <a:gd name="T30" fmla="*/ 3599 w 5039"/>
                  <a:gd name="T31" fmla="*/ 179 h 537"/>
                  <a:gd name="T32" fmla="*/ 3839 w 5039"/>
                  <a:gd name="T33" fmla="*/ 179 h 537"/>
                  <a:gd name="T34" fmla="*/ 4079 w 5039"/>
                  <a:gd name="T35" fmla="*/ 0 h 537"/>
                  <a:gd name="T36" fmla="*/ 4319 w 5039"/>
                  <a:gd name="T37" fmla="*/ 0 h 537"/>
                  <a:gd name="T38" fmla="*/ 4559 w 5039"/>
                  <a:gd name="T39" fmla="*/ 0 h 537"/>
                  <a:gd name="T40" fmla="*/ 4799 w 5039"/>
                  <a:gd name="T41" fmla="*/ 0 h 537"/>
                  <a:gd name="T42" fmla="*/ 5039 w 5039"/>
                  <a:gd name="T43"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39" h="537">
                    <a:moveTo>
                      <a:pt x="0" y="537"/>
                    </a:moveTo>
                    <a:lnTo>
                      <a:pt x="239" y="537"/>
                    </a:lnTo>
                    <a:lnTo>
                      <a:pt x="480" y="537"/>
                    </a:lnTo>
                    <a:lnTo>
                      <a:pt x="720" y="537"/>
                    </a:lnTo>
                    <a:lnTo>
                      <a:pt x="960" y="537"/>
                    </a:lnTo>
                    <a:lnTo>
                      <a:pt x="1200" y="537"/>
                    </a:lnTo>
                    <a:lnTo>
                      <a:pt x="1440" y="537"/>
                    </a:lnTo>
                    <a:lnTo>
                      <a:pt x="1680" y="537"/>
                    </a:lnTo>
                    <a:lnTo>
                      <a:pt x="1919" y="537"/>
                    </a:lnTo>
                    <a:lnTo>
                      <a:pt x="2159" y="537"/>
                    </a:lnTo>
                    <a:lnTo>
                      <a:pt x="2399" y="537"/>
                    </a:lnTo>
                    <a:lnTo>
                      <a:pt x="2639" y="357"/>
                    </a:lnTo>
                    <a:lnTo>
                      <a:pt x="2879" y="357"/>
                    </a:lnTo>
                    <a:lnTo>
                      <a:pt x="3119" y="357"/>
                    </a:lnTo>
                    <a:lnTo>
                      <a:pt x="3359" y="179"/>
                    </a:lnTo>
                    <a:lnTo>
                      <a:pt x="3599" y="179"/>
                    </a:lnTo>
                    <a:lnTo>
                      <a:pt x="3839" y="179"/>
                    </a:lnTo>
                    <a:lnTo>
                      <a:pt x="4079" y="0"/>
                    </a:lnTo>
                    <a:lnTo>
                      <a:pt x="4319" y="0"/>
                    </a:lnTo>
                    <a:lnTo>
                      <a:pt x="4559" y="0"/>
                    </a:lnTo>
                    <a:lnTo>
                      <a:pt x="4799" y="0"/>
                    </a:lnTo>
                    <a:lnTo>
                      <a:pt x="5039" y="0"/>
                    </a:lnTo>
                  </a:path>
                </a:pathLst>
              </a:custGeom>
              <a:noFill/>
              <a:ln w="50800">
                <a:solidFill>
                  <a:srgbClr val="FF00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anchor="ctr"/>
              <a:lstStyle/>
              <a:p>
                <a:pPr defTabSz="913315" fontAlgn="base">
                  <a:spcBef>
                    <a:spcPct val="0"/>
                  </a:spcBef>
                  <a:spcAft>
                    <a:spcPct val="0"/>
                  </a:spcAft>
                </a:pPr>
                <a:endParaRPr lang="en-US" sz="2400">
                  <a:solidFill>
                    <a:srgbClr val="000000"/>
                  </a:solidFill>
                </a:endParaRPr>
              </a:p>
            </p:txBody>
          </p:sp>
          <p:sp>
            <p:nvSpPr>
              <p:cNvPr id="181257" name="Text Box 9"/>
              <p:cNvSpPr txBox="1">
                <a:spLocks noChangeArrowheads="1"/>
              </p:cNvSpPr>
              <p:nvPr/>
            </p:nvSpPr>
            <p:spPr bwMode="auto">
              <a:xfrm>
                <a:off x="1343025" y="5589588"/>
                <a:ext cx="165100"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1</a:t>
                </a:r>
              </a:p>
            </p:txBody>
          </p:sp>
          <p:sp>
            <p:nvSpPr>
              <p:cNvPr id="181258" name="Text Box 10"/>
              <p:cNvSpPr txBox="1">
                <a:spLocks noChangeArrowheads="1"/>
              </p:cNvSpPr>
              <p:nvPr/>
            </p:nvSpPr>
            <p:spPr bwMode="auto">
              <a:xfrm>
                <a:off x="1677988" y="5589588"/>
                <a:ext cx="165100"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2</a:t>
                </a:r>
              </a:p>
            </p:txBody>
          </p:sp>
          <p:sp>
            <p:nvSpPr>
              <p:cNvPr id="181259" name="Text Box 11"/>
              <p:cNvSpPr txBox="1">
                <a:spLocks noChangeArrowheads="1"/>
              </p:cNvSpPr>
              <p:nvPr/>
            </p:nvSpPr>
            <p:spPr bwMode="auto">
              <a:xfrm>
                <a:off x="2012950" y="5589588"/>
                <a:ext cx="165100"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3</a:t>
                </a:r>
              </a:p>
            </p:txBody>
          </p:sp>
          <p:sp>
            <p:nvSpPr>
              <p:cNvPr id="181260" name="Text Box 12"/>
              <p:cNvSpPr txBox="1">
                <a:spLocks noChangeArrowheads="1"/>
              </p:cNvSpPr>
              <p:nvPr/>
            </p:nvSpPr>
            <p:spPr bwMode="auto">
              <a:xfrm>
                <a:off x="2347913" y="5589588"/>
                <a:ext cx="166687"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4</a:t>
                </a:r>
              </a:p>
            </p:txBody>
          </p:sp>
          <p:sp>
            <p:nvSpPr>
              <p:cNvPr id="181261" name="Text Box 13"/>
              <p:cNvSpPr txBox="1">
                <a:spLocks noChangeArrowheads="1"/>
              </p:cNvSpPr>
              <p:nvPr/>
            </p:nvSpPr>
            <p:spPr bwMode="auto">
              <a:xfrm>
                <a:off x="2682875" y="5589588"/>
                <a:ext cx="166688"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5</a:t>
                </a:r>
              </a:p>
            </p:txBody>
          </p:sp>
          <p:sp>
            <p:nvSpPr>
              <p:cNvPr id="181262" name="Text Box 14"/>
              <p:cNvSpPr txBox="1">
                <a:spLocks noChangeArrowheads="1"/>
              </p:cNvSpPr>
              <p:nvPr/>
            </p:nvSpPr>
            <p:spPr bwMode="auto">
              <a:xfrm>
                <a:off x="3019425" y="5589588"/>
                <a:ext cx="166688"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6</a:t>
                </a:r>
              </a:p>
            </p:txBody>
          </p:sp>
          <p:sp>
            <p:nvSpPr>
              <p:cNvPr id="181263" name="Text Box 15"/>
              <p:cNvSpPr txBox="1">
                <a:spLocks noChangeArrowheads="1"/>
              </p:cNvSpPr>
              <p:nvPr/>
            </p:nvSpPr>
            <p:spPr bwMode="auto">
              <a:xfrm>
                <a:off x="3354388" y="5589588"/>
                <a:ext cx="166687"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7</a:t>
                </a:r>
              </a:p>
            </p:txBody>
          </p:sp>
          <p:sp>
            <p:nvSpPr>
              <p:cNvPr id="181264" name="Text Box 16"/>
              <p:cNvSpPr txBox="1">
                <a:spLocks noChangeArrowheads="1"/>
              </p:cNvSpPr>
              <p:nvPr/>
            </p:nvSpPr>
            <p:spPr bwMode="auto">
              <a:xfrm>
                <a:off x="3690938" y="5589588"/>
                <a:ext cx="165100"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8</a:t>
                </a:r>
              </a:p>
            </p:txBody>
          </p:sp>
          <p:sp>
            <p:nvSpPr>
              <p:cNvPr id="181265" name="Text Box 17"/>
              <p:cNvSpPr txBox="1">
                <a:spLocks noChangeArrowheads="1"/>
              </p:cNvSpPr>
              <p:nvPr/>
            </p:nvSpPr>
            <p:spPr bwMode="auto">
              <a:xfrm>
                <a:off x="4025900" y="5589588"/>
                <a:ext cx="166688"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9</a:t>
                </a:r>
              </a:p>
            </p:txBody>
          </p:sp>
          <p:sp>
            <p:nvSpPr>
              <p:cNvPr id="181266" name="Text Box 18"/>
              <p:cNvSpPr txBox="1">
                <a:spLocks noChangeArrowheads="1"/>
              </p:cNvSpPr>
              <p:nvPr/>
            </p:nvSpPr>
            <p:spPr bwMode="auto">
              <a:xfrm>
                <a:off x="4278313" y="5589588"/>
                <a:ext cx="331787"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10</a:t>
                </a:r>
              </a:p>
            </p:txBody>
          </p:sp>
          <p:sp>
            <p:nvSpPr>
              <p:cNvPr id="181267" name="Text Box 19"/>
              <p:cNvSpPr txBox="1">
                <a:spLocks noChangeArrowheads="1"/>
              </p:cNvSpPr>
              <p:nvPr/>
            </p:nvSpPr>
            <p:spPr bwMode="auto">
              <a:xfrm>
                <a:off x="4614863" y="5589588"/>
                <a:ext cx="331787"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11</a:t>
                </a:r>
              </a:p>
            </p:txBody>
          </p:sp>
          <p:sp>
            <p:nvSpPr>
              <p:cNvPr id="181268" name="Text Box 20"/>
              <p:cNvSpPr txBox="1">
                <a:spLocks noChangeArrowheads="1"/>
              </p:cNvSpPr>
              <p:nvPr/>
            </p:nvSpPr>
            <p:spPr bwMode="auto">
              <a:xfrm>
                <a:off x="4949825" y="5589588"/>
                <a:ext cx="331788"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12</a:t>
                </a:r>
              </a:p>
            </p:txBody>
          </p:sp>
          <p:sp>
            <p:nvSpPr>
              <p:cNvPr id="181269" name="Text Box 21"/>
              <p:cNvSpPr txBox="1">
                <a:spLocks noChangeArrowheads="1"/>
              </p:cNvSpPr>
              <p:nvPr/>
            </p:nvSpPr>
            <p:spPr bwMode="auto">
              <a:xfrm>
                <a:off x="5286375" y="5589588"/>
                <a:ext cx="330200"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13</a:t>
                </a:r>
              </a:p>
            </p:txBody>
          </p:sp>
          <p:sp>
            <p:nvSpPr>
              <p:cNvPr id="181270" name="Text Box 22"/>
              <p:cNvSpPr txBox="1">
                <a:spLocks noChangeArrowheads="1"/>
              </p:cNvSpPr>
              <p:nvPr/>
            </p:nvSpPr>
            <p:spPr bwMode="auto">
              <a:xfrm>
                <a:off x="5621338" y="5589588"/>
                <a:ext cx="331787"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14</a:t>
                </a:r>
              </a:p>
            </p:txBody>
          </p:sp>
          <p:sp>
            <p:nvSpPr>
              <p:cNvPr id="181271" name="Text Box 23"/>
              <p:cNvSpPr txBox="1">
                <a:spLocks noChangeArrowheads="1"/>
              </p:cNvSpPr>
              <p:nvPr/>
            </p:nvSpPr>
            <p:spPr bwMode="auto">
              <a:xfrm>
                <a:off x="5957888" y="5589588"/>
                <a:ext cx="330200"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15</a:t>
                </a:r>
              </a:p>
            </p:txBody>
          </p:sp>
          <p:sp>
            <p:nvSpPr>
              <p:cNvPr id="181272" name="Text Box 24"/>
              <p:cNvSpPr txBox="1">
                <a:spLocks noChangeArrowheads="1"/>
              </p:cNvSpPr>
              <p:nvPr/>
            </p:nvSpPr>
            <p:spPr bwMode="auto">
              <a:xfrm>
                <a:off x="6291263" y="5589588"/>
                <a:ext cx="331787"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16</a:t>
                </a:r>
              </a:p>
            </p:txBody>
          </p:sp>
          <p:sp>
            <p:nvSpPr>
              <p:cNvPr id="181273" name="Text Box 25"/>
              <p:cNvSpPr txBox="1">
                <a:spLocks noChangeArrowheads="1"/>
              </p:cNvSpPr>
              <p:nvPr/>
            </p:nvSpPr>
            <p:spPr bwMode="auto">
              <a:xfrm>
                <a:off x="6626225" y="5589588"/>
                <a:ext cx="331788"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17</a:t>
                </a:r>
              </a:p>
            </p:txBody>
          </p:sp>
          <p:sp>
            <p:nvSpPr>
              <p:cNvPr id="181274" name="Text Box 26"/>
              <p:cNvSpPr txBox="1">
                <a:spLocks noChangeArrowheads="1"/>
              </p:cNvSpPr>
              <p:nvPr/>
            </p:nvSpPr>
            <p:spPr bwMode="auto">
              <a:xfrm>
                <a:off x="6964363" y="5589588"/>
                <a:ext cx="330200"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18</a:t>
                </a:r>
              </a:p>
            </p:txBody>
          </p:sp>
          <p:sp>
            <p:nvSpPr>
              <p:cNvPr id="181275" name="Text Box 27"/>
              <p:cNvSpPr txBox="1">
                <a:spLocks noChangeArrowheads="1"/>
              </p:cNvSpPr>
              <p:nvPr/>
            </p:nvSpPr>
            <p:spPr bwMode="auto">
              <a:xfrm>
                <a:off x="7299325" y="5589588"/>
                <a:ext cx="331788"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19</a:t>
                </a:r>
              </a:p>
            </p:txBody>
          </p:sp>
          <p:sp>
            <p:nvSpPr>
              <p:cNvPr id="181276" name="Text Box 28"/>
              <p:cNvSpPr txBox="1">
                <a:spLocks noChangeArrowheads="1"/>
              </p:cNvSpPr>
              <p:nvPr/>
            </p:nvSpPr>
            <p:spPr bwMode="auto">
              <a:xfrm>
                <a:off x="7635875" y="5589588"/>
                <a:ext cx="330200"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20</a:t>
                </a:r>
              </a:p>
            </p:txBody>
          </p:sp>
          <p:sp>
            <p:nvSpPr>
              <p:cNvPr id="181277" name="Text Box 29"/>
              <p:cNvSpPr txBox="1">
                <a:spLocks noChangeArrowheads="1"/>
              </p:cNvSpPr>
              <p:nvPr/>
            </p:nvSpPr>
            <p:spPr bwMode="auto">
              <a:xfrm>
                <a:off x="7970838" y="5589588"/>
                <a:ext cx="331787"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21</a:t>
                </a:r>
              </a:p>
            </p:txBody>
          </p:sp>
          <p:sp>
            <p:nvSpPr>
              <p:cNvPr id="181278" name="Text Box 30"/>
              <p:cNvSpPr txBox="1">
                <a:spLocks noChangeArrowheads="1"/>
              </p:cNvSpPr>
              <p:nvPr/>
            </p:nvSpPr>
            <p:spPr bwMode="auto">
              <a:xfrm>
                <a:off x="8305800" y="5589588"/>
                <a:ext cx="331788"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22</a:t>
                </a:r>
              </a:p>
            </p:txBody>
          </p:sp>
          <p:sp>
            <p:nvSpPr>
              <p:cNvPr id="181280" name="Text Box 32"/>
              <p:cNvSpPr txBox="1">
                <a:spLocks noChangeArrowheads="1"/>
              </p:cNvSpPr>
              <p:nvPr/>
            </p:nvSpPr>
            <p:spPr bwMode="auto">
              <a:xfrm>
                <a:off x="1101725" y="5283200"/>
                <a:ext cx="16510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0</a:t>
                </a:r>
              </a:p>
            </p:txBody>
          </p:sp>
          <p:sp>
            <p:nvSpPr>
              <p:cNvPr id="181281" name="Text Box 33"/>
              <p:cNvSpPr txBox="1">
                <a:spLocks noChangeArrowheads="1"/>
              </p:cNvSpPr>
              <p:nvPr/>
            </p:nvSpPr>
            <p:spPr bwMode="auto">
              <a:xfrm>
                <a:off x="1101725" y="4740275"/>
                <a:ext cx="165100" cy="37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2</a:t>
                </a:r>
              </a:p>
            </p:txBody>
          </p:sp>
          <p:sp>
            <p:nvSpPr>
              <p:cNvPr id="181282" name="Text Box 34"/>
              <p:cNvSpPr txBox="1">
                <a:spLocks noChangeArrowheads="1"/>
              </p:cNvSpPr>
              <p:nvPr/>
            </p:nvSpPr>
            <p:spPr bwMode="auto">
              <a:xfrm>
                <a:off x="1101725" y="4194175"/>
                <a:ext cx="165100" cy="37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4</a:t>
                </a:r>
              </a:p>
            </p:txBody>
          </p:sp>
          <p:sp>
            <p:nvSpPr>
              <p:cNvPr id="181283" name="Text Box 35"/>
              <p:cNvSpPr txBox="1">
                <a:spLocks noChangeArrowheads="1"/>
              </p:cNvSpPr>
              <p:nvPr/>
            </p:nvSpPr>
            <p:spPr bwMode="auto">
              <a:xfrm>
                <a:off x="1101725" y="3649663"/>
                <a:ext cx="165100"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6</a:t>
                </a:r>
              </a:p>
            </p:txBody>
          </p:sp>
          <p:sp>
            <p:nvSpPr>
              <p:cNvPr id="181284" name="Text Box 36"/>
              <p:cNvSpPr txBox="1">
                <a:spLocks noChangeArrowheads="1"/>
              </p:cNvSpPr>
              <p:nvPr/>
            </p:nvSpPr>
            <p:spPr bwMode="auto">
              <a:xfrm>
                <a:off x="1101725" y="3103563"/>
                <a:ext cx="16510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8</a:t>
                </a:r>
              </a:p>
            </p:txBody>
          </p:sp>
          <p:sp>
            <p:nvSpPr>
              <p:cNvPr id="181285" name="Text Box 37"/>
              <p:cNvSpPr txBox="1">
                <a:spLocks noChangeArrowheads="1"/>
              </p:cNvSpPr>
              <p:nvPr/>
            </p:nvSpPr>
            <p:spPr bwMode="auto">
              <a:xfrm>
                <a:off x="935038" y="2560638"/>
                <a:ext cx="331787"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10</a:t>
                </a:r>
              </a:p>
            </p:txBody>
          </p:sp>
          <p:sp>
            <p:nvSpPr>
              <p:cNvPr id="181286" name="Text Box 38"/>
              <p:cNvSpPr txBox="1">
                <a:spLocks noChangeArrowheads="1"/>
              </p:cNvSpPr>
              <p:nvPr/>
            </p:nvSpPr>
            <p:spPr bwMode="auto">
              <a:xfrm>
                <a:off x="935038" y="2014538"/>
                <a:ext cx="331787"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12</a:t>
                </a:r>
              </a:p>
            </p:txBody>
          </p:sp>
          <p:sp>
            <p:nvSpPr>
              <p:cNvPr id="181287" name="Text Box 39"/>
              <p:cNvSpPr txBox="1">
                <a:spLocks noChangeArrowheads="1"/>
              </p:cNvSpPr>
              <p:nvPr/>
            </p:nvSpPr>
            <p:spPr bwMode="auto">
              <a:xfrm>
                <a:off x="935038" y="1470025"/>
                <a:ext cx="331787" cy="37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a:solidFill>
                      <a:srgbClr val="FF8000"/>
                    </a:solidFill>
                    <a:latin typeface="Arial" pitchFamily="34" charset="0"/>
                  </a:rPr>
                  <a:t>14</a:t>
                </a:r>
              </a:p>
            </p:txBody>
          </p:sp>
          <p:sp>
            <p:nvSpPr>
              <p:cNvPr id="181288" name="Text Box 40"/>
              <p:cNvSpPr txBox="1">
                <a:spLocks noChangeArrowheads="1"/>
              </p:cNvSpPr>
              <p:nvPr/>
            </p:nvSpPr>
            <p:spPr bwMode="auto">
              <a:xfrm rot="-5400000">
                <a:off x="-1051718" y="3621881"/>
                <a:ext cx="3505200" cy="37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pPr>
                <a:r>
                  <a:rPr lang="en-US" altLang="en-US" sz="2300" b="1">
                    <a:solidFill>
                      <a:srgbClr val="FF8000"/>
                    </a:solidFill>
                    <a:latin typeface="Arial" pitchFamily="34" charset="0"/>
                  </a:rPr>
                  <a:t>Cumulative failures</a:t>
                </a:r>
              </a:p>
            </p:txBody>
          </p:sp>
          <p:sp>
            <p:nvSpPr>
              <p:cNvPr id="181289" name="Rectangle 41"/>
              <p:cNvSpPr>
                <a:spLocks noChangeArrowheads="1"/>
              </p:cNvSpPr>
              <p:nvPr/>
            </p:nvSpPr>
            <p:spPr bwMode="auto">
              <a:xfrm>
                <a:off x="2286000" y="1752600"/>
                <a:ext cx="3352800" cy="796925"/>
              </a:xfrm>
              <a:prstGeom prst="rect">
                <a:avLst/>
              </a:prstGeom>
              <a:solidFill>
                <a:srgbClr val="FFFFFF"/>
              </a:solidFill>
              <a:ln w="508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020000"/>
                      </a:outerShdw>
                    </a:effectLst>
                  </a14:hiddenEffects>
                </a:ext>
              </a:extLst>
            </p:spPr>
            <p:txBody>
              <a:bodyPr anchor="ctr"/>
              <a:lstStyle/>
              <a:p>
                <a:pPr defTabSz="913315" fontAlgn="base">
                  <a:spcBef>
                    <a:spcPct val="0"/>
                  </a:spcBef>
                  <a:spcAft>
                    <a:spcPct val="0"/>
                  </a:spcAft>
                </a:pPr>
                <a:endParaRPr lang="en-US" sz="2400">
                  <a:solidFill>
                    <a:srgbClr val="000000"/>
                  </a:solidFill>
                </a:endParaRPr>
              </a:p>
            </p:txBody>
          </p:sp>
          <p:sp>
            <p:nvSpPr>
              <p:cNvPr id="181290" name="Text Box 42"/>
              <p:cNvSpPr txBox="1">
                <a:spLocks noChangeArrowheads="1"/>
              </p:cNvSpPr>
              <p:nvPr/>
            </p:nvSpPr>
            <p:spPr bwMode="auto">
              <a:xfrm>
                <a:off x="2955925" y="1763713"/>
                <a:ext cx="3432175"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dirty="0">
                    <a:solidFill>
                      <a:srgbClr val="FF8000"/>
                    </a:solidFill>
                    <a:latin typeface="Arial" pitchFamily="34" charset="0"/>
                  </a:rPr>
                  <a:t>Heparin + VKA</a:t>
                </a:r>
              </a:p>
            </p:txBody>
          </p:sp>
          <p:sp>
            <p:nvSpPr>
              <p:cNvPr id="181291" name="Text Box 43"/>
              <p:cNvSpPr txBox="1">
                <a:spLocks noChangeArrowheads="1"/>
              </p:cNvSpPr>
              <p:nvPr/>
            </p:nvSpPr>
            <p:spPr bwMode="auto">
              <a:xfrm>
                <a:off x="2955925" y="2230438"/>
                <a:ext cx="2890838"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defTabSz="835025">
                  <a:defRPr sz="2400">
                    <a:solidFill>
                      <a:schemeClr val="tx1"/>
                    </a:solidFill>
                    <a:latin typeface="Times New Roman" pitchFamily="18" charset="0"/>
                  </a:defRPr>
                </a:lvl1pPr>
                <a:lvl2pPr marL="417513" defTabSz="835025">
                  <a:defRPr sz="2400">
                    <a:solidFill>
                      <a:schemeClr val="tx1"/>
                    </a:solidFill>
                    <a:latin typeface="Times New Roman" pitchFamily="18" charset="0"/>
                  </a:defRPr>
                </a:lvl2pPr>
                <a:lvl3pPr marL="835025" defTabSz="835025">
                  <a:defRPr sz="2400">
                    <a:solidFill>
                      <a:schemeClr val="tx1"/>
                    </a:solidFill>
                    <a:latin typeface="Times New Roman" pitchFamily="18" charset="0"/>
                  </a:defRPr>
                </a:lvl3pPr>
                <a:lvl4pPr marL="1252538" defTabSz="835025">
                  <a:defRPr sz="2400">
                    <a:solidFill>
                      <a:schemeClr val="tx1"/>
                    </a:solidFill>
                    <a:latin typeface="Times New Roman" pitchFamily="18" charset="0"/>
                  </a:defRPr>
                </a:lvl4pPr>
                <a:lvl5pPr marL="1670050" defTabSz="835025">
                  <a:defRPr sz="2400">
                    <a:solidFill>
                      <a:schemeClr val="tx1"/>
                    </a:solidFill>
                    <a:latin typeface="Times New Roman" pitchFamily="18" charset="0"/>
                  </a:defRPr>
                </a:lvl5pPr>
                <a:lvl6pPr marL="2127250" defTabSz="835025" fontAlgn="base">
                  <a:spcBef>
                    <a:spcPct val="0"/>
                  </a:spcBef>
                  <a:spcAft>
                    <a:spcPct val="0"/>
                  </a:spcAft>
                  <a:defRPr sz="2400">
                    <a:solidFill>
                      <a:schemeClr val="tx1"/>
                    </a:solidFill>
                    <a:latin typeface="Times New Roman" pitchFamily="18" charset="0"/>
                  </a:defRPr>
                </a:lvl6pPr>
                <a:lvl7pPr marL="2584450" defTabSz="835025" fontAlgn="base">
                  <a:spcBef>
                    <a:spcPct val="0"/>
                  </a:spcBef>
                  <a:spcAft>
                    <a:spcPct val="0"/>
                  </a:spcAft>
                  <a:defRPr sz="2400">
                    <a:solidFill>
                      <a:schemeClr val="tx1"/>
                    </a:solidFill>
                    <a:latin typeface="Times New Roman" pitchFamily="18" charset="0"/>
                  </a:defRPr>
                </a:lvl7pPr>
                <a:lvl8pPr marL="3041650" defTabSz="835025" fontAlgn="base">
                  <a:spcBef>
                    <a:spcPct val="0"/>
                  </a:spcBef>
                  <a:spcAft>
                    <a:spcPct val="0"/>
                  </a:spcAft>
                  <a:defRPr sz="2400">
                    <a:solidFill>
                      <a:schemeClr val="tx1"/>
                    </a:solidFill>
                    <a:latin typeface="Times New Roman" pitchFamily="18" charset="0"/>
                  </a:defRPr>
                </a:lvl8pPr>
                <a:lvl9pPr marL="3498850" defTabSz="835025" fontAlgn="base">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altLang="en-US" sz="1700" dirty="0">
                    <a:solidFill>
                      <a:srgbClr val="FF8000"/>
                    </a:solidFill>
                    <a:latin typeface="Arial" pitchFamily="34" charset="0"/>
                  </a:rPr>
                  <a:t>VKA alone</a:t>
                </a:r>
              </a:p>
            </p:txBody>
          </p:sp>
          <p:sp>
            <p:nvSpPr>
              <p:cNvPr id="181292" name="Freeform 44"/>
              <p:cNvSpPr>
                <a:spLocks/>
              </p:cNvSpPr>
              <p:nvPr/>
            </p:nvSpPr>
            <p:spPr bwMode="auto">
              <a:xfrm>
                <a:off x="2663825" y="1951038"/>
                <a:ext cx="250825" cy="0"/>
              </a:xfrm>
              <a:custGeom>
                <a:avLst/>
                <a:gdLst>
                  <a:gd name="T0" fmla="*/ 0 w 179"/>
                  <a:gd name="T1" fmla="*/ 90 w 179"/>
                  <a:gd name="T2" fmla="*/ 179 w 179"/>
                </a:gdLst>
                <a:ahLst/>
                <a:cxnLst>
                  <a:cxn ang="0">
                    <a:pos x="T0" y="0"/>
                  </a:cxn>
                  <a:cxn ang="0">
                    <a:pos x="T1" y="0"/>
                  </a:cxn>
                  <a:cxn ang="0">
                    <a:pos x="T2" y="0"/>
                  </a:cxn>
                </a:cxnLst>
                <a:rect l="0" t="0" r="r" b="b"/>
                <a:pathLst>
                  <a:path w="179">
                    <a:moveTo>
                      <a:pt x="0" y="0"/>
                    </a:moveTo>
                    <a:lnTo>
                      <a:pt x="90" y="0"/>
                    </a:lnTo>
                    <a:lnTo>
                      <a:pt x="179" y="0"/>
                    </a:lnTo>
                  </a:path>
                </a:pathLst>
              </a:custGeom>
              <a:noFill/>
              <a:ln w="50800">
                <a:solidFill>
                  <a:srgbClr val="FF00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anchor="ctr"/>
              <a:lstStyle/>
              <a:p>
                <a:pPr defTabSz="913315" fontAlgn="base">
                  <a:spcBef>
                    <a:spcPct val="0"/>
                  </a:spcBef>
                  <a:spcAft>
                    <a:spcPct val="0"/>
                  </a:spcAft>
                </a:pPr>
                <a:endParaRPr lang="en-US" sz="2400">
                  <a:solidFill>
                    <a:srgbClr val="000000"/>
                  </a:solidFill>
                </a:endParaRPr>
              </a:p>
            </p:txBody>
          </p:sp>
          <p:sp>
            <p:nvSpPr>
              <p:cNvPr id="181293" name="Freeform 45"/>
              <p:cNvSpPr>
                <a:spLocks/>
              </p:cNvSpPr>
              <p:nvPr/>
            </p:nvSpPr>
            <p:spPr bwMode="auto">
              <a:xfrm>
                <a:off x="2663825" y="2417763"/>
                <a:ext cx="250825" cy="0"/>
              </a:xfrm>
              <a:custGeom>
                <a:avLst/>
                <a:gdLst>
                  <a:gd name="T0" fmla="*/ 0 w 179"/>
                  <a:gd name="T1" fmla="*/ 90 w 179"/>
                  <a:gd name="T2" fmla="*/ 179 w 179"/>
                </a:gdLst>
                <a:ahLst/>
                <a:cxnLst>
                  <a:cxn ang="0">
                    <a:pos x="T0" y="0"/>
                  </a:cxn>
                  <a:cxn ang="0">
                    <a:pos x="T1" y="0"/>
                  </a:cxn>
                  <a:cxn ang="0">
                    <a:pos x="T2" y="0"/>
                  </a:cxn>
                </a:cxnLst>
                <a:rect l="0" t="0" r="r" b="b"/>
                <a:pathLst>
                  <a:path w="179">
                    <a:moveTo>
                      <a:pt x="0" y="0"/>
                    </a:moveTo>
                    <a:lnTo>
                      <a:pt x="90" y="0"/>
                    </a:lnTo>
                    <a:lnTo>
                      <a:pt x="179" y="0"/>
                    </a:lnTo>
                  </a:path>
                </a:pathLst>
              </a:custGeom>
              <a:noFill/>
              <a:ln w="50800">
                <a:solidFill>
                  <a:srgbClr val="0000FF"/>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anchor="ctr"/>
              <a:lstStyle/>
              <a:p>
                <a:pPr defTabSz="913315" fontAlgn="base">
                  <a:spcBef>
                    <a:spcPct val="0"/>
                  </a:spcBef>
                  <a:spcAft>
                    <a:spcPct val="0"/>
                  </a:spcAft>
                </a:pPr>
                <a:endParaRPr lang="en-US" sz="2400">
                  <a:solidFill>
                    <a:srgbClr val="000000"/>
                  </a:solidFill>
                </a:endParaRPr>
              </a:p>
            </p:txBody>
          </p:sp>
        </p:grpSp>
      </p:grpSp>
      <p:sp>
        <p:nvSpPr>
          <p:cNvPr id="4" name="Rectangle 3"/>
          <p:cNvSpPr/>
          <p:nvPr/>
        </p:nvSpPr>
        <p:spPr>
          <a:xfrm>
            <a:off x="5768058" y="6400801"/>
            <a:ext cx="3217325" cy="307668"/>
          </a:xfrm>
          <a:prstGeom prst="rect">
            <a:avLst/>
          </a:prstGeom>
        </p:spPr>
        <p:txBody>
          <a:bodyPr wrap="none" lIns="91330" tIns="45666" rIns="91330" bIns="45666">
            <a:spAutoFit/>
          </a:bodyPr>
          <a:lstStyle/>
          <a:p>
            <a:r>
              <a:rPr lang="en-US" sz="1400" b="1" i="1" dirty="0" err="1">
                <a:solidFill>
                  <a:srgbClr val="FFFFFF"/>
                </a:solidFill>
                <a:latin typeface="Arial" panose="020B0604020202020204" pitchFamily="34" charset="0"/>
                <a:cs typeface="Arial" panose="020B0604020202020204" pitchFamily="34" charset="0"/>
              </a:rPr>
              <a:t>Brandjes</a:t>
            </a:r>
            <a:r>
              <a:rPr lang="en-US" sz="1400" b="1" i="1" dirty="0">
                <a:solidFill>
                  <a:srgbClr val="FFFFFF"/>
                </a:solidFill>
                <a:latin typeface="Arial" panose="020B0604020202020204" pitchFamily="34" charset="0"/>
                <a:cs typeface="Arial" panose="020B0604020202020204" pitchFamily="34" charset="0"/>
              </a:rPr>
              <a:t> et al, NEJM 1992;327:1485</a:t>
            </a:r>
          </a:p>
        </p:txBody>
      </p:sp>
    </p:spTree>
    <p:extLst>
      <p:ext uri="{BB962C8B-B14F-4D97-AF65-F5344CB8AC3E}">
        <p14:creationId xmlns:p14="http://schemas.microsoft.com/office/powerpoint/2010/main" val="7772803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48" y="139353"/>
            <a:ext cx="8229459" cy="1143762"/>
          </a:xfrm>
        </p:spPr>
        <p:txBody>
          <a:bodyPr/>
          <a:lstStyle/>
          <a:p>
            <a:r>
              <a:rPr lang="en-US" dirty="0" smtClean="0">
                <a:effectLst>
                  <a:outerShdw blurRad="38100" dist="38100" dir="2700000" algn="tl">
                    <a:srgbClr val="000000">
                      <a:alpha val="43137"/>
                    </a:srgbClr>
                  </a:outerShdw>
                </a:effectLst>
              </a:rPr>
              <a:t>Duration of treatment influences the location of recurrent DVT</a:t>
            </a:r>
            <a:endParaRPr lang="en-US" dirty="0"/>
          </a:p>
        </p:txBody>
      </p:sp>
      <p:sp>
        <p:nvSpPr>
          <p:cNvPr id="3" name="Content Placeholder 2"/>
          <p:cNvSpPr>
            <a:spLocks noGrp="1"/>
          </p:cNvSpPr>
          <p:nvPr>
            <p:ph idx="1"/>
          </p:nvPr>
        </p:nvSpPr>
        <p:spPr>
          <a:xfrm>
            <a:off x="457300" y="1447800"/>
            <a:ext cx="8229459" cy="4800599"/>
          </a:xfrm>
        </p:spPr>
        <p:txBody>
          <a:bodyPr/>
          <a:lstStyle/>
          <a:p>
            <a:r>
              <a:rPr lang="en-US" sz="2600" dirty="0"/>
              <a:t>DURAC 1 study randomized patients to 1.5 </a:t>
            </a:r>
            <a:r>
              <a:rPr lang="en-US" sz="2600" dirty="0" err="1"/>
              <a:t>mo</a:t>
            </a:r>
            <a:r>
              <a:rPr lang="en-US" sz="2600" dirty="0"/>
              <a:t> </a:t>
            </a:r>
            <a:r>
              <a:rPr lang="en-US" sz="2600" dirty="0" err="1"/>
              <a:t>vs</a:t>
            </a:r>
            <a:r>
              <a:rPr lang="en-US" sz="2600" dirty="0"/>
              <a:t> 6 </a:t>
            </a:r>
            <a:r>
              <a:rPr lang="en-US" sz="2600" dirty="0" err="1"/>
              <a:t>mo</a:t>
            </a:r>
            <a:r>
              <a:rPr lang="en-US" sz="2600" dirty="0"/>
              <a:t> of anticoagulation after first DVT</a:t>
            </a:r>
          </a:p>
          <a:p>
            <a:r>
              <a:rPr lang="en-US" sz="2600" dirty="0"/>
              <a:t>High risk of recurrence in patients treated for 1.5 </a:t>
            </a:r>
            <a:r>
              <a:rPr lang="en-US" sz="2600" dirty="0" err="1"/>
              <a:t>mo</a:t>
            </a:r>
            <a:r>
              <a:rPr lang="en-US" sz="2600" dirty="0"/>
              <a:t>: most recurrences in </a:t>
            </a:r>
            <a:r>
              <a:rPr lang="en-US" sz="2600" dirty="0" err="1"/>
              <a:t>ipsilateral</a:t>
            </a:r>
            <a:r>
              <a:rPr lang="en-US" sz="2600" dirty="0"/>
              <a:t> leg</a:t>
            </a:r>
          </a:p>
          <a:p>
            <a:pPr>
              <a:buFont typeface="Wingdings" panose="05000000000000000000" pitchFamily="2" charset="2"/>
              <a:buChar char="Ø"/>
            </a:pPr>
            <a:r>
              <a:rPr lang="en-US" sz="2600" dirty="0" smtClean="0"/>
              <a:t>Inadequate treatment of DVT →“reactivation” of initial thrombus→ early recurrence</a:t>
            </a:r>
          </a:p>
          <a:p>
            <a:r>
              <a:rPr lang="en-US" sz="2600" dirty="0" smtClean="0"/>
              <a:t>In </a:t>
            </a:r>
            <a:r>
              <a:rPr lang="en-US" sz="2600" dirty="0"/>
              <a:t>patients treated for 6 </a:t>
            </a:r>
            <a:r>
              <a:rPr lang="en-US" sz="2600" dirty="0" err="1"/>
              <a:t>mo</a:t>
            </a:r>
            <a:r>
              <a:rPr lang="en-US" sz="2600" dirty="0"/>
              <a:t> </a:t>
            </a:r>
            <a:r>
              <a:rPr lang="en-US" sz="2600" dirty="0" smtClean="0"/>
              <a:t>many </a:t>
            </a:r>
            <a:r>
              <a:rPr lang="en-US" sz="2600" dirty="0"/>
              <a:t>recurrences in the contralateral leg</a:t>
            </a:r>
          </a:p>
          <a:p>
            <a:pPr>
              <a:buFont typeface="Wingdings" panose="05000000000000000000" pitchFamily="2" charset="2"/>
              <a:buChar char="Ø"/>
            </a:pPr>
            <a:r>
              <a:rPr lang="en-US" sz="2600" dirty="0" smtClean="0"/>
              <a:t>Late </a:t>
            </a:r>
            <a:r>
              <a:rPr lang="en-US" sz="2600" dirty="0"/>
              <a:t>recurrences may reflect inherent thrombotic tendency</a:t>
            </a:r>
          </a:p>
        </p:txBody>
      </p:sp>
      <p:sp>
        <p:nvSpPr>
          <p:cNvPr id="4" name="Rectangle 3"/>
          <p:cNvSpPr/>
          <p:nvPr/>
        </p:nvSpPr>
        <p:spPr>
          <a:xfrm>
            <a:off x="6250070" y="6353144"/>
            <a:ext cx="2732763" cy="360977"/>
          </a:xfrm>
          <a:prstGeom prst="rect">
            <a:avLst/>
          </a:prstGeom>
        </p:spPr>
        <p:txBody>
          <a:bodyPr wrap="none" lIns="83167" tIns="41583" rIns="83167" bIns="41583">
            <a:spAutoFit/>
          </a:bodyPr>
          <a:lstStyle/>
          <a:p>
            <a:pPr eaLnBrk="0" fontAlgn="base" hangingPunct="0">
              <a:spcBef>
                <a:spcPct val="0"/>
              </a:spcBef>
              <a:spcAft>
                <a:spcPct val="0"/>
              </a:spcAft>
            </a:pPr>
            <a:r>
              <a:rPr lang="en-US" b="1" i="1" dirty="0">
                <a:solidFill>
                  <a:schemeClr val="bg1"/>
                </a:solidFill>
              </a:rPr>
              <a:t>J </a:t>
            </a:r>
            <a:r>
              <a:rPr lang="en-US" b="1" i="1" dirty="0" err="1">
                <a:solidFill>
                  <a:schemeClr val="bg1"/>
                </a:solidFill>
              </a:rPr>
              <a:t>Int</a:t>
            </a:r>
            <a:r>
              <a:rPr lang="en-US" b="1" i="1" dirty="0">
                <a:solidFill>
                  <a:schemeClr val="bg1"/>
                </a:solidFill>
              </a:rPr>
              <a:t> Med 2000; 247:601</a:t>
            </a:r>
          </a:p>
        </p:txBody>
      </p:sp>
    </p:spTree>
    <p:extLst>
      <p:ext uri="{BB962C8B-B14F-4D97-AF65-F5344CB8AC3E}">
        <p14:creationId xmlns:p14="http://schemas.microsoft.com/office/powerpoint/2010/main" val="1649699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50" y="139353"/>
            <a:ext cx="8886886" cy="1143762"/>
          </a:xfrm>
        </p:spPr>
        <p:txBody>
          <a:bodyPr/>
          <a:lstStyle/>
          <a:p>
            <a:r>
              <a:rPr lang="en-US" sz="2400" dirty="0">
                <a:solidFill>
                  <a:schemeClr val="tx1"/>
                </a:solidFill>
              </a:rPr>
              <a:t>Extending treatment beyond 3 months does not significantly reduce the rate of recurrence after first episode of VTE</a:t>
            </a:r>
            <a:br>
              <a:rPr lang="en-US" sz="2400" dirty="0">
                <a:solidFill>
                  <a:schemeClr val="tx1"/>
                </a:solidFill>
              </a:rPr>
            </a:br>
            <a:r>
              <a:rPr lang="en-US" sz="1800" i="1" dirty="0">
                <a:solidFill>
                  <a:schemeClr val="tx1"/>
                </a:solidFill>
              </a:rPr>
              <a:t>Pooled data from 7 randomized trials</a:t>
            </a:r>
            <a:endParaRPr lang="en-US" sz="2400" dirty="0">
              <a:solidFill>
                <a:schemeClr val="tx1"/>
              </a:solidFill>
            </a:endParaRPr>
          </a:p>
        </p:txBody>
      </p:sp>
      <p:grpSp>
        <p:nvGrpSpPr>
          <p:cNvPr id="3" name="Group 2"/>
          <p:cNvGrpSpPr/>
          <p:nvPr/>
        </p:nvGrpSpPr>
        <p:grpSpPr>
          <a:xfrm>
            <a:off x="0" y="2162931"/>
            <a:ext cx="8996636" cy="3289647"/>
            <a:chOff x="0" y="2254550"/>
            <a:chExt cx="10213369" cy="3429000"/>
          </a:xfrm>
        </p:grpSpPr>
        <p:pic>
          <p:nvPicPr>
            <p:cNvPr id="1925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54550"/>
              <a:ext cx="5325121"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25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4131" y="2332671"/>
              <a:ext cx="5099238" cy="3272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925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750" y="5611395"/>
            <a:ext cx="8801398" cy="929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89914" y="1779091"/>
            <a:ext cx="4194702" cy="360977"/>
          </a:xfrm>
          <a:prstGeom prst="rect">
            <a:avLst/>
          </a:prstGeom>
          <a:noFill/>
        </p:spPr>
        <p:txBody>
          <a:bodyPr wrap="none" lIns="83167" tIns="41583" rIns="83167" bIns="41583" rtlCol="0">
            <a:spAutoFit/>
          </a:bodyPr>
          <a:lstStyle/>
          <a:p>
            <a:pPr eaLnBrk="0" fontAlgn="base" hangingPunct="0">
              <a:spcBef>
                <a:spcPct val="0"/>
              </a:spcBef>
              <a:spcAft>
                <a:spcPct val="0"/>
              </a:spcAft>
            </a:pPr>
            <a:r>
              <a:rPr lang="en-US" b="1" dirty="0">
                <a:solidFill>
                  <a:srgbClr val="000000"/>
                </a:solidFill>
              </a:rPr>
              <a:t>Cumulative probability of recurrence</a:t>
            </a:r>
          </a:p>
        </p:txBody>
      </p:sp>
      <p:sp>
        <p:nvSpPr>
          <p:cNvPr id="5" name="TextBox 4"/>
          <p:cNvSpPr txBox="1"/>
          <p:nvPr/>
        </p:nvSpPr>
        <p:spPr>
          <a:xfrm>
            <a:off x="5914457" y="1779091"/>
            <a:ext cx="2206978" cy="360977"/>
          </a:xfrm>
          <a:prstGeom prst="rect">
            <a:avLst/>
          </a:prstGeom>
          <a:noFill/>
        </p:spPr>
        <p:txBody>
          <a:bodyPr wrap="none" lIns="83167" tIns="41583" rIns="83167" bIns="41583" rtlCol="0">
            <a:spAutoFit/>
          </a:bodyPr>
          <a:lstStyle/>
          <a:p>
            <a:pPr eaLnBrk="0" fontAlgn="base" hangingPunct="0">
              <a:spcBef>
                <a:spcPct val="0"/>
              </a:spcBef>
              <a:spcAft>
                <a:spcPct val="0"/>
              </a:spcAft>
            </a:pPr>
            <a:r>
              <a:rPr lang="en-US" b="1" dirty="0">
                <a:solidFill>
                  <a:srgbClr val="000000"/>
                </a:solidFill>
              </a:rPr>
              <a:t>Rate of recurrence</a:t>
            </a:r>
          </a:p>
        </p:txBody>
      </p:sp>
      <p:sp>
        <p:nvSpPr>
          <p:cNvPr id="6" name="TextBox 5"/>
          <p:cNvSpPr txBox="1"/>
          <p:nvPr/>
        </p:nvSpPr>
        <p:spPr>
          <a:xfrm>
            <a:off x="6237492" y="6437490"/>
            <a:ext cx="2728468" cy="360977"/>
          </a:xfrm>
          <a:prstGeom prst="rect">
            <a:avLst/>
          </a:prstGeom>
          <a:noFill/>
        </p:spPr>
        <p:txBody>
          <a:bodyPr wrap="none" lIns="83167" tIns="41583" rIns="83167" bIns="41583" rtlCol="0">
            <a:spAutoFit/>
          </a:bodyPr>
          <a:lstStyle/>
          <a:p>
            <a:pPr eaLnBrk="0" fontAlgn="base" hangingPunct="0">
              <a:spcBef>
                <a:spcPct val="0"/>
              </a:spcBef>
              <a:spcAft>
                <a:spcPct val="0"/>
              </a:spcAft>
            </a:pPr>
            <a:r>
              <a:rPr lang="en-US" b="1" i="1" dirty="0" err="1">
                <a:solidFill>
                  <a:srgbClr val="000000"/>
                </a:solidFill>
              </a:rPr>
              <a:t>Boutitie</a:t>
            </a:r>
            <a:r>
              <a:rPr lang="en-US" b="1" i="1" dirty="0">
                <a:solidFill>
                  <a:srgbClr val="000000"/>
                </a:solidFill>
              </a:rPr>
              <a:t> et al, BMJ 2011</a:t>
            </a:r>
          </a:p>
        </p:txBody>
      </p:sp>
      <p:sp>
        <p:nvSpPr>
          <p:cNvPr id="7" name="TextBox 6"/>
          <p:cNvSpPr txBox="1"/>
          <p:nvPr/>
        </p:nvSpPr>
        <p:spPr>
          <a:xfrm>
            <a:off x="1295400" y="2140169"/>
            <a:ext cx="6553200" cy="1384885"/>
          </a:xfrm>
          <a:prstGeom prst="rect">
            <a:avLst/>
          </a:prstGeom>
          <a:solidFill>
            <a:schemeClr val="tx1"/>
          </a:solidFill>
        </p:spPr>
        <p:txBody>
          <a:bodyPr wrap="square" lIns="91330" tIns="45666" rIns="91330" bIns="45666" rtlCol="0">
            <a:spAutoFit/>
          </a:bodyPr>
          <a:lstStyle/>
          <a:p>
            <a:pPr algn="ctr"/>
            <a:r>
              <a:rPr lang="en-US" sz="2800" dirty="0">
                <a:solidFill>
                  <a:schemeClr val="bg1"/>
                </a:solidFill>
              </a:rPr>
              <a:t>Can we identify patients whose risk of recurrence is high enough to justify the risk of long-term anticoagulant therapy?</a:t>
            </a:r>
          </a:p>
        </p:txBody>
      </p:sp>
    </p:spTree>
    <p:extLst>
      <p:ext uri="{BB962C8B-B14F-4D97-AF65-F5344CB8AC3E}">
        <p14:creationId xmlns:p14="http://schemas.microsoft.com/office/powerpoint/2010/main" val="24712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1"/>
            <a:ext cx="7772400" cy="2914670"/>
          </a:xfrm>
        </p:spPr>
        <p:txBody>
          <a:bodyPr/>
          <a:lstStyle/>
          <a:p>
            <a:pPr marL="742067" indent="-742067" algn="l">
              <a:buFont typeface="+mj-lt"/>
              <a:buAutoNum type="arabicPeriod" startAt="2"/>
            </a:pPr>
            <a:r>
              <a:rPr lang="en-US" dirty="0" smtClean="0"/>
              <a:t>Patients with a high risk of recurrent VTE may benefit from prolonged anticoagulant treatment</a:t>
            </a:r>
            <a:endParaRPr lang="en-US" dirty="0"/>
          </a:p>
        </p:txBody>
      </p:sp>
      <p:sp>
        <p:nvSpPr>
          <p:cNvPr id="3" name="Subtitle 2"/>
          <p:cNvSpPr>
            <a:spLocks noGrp="1"/>
          </p:cNvSpPr>
          <p:nvPr>
            <p:ph type="subTitle" idx="1"/>
          </p:nvPr>
        </p:nvSpPr>
        <p:spPr/>
        <p:txBody>
          <a:bodyPr/>
          <a:lstStyle/>
          <a:p>
            <a:pPr algn="l"/>
            <a:r>
              <a:rPr lang="en-US" dirty="0" smtClean="0">
                <a:solidFill>
                  <a:srgbClr val="FFFF00"/>
                </a:solidFill>
              </a:rPr>
              <a:t>The risk of recurrence must be weighed against the risk of bleeding</a:t>
            </a:r>
            <a:endParaRPr lang="en-US" dirty="0">
              <a:solidFill>
                <a:srgbClr val="FFFF00"/>
              </a:solidFill>
            </a:endParaRPr>
          </a:p>
        </p:txBody>
      </p:sp>
    </p:spTree>
    <p:extLst>
      <p:ext uri="{BB962C8B-B14F-4D97-AF65-F5344CB8AC3E}">
        <p14:creationId xmlns:p14="http://schemas.microsoft.com/office/powerpoint/2010/main" val="32889149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118185" y="94386"/>
            <a:ext cx="8935641" cy="896214"/>
          </a:xfrm>
        </p:spPr>
        <p:txBody>
          <a:bodyPr/>
          <a:lstStyle/>
          <a:p>
            <a:pPr>
              <a:defRPr/>
            </a:pPr>
            <a:r>
              <a:rPr lang="en-US" sz="3200" dirty="0" smtClean="0">
                <a:solidFill>
                  <a:schemeClr val="tx1"/>
                </a:solidFill>
              </a:rPr>
              <a:t>VTE recurs at a rate of about 5% per year within 5 years of the initial episode</a:t>
            </a:r>
            <a:endParaRPr lang="en-US" sz="3200" dirty="0">
              <a:solidFill>
                <a:schemeClr val="tx1"/>
              </a:solidFill>
            </a:endParaRPr>
          </a:p>
        </p:txBody>
      </p:sp>
      <p:sp>
        <p:nvSpPr>
          <p:cNvPr id="115716" name="Rectangle 2"/>
          <p:cNvSpPr>
            <a:spLocks noChangeArrowheads="1"/>
          </p:cNvSpPr>
          <p:nvPr/>
        </p:nvSpPr>
        <p:spPr bwMode="auto">
          <a:xfrm>
            <a:off x="6019799" y="6477000"/>
            <a:ext cx="2956173" cy="29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247" tIns="41623" rIns="83247" bIns="41623">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32584" eaLnBrk="0" fontAlgn="base" hangingPunct="0">
              <a:spcBef>
                <a:spcPct val="0"/>
              </a:spcBef>
              <a:spcAft>
                <a:spcPct val="0"/>
              </a:spcAft>
            </a:pPr>
            <a:r>
              <a:rPr lang="en-US" altLang="en-US" sz="1300" i="1" dirty="0" smtClean="0"/>
              <a:t>Arch Intern Med 2000;160:769</a:t>
            </a:r>
            <a:endParaRPr lang="en-US" altLang="en-US" i="1"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9265" y="1219200"/>
            <a:ext cx="6165471" cy="5055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65626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10" y="152410"/>
            <a:ext cx="8229459" cy="792659"/>
          </a:xfrm>
        </p:spPr>
        <p:txBody>
          <a:bodyPr/>
          <a:lstStyle/>
          <a:p>
            <a:r>
              <a:rPr lang="en-US" dirty="0" smtClean="0">
                <a:effectLst>
                  <a:outerShdw blurRad="38100" dist="38100" dir="2700000" algn="tl">
                    <a:srgbClr val="000000">
                      <a:alpha val="43137"/>
                    </a:srgbClr>
                  </a:outerShdw>
                </a:effectLst>
              </a:rPr>
              <a:t>Risk factors for VTE recurrence</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10" y="1143008"/>
            <a:ext cx="8229459" cy="5257800"/>
          </a:xfrm>
        </p:spPr>
        <p:txBody>
          <a:bodyPr/>
          <a:lstStyle/>
          <a:p>
            <a:r>
              <a:rPr lang="en-US" sz="2800" dirty="0"/>
              <a:t>Unprovoked VTE</a:t>
            </a:r>
          </a:p>
          <a:p>
            <a:r>
              <a:rPr lang="en-US" sz="2800" dirty="0"/>
              <a:t>Recurrent VTE</a:t>
            </a:r>
          </a:p>
          <a:p>
            <a:r>
              <a:rPr lang="en-US" sz="2800" dirty="0"/>
              <a:t>Location of DVT (proximal &gt; distal)</a:t>
            </a:r>
          </a:p>
          <a:p>
            <a:r>
              <a:rPr lang="en-US" sz="2800" dirty="0"/>
              <a:t>Elevated D-dimer after stopping anticoagulation</a:t>
            </a:r>
          </a:p>
          <a:p>
            <a:r>
              <a:rPr lang="en-US" sz="2800" dirty="0"/>
              <a:t>Active cancer</a:t>
            </a:r>
          </a:p>
          <a:p>
            <a:r>
              <a:rPr lang="en-US" sz="2800" dirty="0"/>
              <a:t>Inflammatory bowel </a:t>
            </a:r>
            <a:r>
              <a:rPr lang="en-US" sz="2800" dirty="0" smtClean="0"/>
              <a:t>disease (when active)</a:t>
            </a:r>
            <a:endParaRPr lang="en-US" sz="2800" dirty="0"/>
          </a:p>
          <a:p>
            <a:r>
              <a:rPr lang="en-US" sz="2800" dirty="0"/>
              <a:t>Male gender</a:t>
            </a:r>
          </a:p>
          <a:p>
            <a:r>
              <a:rPr lang="en-US" sz="2800" dirty="0"/>
              <a:t>IVC </a:t>
            </a:r>
            <a:r>
              <a:rPr lang="en-US" sz="2800" dirty="0" smtClean="0"/>
              <a:t>filter</a:t>
            </a:r>
          </a:p>
          <a:p>
            <a:r>
              <a:rPr lang="en-US" sz="2800" dirty="0" err="1" smtClean="0"/>
              <a:t>Antiphospholipid</a:t>
            </a:r>
            <a:r>
              <a:rPr lang="en-US" sz="2800" dirty="0" smtClean="0"/>
              <a:t> antibodies</a:t>
            </a:r>
            <a:endParaRPr lang="en-US" sz="2800" dirty="0"/>
          </a:p>
          <a:p>
            <a:endParaRPr lang="en-US" dirty="0" smtClean="0"/>
          </a:p>
          <a:p>
            <a:endParaRPr lang="en-US" dirty="0" smtClean="0"/>
          </a:p>
          <a:p>
            <a:endParaRPr lang="en-US" dirty="0"/>
          </a:p>
        </p:txBody>
      </p:sp>
    </p:spTree>
    <p:extLst>
      <p:ext uri="{BB962C8B-B14F-4D97-AF65-F5344CB8AC3E}">
        <p14:creationId xmlns:p14="http://schemas.microsoft.com/office/powerpoint/2010/main" val="16081059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“unprovoked” mean?</a:t>
            </a:r>
            <a:br>
              <a:rPr lang="en-US" dirty="0" smtClean="0"/>
            </a:br>
            <a:r>
              <a:rPr lang="en-US" sz="2400" i="1" dirty="0" smtClean="0">
                <a:solidFill>
                  <a:schemeClr val="accent1">
                    <a:lumMod val="60000"/>
                    <a:lumOff val="40000"/>
                  </a:schemeClr>
                </a:solidFill>
              </a:rPr>
              <a:t>ISTH definitions</a:t>
            </a:r>
            <a:endParaRPr lang="en-US" sz="2400" i="1" dirty="0">
              <a:solidFill>
                <a:schemeClr val="accent1">
                  <a:lumMod val="60000"/>
                  <a:lumOff val="40000"/>
                </a:schemeClr>
              </a:solidFill>
            </a:endParaRPr>
          </a:p>
        </p:txBody>
      </p:sp>
      <p:graphicFrame>
        <p:nvGraphicFramePr>
          <p:cNvPr id="6" name="Table Placeholder 5"/>
          <p:cNvGraphicFramePr>
            <a:graphicFrameLocks noGrp="1"/>
          </p:cNvGraphicFramePr>
          <p:nvPr>
            <p:ph type="tbl" idx="1"/>
            <p:extLst>
              <p:ext uri="{D42A27DB-BD31-4B8C-83A1-F6EECF244321}">
                <p14:modId xmlns:p14="http://schemas.microsoft.com/office/powerpoint/2010/main" val="814515032"/>
              </p:ext>
            </p:extLst>
          </p:nvPr>
        </p:nvGraphicFramePr>
        <p:xfrm>
          <a:off x="554757" y="1676400"/>
          <a:ext cx="8035926" cy="4114800"/>
        </p:xfrm>
        <a:graphic>
          <a:graphicData uri="http://schemas.openxmlformats.org/drawingml/2006/table">
            <a:tbl>
              <a:tblPr firstRow="1" bandRow="1">
                <a:tableStyleId>{5C22544A-7EE6-4342-B048-85BDC9FD1C3A}</a:tableStyleId>
              </a:tblPr>
              <a:tblGrid>
                <a:gridCol w="2678642">
                  <a:extLst>
                    <a:ext uri="{9D8B030D-6E8A-4147-A177-3AD203B41FA5}">
                      <a16:colId xmlns:a16="http://schemas.microsoft.com/office/drawing/2014/main" val="1298820227"/>
                    </a:ext>
                  </a:extLst>
                </a:gridCol>
                <a:gridCol w="2678642">
                  <a:extLst>
                    <a:ext uri="{9D8B030D-6E8A-4147-A177-3AD203B41FA5}">
                      <a16:colId xmlns:a16="http://schemas.microsoft.com/office/drawing/2014/main" val="1892939745"/>
                    </a:ext>
                  </a:extLst>
                </a:gridCol>
                <a:gridCol w="2678642">
                  <a:extLst>
                    <a:ext uri="{9D8B030D-6E8A-4147-A177-3AD203B41FA5}">
                      <a16:colId xmlns:a16="http://schemas.microsoft.com/office/drawing/2014/main" val="3660704411"/>
                    </a:ext>
                  </a:extLst>
                </a:gridCol>
              </a:tblGrid>
              <a:tr h="370840">
                <a:tc>
                  <a:txBody>
                    <a:bodyPr/>
                    <a:lstStyle/>
                    <a:p>
                      <a:r>
                        <a:rPr lang="en-US" sz="2000" dirty="0" smtClean="0">
                          <a:solidFill>
                            <a:srgbClr val="FF0000"/>
                          </a:solidFill>
                        </a:rPr>
                        <a:t>Persistent</a:t>
                      </a:r>
                      <a:r>
                        <a:rPr lang="en-US" sz="2000" baseline="0" dirty="0" smtClean="0">
                          <a:solidFill>
                            <a:srgbClr val="FF0000"/>
                          </a:solidFill>
                        </a:rPr>
                        <a:t> risk</a:t>
                      </a:r>
                      <a:endParaRPr lang="en-US" sz="2000" dirty="0">
                        <a:solidFill>
                          <a:srgbClr val="FF0000"/>
                        </a:solidFill>
                      </a:endParaRPr>
                    </a:p>
                  </a:txBody>
                  <a:tcPr/>
                </a:tc>
                <a:tc>
                  <a:txBody>
                    <a:bodyPr/>
                    <a:lstStyle/>
                    <a:p>
                      <a:r>
                        <a:rPr lang="en-US" sz="2000" dirty="0" smtClean="0">
                          <a:solidFill>
                            <a:srgbClr val="FF0000"/>
                          </a:solidFill>
                        </a:rPr>
                        <a:t>Major transient risk</a:t>
                      </a:r>
                      <a:endParaRPr lang="en-US" sz="2000" dirty="0">
                        <a:solidFill>
                          <a:srgbClr val="FF0000"/>
                        </a:solidFill>
                      </a:endParaRPr>
                    </a:p>
                  </a:txBody>
                  <a:tcPr/>
                </a:tc>
                <a:tc>
                  <a:txBody>
                    <a:bodyPr/>
                    <a:lstStyle/>
                    <a:p>
                      <a:r>
                        <a:rPr lang="en-US" sz="2000" dirty="0" smtClean="0">
                          <a:solidFill>
                            <a:srgbClr val="FF0000"/>
                          </a:solidFill>
                        </a:rPr>
                        <a:t>Minor transient risk</a:t>
                      </a:r>
                      <a:endParaRPr lang="en-US" sz="2000" dirty="0">
                        <a:solidFill>
                          <a:srgbClr val="FF0000"/>
                        </a:solidFill>
                      </a:endParaRPr>
                    </a:p>
                  </a:txBody>
                  <a:tcPr/>
                </a:tc>
                <a:extLst>
                  <a:ext uri="{0D108BD9-81ED-4DB2-BD59-A6C34878D82A}">
                    <a16:rowId xmlns:a16="http://schemas.microsoft.com/office/drawing/2014/main" val="3748698251"/>
                  </a:ext>
                </a:extLst>
              </a:tr>
              <a:tr h="370840">
                <a:tc>
                  <a:txBody>
                    <a:bodyPr/>
                    <a:lstStyle/>
                    <a:p>
                      <a:r>
                        <a:rPr lang="en-US" sz="2000" b="1" dirty="0" smtClean="0"/>
                        <a:t>Active cancer</a:t>
                      </a:r>
                      <a:endParaRPr lang="en-US" sz="2000" b="1" dirty="0"/>
                    </a:p>
                  </a:txBody>
                  <a:tcPr/>
                </a:tc>
                <a:tc>
                  <a:txBody>
                    <a:bodyPr/>
                    <a:lstStyle/>
                    <a:p>
                      <a:r>
                        <a:rPr lang="en-US" sz="2000" b="1" dirty="0" smtClean="0"/>
                        <a:t>Surgery with</a:t>
                      </a:r>
                      <a:r>
                        <a:rPr lang="en-US" sz="2000" b="1" baseline="0" dirty="0" smtClean="0"/>
                        <a:t> </a:t>
                      </a:r>
                      <a:r>
                        <a:rPr lang="en-US" sz="2000" b="1" dirty="0" smtClean="0"/>
                        <a:t>anesthesia &gt;30 min</a:t>
                      </a:r>
                      <a:endParaRPr lang="en-US" sz="2000" b="1" dirty="0"/>
                    </a:p>
                  </a:txBody>
                  <a:tcPr/>
                </a:tc>
                <a:tc>
                  <a:txBody>
                    <a:bodyPr/>
                    <a:lstStyle/>
                    <a:p>
                      <a:r>
                        <a:rPr lang="en-US" sz="2000" b="1" dirty="0" smtClean="0"/>
                        <a:t>Surgery</a:t>
                      </a:r>
                      <a:r>
                        <a:rPr lang="en-US" sz="2000" b="1" baseline="0" dirty="0" smtClean="0"/>
                        <a:t> with anesthesia &lt;30 min</a:t>
                      </a:r>
                      <a:endParaRPr lang="en-US" sz="2000" b="1" dirty="0"/>
                    </a:p>
                  </a:txBody>
                  <a:tcPr/>
                </a:tc>
                <a:extLst>
                  <a:ext uri="{0D108BD9-81ED-4DB2-BD59-A6C34878D82A}">
                    <a16:rowId xmlns:a16="http://schemas.microsoft.com/office/drawing/2014/main" val="3019612715"/>
                  </a:ext>
                </a:extLst>
              </a:tr>
              <a:tr h="370840">
                <a:tc>
                  <a:txBody>
                    <a:bodyPr/>
                    <a:lstStyle/>
                    <a:p>
                      <a:endParaRPr lang="en-US" sz="2000" b="1"/>
                    </a:p>
                  </a:txBody>
                  <a:tcPr/>
                </a:tc>
                <a:tc>
                  <a:txBody>
                    <a:bodyPr/>
                    <a:lstStyle/>
                    <a:p>
                      <a:r>
                        <a:rPr lang="en-US" sz="2000" b="1" dirty="0" smtClean="0"/>
                        <a:t>Confined to bed at least 3 days with acute illness</a:t>
                      </a:r>
                      <a:endParaRPr lang="en-US" sz="2000" b="1" dirty="0"/>
                    </a:p>
                  </a:txBody>
                  <a:tcPr/>
                </a:tc>
                <a:tc>
                  <a:txBody>
                    <a:bodyPr/>
                    <a:lstStyle/>
                    <a:p>
                      <a:r>
                        <a:rPr lang="en-US" sz="2000" b="1" dirty="0" smtClean="0"/>
                        <a:t>Hospitalized or confined to bed &lt;3 days with acute illness</a:t>
                      </a:r>
                      <a:endParaRPr lang="en-US" sz="2000" b="1" dirty="0"/>
                    </a:p>
                  </a:txBody>
                  <a:tcPr/>
                </a:tc>
                <a:extLst>
                  <a:ext uri="{0D108BD9-81ED-4DB2-BD59-A6C34878D82A}">
                    <a16:rowId xmlns:a16="http://schemas.microsoft.com/office/drawing/2014/main" val="2194581078"/>
                  </a:ext>
                </a:extLst>
              </a:tr>
              <a:tr h="370840">
                <a:tc>
                  <a:txBody>
                    <a:bodyPr/>
                    <a:lstStyle/>
                    <a:p>
                      <a:endParaRPr lang="en-US" sz="2000" b="1"/>
                    </a:p>
                  </a:txBody>
                  <a:tcPr/>
                </a:tc>
                <a:tc>
                  <a:txBody>
                    <a:bodyPr/>
                    <a:lstStyle/>
                    <a:p>
                      <a:r>
                        <a:rPr lang="en-US" sz="2000" b="1" dirty="0" smtClean="0"/>
                        <a:t>Caesarian section</a:t>
                      </a:r>
                      <a:endParaRPr lang="en-US" sz="2000" b="1" dirty="0"/>
                    </a:p>
                  </a:txBody>
                  <a:tcPr/>
                </a:tc>
                <a:tc>
                  <a:txBody>
                    <a:bodyPr/>
                    <a:lstStyle/>
                    <a:p>
                      <a:r>
                        <a:rPr lang="en-US" sz="2000" b="1" dirty="0" smtClean="0"/>
                        <a:t>Pregnancy or puerperium</a:t>
                      </a:r>
                      <a:endParaRPr lang="en-US" sz="2000" b="1" dirty="0"/>
                    </a:p>
                  </a:txBody>
                  <a:tcPr/>
                </a:tc>
                <a:extLst>
                  <a:ext uri="{0D108BD9-81ED-4DB2-BD59-A6C34878D82A}">
                    <a16:rowId xmlns:a16="http://schemas.microsoft.com/office/drawing/2014/main" val="3389499554"/>
                  </a:ext>
                </a:extLst>
              </a:tr>
              <a:tr h="370840">
                <a:tc>
                  <a:txBody>
                    <a:bodyPr/>
                    <a:lstStyle/>
                    <a:p>
                      <a:endParaRPr lang="en-US" sz="2000" b="1"/>
                    </a:p>
                  </a:txBody>
                  <a:tcPr/>
                </a:tc>
                <a:tc>
                  <a:txBody>
                    <a:bodyPr/>
                    <a:lstStyle/>
                    <a:p>
                      <a:endParaRPr lang="en-US" sz="2000" b="1" dirty="0"/>
                    </a:p>
                  </a:txBody>
                  <a:tcPr/>
                </a:tc>
                <a:tc>
                  <a:txBody>
                    <a:bodyPr/>
                    <a:lstStyle/>
                    <a:p>
                      <a:r>
                        <a:rPr lang="en-US" sz="2000" b="1" dirty="0" smtClean="0"/>
                        <a:t>Leg</a:t>
                      </a:r>
                      <a:r>
                        <a:rPr lang="en-US" sz="2000" b="1" baseline="0" dirty="0" smtClean="0"/>
                        <a:t> injury with reduced mobility at least 3 days</a:t>
                      </a:r>
                      <a:endParaRPr lang="en-US" sz="2000" b="1" dirty="0"/>
                    </a:p>
                  </a:txBody>
                  <a:tcPr/>
                </a:tc>
                <a:extLst>
                  <a:ext uri="{0D108BD9-81ED-4DB2-BD59-A6C34878D82A}">
                    <a16:rowId xmlns:a16="http://schemas.microsoft.com/office/drawing/2014/main" val="3000882357"/>
                  </a:ext>
                </a:extLst>
              </a:tr>
            </a:tbl>
          </a:graphicData>
        </a:graphic>
      </p:graphicFrame>
      <p:sp>
        <p:nvSpPr>
          <p:cNvPr id="7" name="TextBox 6"/>
          <p:cNvSpPr txBox="1"/>
          <p:nvPr/>
        </p:nvSpPr>
        <p:spPr>
          <a:xfrm>
            <a:off x="4945987" y="6172200"/>
            <a:ext cx="3775393" cy="369332"/>
          </a:xfrm>
          <a:prstGeom prst="rect">
            <a:avLst/>
          </a:prstGeom>
          <a:noFill/>
        </p:spPr>
        <p:txBody>
          <a:bodyPr wrap="none" rtlCol="0">
            <a:spAutoFit/>
          </a:bodyPr>
          <a:lstStyle/>
          <a:p>
            <a:r>
              <a:rPr lang="en-US" b="1" i="1" dirty="0" smtClean="0">
                <a:solidFill>
                  <a:schemeClr val="bg1"/>
                </a:solidFill>
              </a:rPr>
              <a:t>J </a:t>
            </a:r>
            <a:r>
              <a:rPr lang="en-US" b="1" i="1" dirty="0" err="1" smtClean="0">
                <a:solidFill>
                  <a:schemeClr val="bg1"/>
                </a:solidFill>
              </a:rPr>
              <a:t>Thromb</a:t>
            </a:r>
            <a:r>
              <a:rPr lang="en-US" b="1" i="1" dirty="0" smtClean="0">
                <a:solidFill>
                  <a:schemeClr val="bg1"/>
                </a:solidFill>
              </a:rPr>
              <a:t> </a:t>
            </a:r>
            <a:r>
              <a:rPr lang="en-US" b="1" i="1" dirty="0" err="1" smtClean="0">
                <a:solidFill>
                  <a:schemeClr val="bg1"/>
                </a:solidFill>
              </a:rPr>
              <a:t>Haemost</a:t>
            </a:r>
            <a:r>
              <a:rPr lang="en-US" b="1" i="1" dirty="0" smtClean="0">
                <a:solidFill>
                  <a:schemeClr val="bg1"/>
                </a:solidFill>
              </a:rPr>
              <a:t> 2016;14:1480</a:t>
            </a:r>
            <a:endParaRPr lang="en-US" b="1" i="1" dirty="0">
              <a:solidFill>
                <a:schemeClr val="bg1"/>
              </a:solidFill>
            </a:endParaRPr>
          </a:p>
        </p:txBody>
      </p:sp>
      <p:sp>
        <p:nvSpPr>
          <p:cNvPr id="8" name="TextBox 7"/>
          <p:cNvSpPr txBox="1"/>
          <p:nvPr/>
        </p:nvSpPr>
        <p:spPr>
          <a:xfrm>
            <a:off x="1524000" y="1068215"/>
            <a:ext cx="6362639" cy="523220"/>
          </a:xfrm>
          <a:prstGeom prst="rect">
            <a:avLst/>
          </a:prstGeom>
          <a:noFill/>
        </p:spPr>
        <p:txBody>
          <a:bodyPr wrap="none" rtlCol="0">
            <a:spAutoFit/>
          </a:bodyPr>
          <a:lstStyle/>
          <a:p>
            <a:r>
              <a:rPr lang="en-US" sz="2800" b="1" dirty="0" smtClean="0">
                <a:solidFill>
                  <a:schemeClr val="bg1"/>
                </a:solidFill>
              </a:rPr>
              <a:t>Absence of any of these risk factors</a:t>
            </a:r>
            <a:endParaRPr lang="en-US" sz="2800" b="1" dirty="0">
              <a:solidFill>
                <a:schemeClr val="bg1"/>
              </a:solidFill>
            </a:endParaRPr>
          </a:p>
        </p:txBody>
      </p:sp>
    </p:spTree>
    <p:extLst>
      <p:ext uri="{BB962C8B-B14F-4D97-AF65-F5344CB8AC3E}">
        <p14:creationId xmlns:p14="http://schemas.microsoft.com/office/powerpoint/2010/main" val="7253661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093" name="Rectangle 205"/>
          <p:cNvSpPr>
            <a:spLocks noGrp="1" noChangeArrowheads="1"/>
          </p:cNvSpPr>
          <p:nvPr>
            <p:ph type="title" idx="4294967295"/>
          </p:nvPr>
        </p:nvSpPr>
        <p:spPr>
          <a:xfrm>
            <a:off x="208379" y="15"/>
            <a:ext cx="8935641" cy="1142995"/>
          </a:xfrm>
        </p:spPr>
        <p:txBody>
          <a:bodyPr/>
          <a:lstStyle/>
          <a:p>
            <a:pPr>
              <a:defRPr/>
            </a:pPr>
            <a:r>
              <a:rPr lang="en-US" sz="3600" dirty="0" smtClean="0">
                <a:solidFill>
                  <a:schemeClr val="tx1"/>
                </a:solidFill>
              </a:rPr>
              <a:t>Unprovoked VTE is associated with a high recurrence rate</a:t>
            </a:r>
            <a:endParaRPr lang="en-US" sz="3600" dirty="0">
              <a:solidFill>
                <a:schemeClr val="tx1"/>
              </a:solidFill>
            </a:endParaRPr>
          </a:p>
        </p:txBody>
      </p:sp>
      <p:sp>
        <p:nvSpPr>
          <p:cNvPr id="144416" name="Text Box 206"/>
          <p:cNvSpPr txBox="1">
            <a:spLocks noChangeArrowheads="1"/>
          </p:cNvSpPr>
          <p:nvPr/>
        </p:nvSpPr>
        <p:spPr bwMode="auto">
          <a:xfrm>
            <a:off x="6462780" y="6283672"/>
            <a:ext cx="2412364" cy="36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267" tIns="41633" rIns="83267" bIns="41633">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0" hangingPunct="0"/>
            <a:r>
              <a:rPr lang="en-US" sz="1800" b="1" i="1" dirty="0"/>
              <a:t>Lancet 2003;362:523</a:t>
            </a:r>
          </a:p>
        </p:txBody>
      </p:sp>
      <p:grpSp>
        <p:nvGrpSpPr>
          <p:cNvPr id="11" name="Group 10"/>
          <p:cNvGrpSpPr/>
          <p:nvPr/>
        </p:nvGrpSpPr>
        <p:grpSpPr>
          <a:xfrm>
            <a:off x="1288279" y="1219200"/>
            <a:ext cx="6524625" cy="4886325"/>
            <a:chOff x="1309687" y="1066800"/>
            <a:chExt cx="6524625" cy="4886325"/>
          </a:xfrm>
        </p:grpSpPr>
        <p:grpSp>
          <p:nvGrpSpPr>
            <p:cNvPr id="7" name="Group 6"/>
            <p:cNvGrpSpPr/>
            <p:nvPr/>
          </p:nvGrpSpPr>
          <p:grpSpPr>
            <a:xfrm>
              <a:off x="1309687" y="1066800"/>
              <a:ext cx="6524625" cy="4886325"/>
              <a:chOff x="1309687" y="1066800"/>
              <a:chExt cx="6524625" cy="4886325"/>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9687" y="1066800"/>
                <a:ext cx="6524625" cy="488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bwMode="auto">
              <a:xfrm>
                <a:off x="2514600" y="1219200"/>
                <a:ext cx="1524000" cy="9144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315" eaLnBrk="0" fontAlgn="base" hangingPunct="0">
                  <a:spcBef>
                    <a:spcPct val="0"/>
                  </a:spcBef>
                  <a:spcAft>
                    <a:spcPct val="0"/>
                  </a:spcAft>
                </a:pPr>
                <a:endParaRPr lang="en-US" sz="3200" b="1" dirty="0">
                  <a:latin typeface="Arial" pitchFamily="34" charset="0"/>
                </a:endParaRPr>
              </a:p>
            </p:txBody>
          </p:sp>
        </p:grpSp>
        <p:sp>
          <p:nvSpPr>
            <p:cNvPr id="8" name="TextBox 7"/>
            <p:cNvSpPr txBox="1"/>
            <p:nvPr/>
          </p:nvSpPr>
          <p:spPr>
            <a:xfrm>
              <a:off x="4953000" y="2072640"/>
              <a:ext cx="1531188" cy="369332"/>
            </a:xfrm>
            <a:prstGeom prst="rect">
              <a:avLst/>
            </a:prstGeom>
            <a:noFill/>
          </p:spPr>
          <p:txBody>
            <a:bodyPr wrap="none" rtlCol="0">
              <a:spAutoFit/>
            </a:bodyPr>
            <a:lstStyle/>
            <a:p>
              <a:r>
                <a:rPr lang="en-US" b="1" dirty="0" smtClean="0"/>
                <a:t>Unprovoked</a:t>
              </a:r>
              <a:endParaRPr lang="en-US" b="1" dirty="0"/>
            </a:p>
          </p:txBody>
        </p:sp>
        <p:sp>
          <p:nvSpPr>
            <p:cNvPr id="9" name="TextBox 8"/>
            <p:cNvSpPr txBox="1"/>
            <p:nvPr/>
          </p:nvSpPr>
          <p:spPr>
            <a:xfrm>
              <a:off x="5567680" y="4768334"/>
              <a:ext cx="1710725" cy="369332"/>
            </a:xfrm>
            <a:prstGeom prst="rect">
              <a:avLst/>
            </a:prstGeom>
            <a:noFill/>
          </p:spPr>
          <p:txBody>
            <a:bodyPr wrap="none" rtlCol="0">
              <a:spAutoFit/>
            </a:bodyPr>
            <a:lstStyle/>
            <a:p>
              <a:r>
                <a:rPr lang="en-US" b="1" dirty="0" smtClean="0"/>
                <a:t>Postoperative</a:t>
              </a:r>
              <a:endParaRPr lang="en-US" b="1" dirty="0"/>
            </a:p>
          </p:txBody>
        </p:sp>
        <p:sp>
          <p:nvSpPr>
            <p:cNvPr id="10" name="TextBox 9"/>
            <p:cNvSpPr txBox="1"/>
            <p:nvPr/>
          </p:nvSpPr>
          <p:spPr>
            <a:xfrm>
              <a:off x="4869691" y="3140630"/>
              <a:ext cx="2813591" cy="369332"/>
            </a:xfrm>
            <a:prstGeom prst="rect">
              <a:avLst/>
            </a:prstGeom>
            <a:noFill/>
          </p:spPr>
          <p:txBody>
            <a:bodyPr wrap="none" rtlCol="0">
              <a:spAutoFit/>
            </a:bodyPr>
            <a:lstStyle/>
            <a:p>
              <a:r>
                <a:rPr lang="en-US" b="1" dirty="0" smtClean="0"/>
                <a:t>Other provoking factors</a:t>
              </a:r>
              <a:endParaRPr lang="en-US" b="1" dirty="0"/>
            </a:p>
          </p:txBody>
        </p:sp>
      </p:grpSp>
      <p:grpSp>
        <p:nvGrpSpPr>
          <p:cNvPr id="17" name="Group 16"/>
          <p:cNvGrpSpPr/>
          <p:nvPr/>
        </p:nvGrpSpPr>
        <p:grpSpPr>
          <a:xfrm>
            <a:off x="2514600" y="2257306"/>
            <a:ext cx="2438400" cy="3076694"/>
            <a:chOff x="2514600" y="2257306"/>
            <a:chExt cx="2438400" cy="3076694"/>
          </a:xfrm>
        </p:grpSpPr>
        <p:cxnSp>
          <p:nvCxnSpPr>
            <p:cNvPr id="13" name="Straight Connector 12"/>
            <p:cNvCxnSpPr/>
            <p:nvPr/>
          </p:nvCxnSpPr>
          <p:spPr bwMode="auto">
            <a:xfrm flipV="1">
              <a:off x="4953000" y="2971800"/>
              <a:ext cx="0" cy="2362200"/>
            </a:xfrm>
            <a:prstGeom prst="line">
              <a:avLst/>
            </a:prstGeom>
            <a:solidFill>
              <a:schemeClr val="accent1"/>
            </a:solidFill>
            <a:ln w="381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p:cNvCxnSpPr/>
            <p:nvPr/>
          </p:nvCxnSpPr>
          <p:spPr bwMode="auto">
            <a:xfrm flipH="1">
              <a:off x="2514600" y="2895600"/>
              <a:ext cx="2438400" cy="0"/>
            </a:xfrm>
            <a:prstGeom prst="line">
              <a:avLst/>
            </a:prstGeom>
            <a:solidFill>
              <a:schemeClr val="accent1"/>
            </a:solidFill>
            <a:ln w="381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Box 15"/>
            <p:cNvSpPr txBox="1"/>
            <p:nvPr/>
          </p:nvSpPr>
          <p:spPr>
            <a:xfrm>
              <a:off x="2781685" y="2257306"/>
              <a:ext cx="1904229" cy="646331"/>
            </a:xfrm>
            <a:prstGeom prst="rect">
              <a:avLst/>
            </a:prstGeom>
            <a:noFill/>
          </p:spPr>
          <p:txBody>
            <a:bodyPr wrap="square" rtlCol="0">
              <a:spAutoFit/>
            </a:bodyPr>
            <a:lstStyle/>
            <a:p>
              <a:r>
                <a:rPr lang="en-US" dirty="0" smtClean="0"/>
                <a:t>1 </a:t>
              </a:r>
              <a:r>
                <a:rPr lang="en-US" dirty="0" err="1" smtClean="0"/>
                <a:t>yr</a:t>
              </a:r>
              <a:r>
                <a:rPr lang="en-US" dirty="0" smtClean="0"/>
                <a:t> recurrence risk ~ 13%</a:t>
              </a:r>
              <a:endParaRPr lang="en-US" dirty="0"/>
            </a:p>
          </p:txBody>
        </p:sp>
      </p:grpSp>
    </p:spTree>
    <p:extLst>
      <p:ext uri="{BB962C8B-B14F-4D97-AF65-F5344CB8AC3E}">
        <p14:creationId xmlns:p14="http://schemas.microsoft.com/office/powerpoint/2010/main" val="141351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16" name="Rectangle 2"/>
          <p:cNvSpPr>
            <a:spLocks noChangeArrowheads="1"/>
          </p:cNvSpPr>
          <p:nvPr/>
        </p:nvSpPr>
        <p:spPr bwMode="auto">
          <a:xfrm>
            <a:off x="6172200" y="6486721"/>
            <a:ext cx="2868342" cy="284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247" tIns="41623" rIns="83247" bIns="41623">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32584" eaLnBrk="0" fontAlgn="base" hangingPunct="0">
              <a:spcBef>
                <a:spcPct val="0"/>
              </a:spcBef>
              <a:spcAft>
                <a:spcPct val="0"/>
              </a:spcAft>
            </a:pPr>
            <a:r>
              <a:rPr lang="en-US" altLang="en-US" sz="1300" i="1" dirty="0"/>
              <a:t>J </a:t>
            </a:r>
            <a:r>
              <a:rPr lang="en-US" altLang="en-US" sz="1300" i="1" dirty="0" err="1"/>
              <a:t>Thromb</a:t>
            </a:r>
            <a:r>
              <a:rPr lang="en-US" altLang="en-US" sz="1300" i="1" dirty="0"/>
              <a:t> </a:t>
            </a:r>
            <a:r>
              <a:rPr lang="en-US" altLang="en-US" sz="1300" i="1" dirty="0" err="1"/>
              <a:t>Haemost</a:t>
            </a:r>
            <a:r>
              <a:rPr lang="en-US" altLang="en-US" sz="1300" i="1" dirty="0"/>
              <a:t> </a:t>
            </a:r>
            <a:r>
              <a:rPr lang="en-US" altLang="en-US" sz="1300" i="1" dirty="0" smtClean="0"/>
              <a:t>2017;14:2402</a:t>
            </a:r>
            <a:endParaRPr lang="en-US" altLang="en-US" i="1" dirty="0"/>
          </a:p>
        </p:txBody>
      </p:sp>
      <p:sp>
        <p:nvSpPr>
          <p:cNvPr id="247810" name="Rectangle 2"/>
          <p:cNvSpPr>
            <a:spLocks noGrp="1" noChangeArrowheads="1"/>
          </p:cNvSpPr>
          <p:nvPr>
            <p:ph type="title"/>
          </p:nvPr>
        </p:nvSpPr>
        <p:spPr>
          <a:xfrm>
            <a:off x="76201" y="119376"/>
            <a:ext cx="9067800" cy="1252224"/>
          </a:xfrm>
        </p:spPr>
        <p:txBody>
          <a:bodyPr/>
          <a:lstStyle/>
          <a:p>
            <a:pPr>
              <a:defRPr/>
            </a:pPr>
            <a:r>
              <a:rPr lang="en-US" sz="3600" dirty="0" smtClean="0">
                <a:solidFill>
                  <a:schemeClr val="tx1"/>
                </a:solidFill>
              </a:rPr>
              <a:t>Recurrence rate of unprovoked VTE remains high for many years</a:t>
            </a:r>
          </a:p>
        </p:txBody>
      </p:sp>
      <p:pic>
        <p:nvPicPr>
          <p:cNvPr id="3" name="Picture 2"/>
          <p:cNvPicPr>
            <a:picLocks noChangeAspect="1"/>
          </p:cNvPicPr>
          <p:nvPr/>
        </p:nvPicPr>
        <p:blipFill>
          <a:blip r:embed="rId3"/>
          <a:stretch>
            <a:fillRect/>
          </a:stretch>
        </p:blipFill>
        <p:spPr>
          <a:xfrm>
            <a:off x="1023938" y="1340864"/>
            <a:ext cx="7172325" cy="5010150"/>
          </a:xfrm>
          <a:prstGeom prst="rect">
            <a:avLst/>
          </a:prstGeom>
        </p:spPr>
      </p:pic>
    </p:spTree>
    <p:extLst>
      <p:ext uri="{BB962C8B-B14F-4D97-AF65-F5344CB8AC3E}">
        <p14:creationId xmlns:p14="http://schemas.microsoft.com/office/powerpoint/2010/main" val="32789387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16" name="Rectangle 2"/>
          <p:cNvSpPr>
            <a:spLocks noChangeArrowheads="1"/>
          </p:cNvSpPr>
          <p:nvPr/>
        </p:nvSpPr>
        <p:spPr bwMode="auto">
          <a:xfrm>
            <a:off x="7119552" y="6400800"/>
            <a:ext cx="1981200" cy="284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247" tIns="41623" rIns="83247" bIns="41623">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32584" eaLnBrk="0" fontAlgn="base" hangingPunct="0">
              <a:spcBef>
                <a:spcPct val="0"/>
              </a:spcBef>
              <a:spcAft>
                <a:spcPct val="0"/>
              </a:spcAft>
            </a:pPr>
            <a:r>
              <a:rPr lang="en-US" altLang="en-US" sz="1300" i="1" dirty="0" smtClean="0"/>
              <a:t>BMJ 2019; 366:I4363</a:t>
            </a:r>
            <a:endParaRPr lang="en-US" altLang="en-US" i="1" dirty="0"/>
          </a:p>
        </p:txBody>
      </p:sp>
      <p:sp>
        <p:nvSpPr>
          <p:cNvPr id="247810" name="Rectangle 2"/>
          <p:cNvSpPr>
            <a:spLocks noGrp="1" noChangeArrowheads="1"/>
          </p:cNvSpPr>
          <p:nvPr>
            <p:ph type="title"/>
          </p:nvPr>
        </p:nvSpPr>
        <p:spPr>
          <a:xfrm>
            <a:off x="76201" y="119376"/>
            <a:ext cx="9067800" cy="1252224"/>
          </a:xfrm>
        </p:spPr>
        <p:txBody>
          <a:bodyPr/>
          <a:lstStyle/>
          <a:p>
            <a:pPr>
              <a:defRPr/>
            </a:pPr>
            <a:r>
              <a:rPr lang="en-US" sz="3200" dirty="0" smtClean="0">
                <a:solidFill>
                  <a:schemeClr val="tx1"/>
                </a:solidFill>
              </a:rPr>
              <a:t>10 year cumulative event rates after stopping anticoagulation for unprovoked VTE</a:t>
            </a:r>
          </a:p>
        </p:txBody>
      </p:sp>
      <p:graphicFrame>
        <p:nvGraphicFramePr>
          <p:cNvPr id="2" name="Table 1"/>
          <p:cNvGraphicFramePr>
            <a:graphicFrameLocks noGrp="1"/>
          </p:cNvGraphicFramePr>
          <p:nvPr>
            <p:extLst>
              <p:ext uri="{D42A27DB-BD31-4B8C-83A1-F6EECF244321}">
                <p14:modId xmlns:p14="http://schemas.microsoft.com/office/powerpoint/2010/main" val="2443079157"/>
              </p:ext>
            </p:extLst>
          </p:nvPr>
        </p:nvGraphicFramePr>
        <p:xfrm>
          <a:off x="152401" y="2362200"/>
          <a:ext cx="8915400" cy="965200"/>
        </p:xfrm>
        <a:graphic>
          <a:graphicData uri="http://schemas.openxmlformats.org/drawingml/2006/table">
            <a:tbl>
              <a:tblPr firstRow="1" bandRow="1">
                <a:tableStyleId>{5C22544A-7EE6-4342-B048-85BDC9FD1C3A}</a:tableStyleId>
              </a:tblPr>
              <a:tblGrid>
                <a:gridCol w="2228850">
                  <a:extLst>
                    <a:ext uri="{9D8B030D-6E8A-4147-A177-3AD203B41FA5}">
                      <a16:colId xmlns:a16="http://schemas.microsoft.com/office/drawing/2014/main" val="350644573"/>
                    </a:ext>
                  </a:extLst>
                </a:gridCol>
                <a:gridCol w="2228850">
                  <a:extLst>
                    <a:ext uri="{9D8B030D-6E8A-4147-A177-3AD203B41FA5}">
                      <a16:colId xmlns:a16="http://schemas.microsoft.com/office/drawing/2014/main" val="2514196846"/>
                    </a:ext>
                  </a:extLst>
                </a:gridCol>
                <a:gridCol w="2228850">
                  <a:extLst>
                    <a:ext uri="{9D8B030D-6E8A-4147-A177-3AD203B41FA5}">
                      <a16:colId xmlns:a16="http://schemas.microsoft.com/office/drawing/2014/main" val="1530349102"/>
                    </a:ext>
                  </a:extLst>
                </a:gridCol>
                <a:gridCol w="2228850">
                  <a:extLst>
                    <a:ext uri="{9D8B030D-6E8A-4147-A177-3AD203B41FA5}">
                      <a16:colId xmlns:a16="http://schemas.microsoft.com/office/drawing/2014/main" val="1978567200"/>
                    </a:ext>
                  </a:extLst>
                </a:gridCol>
              </a:tblGrid>
              <a:tr h="508000">
                <a:tc>
                  <a:txBody>
                    <a:bodyPr/>
                    <a:lstStyle/>
                    <a:p>
                      <a:r>
                        <a:rPr lang="en-US" sz="2400" dirty="0" smtClean="0">
                          <a:solidFill>
                            <a:srgbClr val="FF0000"/>
                          </a:solidFill>
                        </a:rPr>
                        <a:t>VTE</a:t>
                      </a:r>
                      <a:endParaRPr lang="en-US" sz="2400" dirty="0">
                        <a:solidFill>
                          <a:srgbClr val="FF0000"/>
                        </a:solidFill>
                      </a:endParaRPr>
                    </a:p>
                  </a:txBody>
                  <a:tcPr/>
                </a:tc>
                <a:tc>
                  <a:txBody>
                    <a:bodyPr/>
                    <a:lstStyle/>
                    <a:p>
                      <a:r>
                        <a:rPr lang="en-US" sz="2400" dirty="0" smtClean="0">
                          <a:solidFill>
                            <a:srgbClr val="FF0000"/>
                          </a:solidFill>
                        </a:rPr>
                        <a:t>DVT</a:t>
                      </a:r>
                      <a:endParaRPr lang="en-US" sz="2400" dirty="0">
                        <a:solidFill>
                          <a:srgbClr val="FF0000"/>
                        </a:solidFill>
                      </a:endParaRPr>
                    </a:p>
                  </a:txBody>
                  <a:tcPr/>
                </a:tc>
                <a:tc>
                  <a:txBody>
                    <a:bodyPr/>
                    <a:lstStyle/>
                    <a:p>
                      <a:r>
                        <a:rPr lang="en-US" sz="2400" dirty="0" smtClean="0">
                          <a:solidFill>
                            <a:srgbClr val="FF0000"/>
                          </a:solidFill>
                        </a:rPr>
                        <a:t>PE</a:t>
                      </a:r>
                      <a:endParaRPr lang="en-US" sz="2400" dirty="0">
                        <a:solidFill>
                          <a:srgbClr val="FF0000"/>
                        </a:solidFill>
                      </a:endParaRPr>
                    </a:p>
                  </a:txBody>
                  <a:tcPr/>
                </a:tc>
                <a:tc>
                  <a:txBody>
                    <a:bodyPr/>
                    <a:lstStyle/>
                    <a:p>
                      <a:r>
                        <a:rPr lang="en-US" sz="2400" dirty="0" smtClean="0">
                          <a:solidFill>
                            <a:srgbClr val="FF0000"/>
                          </a:solidFill>
                        </a:rPr>
                        <a:t>Fatal PE</a:t>
                      </a:r>
                      <a:endParaRPr lang="en-US" sz="2400" dirty="0">
                        <a:solidFill>
                          <a:srgbClr val="FF0000"/>
                        </a:solidFill>
                      </a:endParaRPr>
                    </a:p>
                  </a:txBody>
                  <a:tcPr/>
                </a:tc>
                <a:extLst>
                  <a:ext uri="{0D108BD9-81ED-4DB2-BD59-A6C34878D82A}">
                    <a16:rowId xmlns:a16="http://schemas.microsoft.com/office/drawing/2014/main" val="1924151796"/>
                  </a:ext>
                </a:extLst>
              </a:tr>
              <a:tr h="370840">
                <a:tc>
                  <a:txBody>
                    <a:bodyPr/>
                    <a:lstStyle/>
                    <a:p>
                      <a:r>
                        <a:rPr lang="en-US" sz="2400" dirty="0" smtClean="0"/>
                        <a:t>36.1% </a:t>
                      </a:r>
                      <a:r>
                        <a:rPr lang="en-US" sz="2400" baseline="0" dirty="0" smtClean="0"/>
                        <a:t> (28-45)</a:t>
                      </a:r>
                      <a:endParaRPr lang="en-US" sz="2400" dirty="0"/>
                    </a:p>
                  </a:txBody>
                  <a:tcPr/>
                </a:tc>
                <a:tc>
                  <a:txBody>
                    <a:bodyPr/>
                    <a:lstStyle/>
                    <a:p>
                      <a:r>
                        <a:rPr lang="en-US" sz="2400" dirty="0" smtClean="0"/>
                        <a:t>25.1% (17-34)</a:t>
                      </a:r>
                      <a:endParaRPr lang="en-US" sz="2400" dirty="0"/>
                    </a:p>
                  </a:txBody>
                  <a:tcPr/>
                </a:tc>
                <a:tc>
                  <a:txBody>
                    <a:bodyPr/>
                    <a:lstStyle/>
                    <a:p>
                      <a:r>
                        <a:rPr lang="en-US" sz="2400" dirty="0" smtClean="0"/>
                        <a:t>11.2% (6-18)</a:t>
                      </a:r>
                      <a:endParaRPr lang="en-US" sz="2400" dirty="0"/>
                    </a:p>
                  </a:txBody>
                  <a:tcPr/>
                </a:tc>
                <a:tc>
                  <a:txBody>
                    <a:bodyPr/>
                    <a:lstStyle/>
                    <a:p>
                      <a:r>
                        <a:rPr lang="en-US" sz="2400" dirty="0" smtClean="0"/>
                        <a:t>1.5% (0.4-3.6)</a:t>
                      </a:r>
                      <a:endParaRPr lang="en-US" sz="2400" dirty="0"/>
                    </a:p>
                  </a:txBody>
                  <a:tcPr/>
                </a:tc>
                <a:extLst>
                  <a:ext uri="{0D108BD9-81ED-4DB2-BD59-A6C34878D82A}">
                    <a16:rowId xmlns:a16="http://schemas.microsoft.com/office/drawing/2014/main" val="2897818770"/>
                  </a:ext>
                </a:extLst>
              </a:tr>
            </a:tbl>
          </a:graphicData>
        </a:graphic>
      </p:graphicFrame>
      <p:sp>
        <p:nvSpPr>
          <p:cNvPr id="5" name="TextBox 4"/>
          <p:cNvSpPr txBox="1"/>
          <p:nvPr/>
        </p:nvSpPr>
        <p:spPr>
          <a:xfrm>
            <a:off x="304799" y="1371600"/>
            <a:ext cx="8458201" cy="830997"/>
          </a:xfrm>
          <a:prstGeom prst="rect">
            <a:avLst/>
          </a:prstGeom>
          <a:noFill/>
        </p:spPr>
        <p:txBody>
          <a:bodyPr wrap="square" rtlCol="0">
            <a:spAutoFit/>
          </a:bodyPr>
          <a:lstStyle/>
          <a:p>
            <a:pPr algn="ctr"/>
            <a:r>
              <a:rPr lang="en-US" sz="2400" dirty="0" smtClean="0"/>
              <a:t>Systemic review &amp; meta-analysis of 18 studies involving 7515 patients</a:t>
            </a:r>
            <a:endParaRPr lang="en-US" sz="2400" dirty="0"/>
          </a:p>
        </p:txBody>
      </p:sp>
    </p:spTree>
    <p:extLst>
      <p:ext uri="{BB962C8B-B14F-4D97-AF65-F5344CB8AC3E}">
        <p14:creationId xmlns:p14="http://schemas.microsoft.com/office/powerpoint/2010/main" val="6118837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104896" y="89857"/>
            <a:ext cx="8935641" cy="1006692"/>
          </a:xfrm>
        </p:spPr>
        <p:txBody>
          <a:bodyPr/>
          <a:lstStyle/>
          <a:p>
            <a:pPr>
              <a:defRPr/>
            </a:pPr>
            <a:r>
              <a:rPr lang="en-US" dirty="0" smtClean="0">
                <a:effectLst>
                  <a:outerShdw blurRad="38100" dist="38100" dir="2700000" algn="tl">
                    <a:srgbClr val="000000"/>
                  </a:outerShdw>
                </a:effectLst>
              </a:rPr>
              <a:t>Proximal DVT has higher recurrence risk</a:t>
            </a:r>
          </a:p>
        </p:txBody>
      </p:sp>
      <p:graphicFrame>
        <p:nvGraphicFramePr>
          <p:cNvPr id="247891" name="Group 83"/>
          <p:cNvGraphicFramePr>
            <a:graphicFrameLocks noGrp="1"/>
          </p:cNvGraphicFramePr>
          <p:nvPr>
            <p:ph type="tbl" idx="1"/>
            <p:extLst>
              <p:ext uri="{D42A27DB-BD31-4B8C-83A1-F6EECF244321}">
                <p14:modId xmlns:p14="http://schemas.microsoft.com/office/powerpoint/2010/main" val="882891809"/>
              </p:ext>
            </p:extLst>
          </p:nvPr>
        </p:nvGraphicFramePr>
        <p:xfrm>
          <a:off x="556555" y="1283893"/>
          <a:ext cx="8036484" cy="4501943"/>
        </p:xfrm>
        <a:graphic>
          <a:graphicData uri="http://schemas.openxmlformats.org/drawingml/2006/table">
            <a:tbl>
              <a:tblPr/>
              <a:tblGrid>
                <a:gridCol w="4018941">
                  <a:extLst>
                    <a:ext uri="{9D8B030D-6E8A-4147-A177-3AD203B41FA5}">
                      <a16:colId xmlns:a16="http://schemas.microsoft.com/office/drawing/2014/main" val="20000"/>
                    </a:ext>
                  </a:extLst>
                </a:gridCol>
                <a:gridCol w="4017543">
                  <a:extLst>
                    <a:ext uri="{9D8B030D-6E8A-4147-A177-3AD203B41FA5}">
                      <a16:colId xmlns:a16="http://schemas.microsoft.com/office/drawing/2014/main" val="20001"/>
                    </a:ext>
                  </a:extLst>
                </a:gridCol>
              </a:tblGrid>
              <a:tr h="90008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300" b="1" i="0" u="sng" strike="noStrike" cap="none" normalizeH="0" baseline="0" dirty="0" smtClean="0">
                          <a:ln>
                            <a:noFill/>
                          </a:ln>
                          <a:solidFill>
                            <a:schemeClr val="bg1"/>
                          </a:solidFill>
                          <a:effectLst/>
                          <a:latin typeface="Arial" pitchFamily="34" charset="0"/>
                        </a:rPr>
                        <a:t>Location of DVT</a:t>
                      </a:r>
                    </a:p>
                  </a:txBody>
                  <a:tcPr marL="80547" marR="80547" marT="43862" marB="43862"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300" b="1" i="0" u="sng" strike="noStrike" cap="none" normalizeH="0" baseline="0" dirty="0" smtClean="0">
                          <a:ln>
                            <a:noFill/>
                          </a:ln>
                          <a:solidFill>
                            <a:schemeClr val="bg1"/>
                          </a:solidFill>
                          <a:effectLst/>
                          <a:latin typeface="Arial" pitchFamily="34" charset="0"/>
                        </a:rPr>
                        <a:t>Recurrence risk @ 2 </a:t>
                      </a:r>
                      <a:r>
                        <a:rPr kumimoji="0" lang="en-US" sz="2300" b="1" i="0" u="sng" strike="noStrike" cap="none" normalizeH="0" baseline="0" dirty="0" err="1" smtClean="0">
                          <a:ln>
                            <a:noFill/>
                          </a:ln>
                          <a:solidFill>
                            <a:schemeClr val="bg1"/>
                          </a:solidFill>
                          <a:effectLst/>
                          <a:latin typeface="Arial" pitchFamily="34" charset="0"/>
                        </a:rPr>
                        <a:t>yrs</a:t>
                      </a:r>
                      <a:endParaRPr kumimoji="0" lang="en-US" sz="2300" b="1" i="0" u="sng" strike="noStrike" cap="none" normalizeH="0" baseline="0" dirty="0" smtClean="0">
                        <a:ln>
                          <a:noFill/>
                        </a:ln>
                        <a:solidFill>
                          <a:schemeClr val="bg1"/>
                        </a:solidFill>
                        <a:effectLst/>
                        <a:latin typeface="Arial" pitchFamily="34" charset="0"/>
                      </a:endParaRPr>
                    </a:p>
                  </a:txBody>
                  <a:tcPr marL="80547" marR="80547" marT="43862" marB="43862"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90008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300" b="1" i="0" u="none" strike="noStrike" cap="none" normalizeH="0" baseline="0" dirty="0" smtClean="0">
                          <a:ln>
                            <a:noFill/>
                          </a:ln>
                          <a:solidFill>
                            <a:schemeClr val="bg1"/>
                          </a:solidFill>
                          <a:effectLst/>
                          <a:latin typeface="Arial" pitchFamily="34" charset="0"/>
                        </a:rPr>
                        <a:t>Unilateral distal</a:t>
                      </a:r>
                    </a:p>
                  </a:txBody>
                  <a:tcPr marL="80547" marR="80547" marT="43862" marB="43862"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300" b="1" i="0" u="none" strike="noStrike" cap="none" normalizeH="0" baseline="0" dirty="0" smtClean="0">
                          <a:ln>
                            <a:noFill/>
                          </a:ln>
                          <a:solidFill>
                            <a:schemeClr val="bg1"/>
                          </a:solidFill>
                          <a:effectLst/>
                          <a:latin typeface="Arial" pitchFamily="34" charset="0"/>
                        </a:rPr>
                        <a:t>7.7%</a:t>
                      </a:r>
                    </a:p>
                  </a:txBody>
                  <a:tcPr marL="80547" marR="80547" marT="43862" marB="43862"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901607">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300" b="1" i="0" u="none" strike="noStrike" cap="none" normalizeH="0" baseline="0" dirty="0" smtClean="0">
                          <a:ln>
                            <a:noFill/>
                          </a:ln>
                          <a:solidFill>
                            <a:schemeClr val="bg1"/>
                          </a:solidFill>
                          <a:effectLst/>
                          <a:latin typeface="Arial" pitchFamily="34" charset="0"/>
                        </a:rPr>
                        <a:t>Bilateral distal</a:t>
                      </a:r>
                    </a:p>
                  </a:txBody>
                  <a:tcPr marL="80547" marR="80547" marT="43862" marB="43862"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300" b="1" i="0" u="none" strike="noStrike" cap="none" normalizeH="0" baseline="0" smtClean="0">
                          <a:ln>
                            <a:noFill/>
                          </a:ln>
                          <a:solidFill>
                            <a:schemeClr val="bg1"/>
                          </a:solidFill>
                          <a:effectLst/>
                          <a:latin typeface="Arial" pitchFamily="34" charset="0"/>
                        </a:rPr>
                        <a:t>13.3%</a:t>
                      </a:r>
                    </a:p>
                  </a:txBody>
                  <a:tcPr marL="80547" marR="80547" marT="43862" marB="43862"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90008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300" b="1" i="0" u="none" strike="noStrike" cap="none" normalizeH="0" baseline="0" dirty="0" smtClean="0">
                          <a:ln>
                            <a:noFill/>
                          </a:ln>
                          <a:solidFill>
                            <a:schemeClr val="bg1"/>
                          </a:solidFill>
                          <a:effectLst/>
                          <a:latin typeface="Arial" pitchFamily="34" charset="0"/>
                        </a:rPr>
                        <a:t>Unilateral proximal (popliteal/femoral/iliac)</a:t>
                      </a:r>
                    </a:p>
                  </a:txBody>
                  <a:tcPr marL="80547" marR="80547" marT="43862" marB="43862" horzOverflow="overflow">
                    <a:lnL cap="flat">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300" b="1" i="0" u="none" strike="noStrike" cap="none" normalizeH="0" baseline="0" smtClean="0">
                          <a:ln>
                            <a:noFill/>
                          </a:ln>
                          <a:solidFill>
                            <a:schemeClr val="bg1"/>
                          </a:solidFill>
                          <a:effectLst/>
                          <a:latin typeface="Arial" pitchFamily="34" charset="0"/>
                        </a:rPr>
                        <a:t>14%</a:t>
                      </a:r>
                    </a:p>
                  </a:txBody>
                  <a:tcPr marL="80547" marR="80547" marT="43862" marB="43862"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90008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300" b="1" i="0" u="none" strike="noStrike" cap="none" normalizeH="0" baseline="0" dirty="0" smtClean="0">
                          <a:ln>
                            <a:noFill/>
                          </a:ln>
                          <a:solidFill>
                            <a:schemeClr val="bg1"/>
                          </a:solidFill>
                          <a:effectLst/>
                          <a:latin typeface="Arial" pitchFamily="34" charset="0"/>
                        </a:rPr>
                        <a:t>Bilateral proximal</a:t>
                      </a:r>
                    </a:p>
                  </a:txBody>
                  <a:tcPr marL="80547" marR="80547" marT="43862" marB="43862"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300" b="1" i="0" u="none" strike="noStrike" cap="none" normalizeH="0" baseline="0" smtClean="0">
                          <a:ln>
                            <a:noFill/>
                          </a:ln>
                          <a:solidFill>
                            <a:schemeClr val="bg1"/>
                          </a:solidFill>
                          <a:effectLst/>
                          <a:latin typeface="Arial" pitchFamily="34" charset="0"/>
                        </a:rPr>
                        <a:t>13.2%</a:t>
                      </a:r>
                    </a:p>
                  </a:txBody>
                  <a:tcPr marL="80547" marR="80547" marT="43862" marB="43862"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14702" name="Text Box 84"/>
          <p:cNvSpPr txBox="1">
            <a:spLocks noChangeArrowheads="1"/>
          </p:cNvSpPr>
          <p:nvPr/>
        </p:nvSpPr>
        <p:spPr bwMode="auto">
          <a:xfrm>
            <a:off x="4800605" y="6324603"/>
            <a:ext cx="3835890" cy="361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296" tIns="41648" rIns="83296" bIns="41648">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33079" eaLnBrk="0" fontAlgn="base" hangingPunct="0">
              <a:spcBef>
                <a:spcPct val="0"/>
              </a:spcBef>
              <a:spcAft>
                <a:spcPct val="0"/>
              </a:spcAft>
            </a:pPr>
            <a:r>
              <a:rPr lang="en-US" altLang="en-US" sz="1800" i="1" dirty="0">
                <a:solidFill>
                  <a:srgbClr val="FFFFFF"/>
                </a:solidFill>
              </a:rPr>
              <a:t>J </a:t>
            </a:r>
            <a:r>
              <a:rPr lang="en-US" altLang="en-US" sz="1800" i="1" dirty="0" err="1">
                <a:solidFill>
                  <a:srgbClr val="FFFFFF"/>
                </a:solidFill>
              </a:rPr>
              <a:t>Thromb</a:t>
            </a:r>
            <a:r>
              <a:rPr lang="en-US" altLang="en-US" sz="1800" i="1" dirty="0">
                <a:solidFill>
                  <a:srgbClr val="FFFFFF"/>
                </a:solidFill>
              </a:rPr>
              <a:t> </a:t>
            </a:r>
            <a:r>
              <a:rPr lang="en-US" altLang="en-US" sz="1800" i="1" dirty="0" err="1">
                <a:solidFill>
                  <a:srgbClr val="FFFFFF"/>
                </a:solidFill>
              </a:rPr>
              <a:t>Haemost</a:t>
            </a:r>
            <a:r>
              <a:rPr lang="en-US" altLang="en-US" sz="1800" i="1" dirty="0">
                <a:solidFill>
                  <a:srgbClr val="FFFFFF"/>
                </a:solidFill>
              </a:rPr>
              <a:t> 2005;3:1362-7</a:t>
            </a:r>
          </a:p>
        </p:txBody>
      </p:sp>
      <p:grpSp>
        <p:nvGrpSpPr>
          <p:cNvPr id="3" name="Group 2"/>
          <p:cNvGrpSpPr/>
          <p:nvPr/>
        </p:nvGrpSpPr>
        <p:grpSpPr>
          <a:xfrm>
            <a:off x="6019800" y="2133600"/>
            <a:ext cx="1066800" cy="2362200"/>
            <a:chOff x="6019800" y="2133600"/>
            <a:chExt cx="1066800" cy="2362200"/>
          </a:xfrm>
        </p:grpSpPr>
        <p:sp>
          <p:nvSpPr>
            <p:cNvPr id="2" name="Oval 1"/>
            <p:cNvSpPr/>
            <p:nvPr/>
          </p:nvSpPr>
          <p:spPr bwMode="auto">
            <a:xfrm>
              <a:off x="6019800" y="2133600"/>
              <a:ext cx="1066800" cy="533400"/>
            </a:xfrm>
            <a:prstGeom prst="ellipse">
              <a:avLst/>
            </a:prstGeom>
            <a:noFill/>
            <a:ln w="38100"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smtClean="0">
                <a:ln>
                  <a:noFill/>
                </a:ln>
                <a:solidFill>
                  <a:schemeClr val="tx1"/>
                </a:solidFill>
                <a:effectLst/>
                <a:latin typeface="Arial" pitchFamily="34" charset="0"/>
              </a:endParaRPr>
            </a:p>
          </p:txBody>
        </p:sp>
        <p:sp>
          <p:nvSpPr>
            <p:cNvPr id="6" name="Oval 5"/>
            <p:cNvSpPr/>
            <p:nvPr/>
          </p:nvSpPr>
          <p:spPr bwMode="auto">
            <a:xfrm>
              <a:off x="6019800" y="3962400"/>
              <a:ext cx="1066800" cy="533400"/>
            </a:xfrm>
            <a:prstGeom prst="ellipse">
              <a:avLst/>
            </a:prstGeom>
            <a:noFill/>
            <a:ln w="38100"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val="343231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208359" y="119376"/>
            <a:ext cx="8935641" cy="1006692"/>
          </a:xfrm>
        </p:spPr>
        <p:txBody>
          <a:bodyPr/>
          <a:lstStyle/>
          <a:p>
            <a:pPr>
              <a:defRPr/>
            </a:pPr>
            <a:r>
              <a:rPr lang="en-US" sz="2800" dirty="0" smtClean="0">
                <a:solidFill>
                  <a:schemeClr val="tx1"/>
                </a:solidFill>
              </a:rPr>
              <a:t>Long term recurrence risk is highest for proximal DVT and PE</a:t>
            </a:r>
          </a:p>
        </p:txBody>
      </p:sp>
      <p:sp>
        <p:nvSpPr>
          <p:cNvPr id="115716" name="Rectangle 2"/>
          <p:cNvSpPr>
            <a:spLocks noChangeArrowheads="1"/>
          </p:cNvSpPr>
          <p:nvPr/>
        </p:nvSpPr>
        <p:spPr bwMode="auto">
          <a:xfrm>
            <a:off x="6172200" y="6486721"/>
            <a:ext cx="2868342" cy="284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247" tIns="41623" rIns="83247" bIns="41623">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32584" eaLnBrk="0" fontAlgn="base" hangingPunct="0">
              <a:spcBef>
                <a:spcPct val="0"/>
              </a:spcBef>
              <a:spcAft>
                <a:spcPct val="0"/>
              </a:spcAft>
            </a:pPr>
            <a:r>
              <a:rPr lang="en-US" altLang="en-US" sz="1300" i="1" dirty="0"/>
              <a:t>J </a:t>
            </a:r>
            <a:r>
              <a:rPr lang="en-US" altLang="en-US" sz="1300" i="1" dirty="0" err="1"/>
              <a:t>Thromb</a:t>
            </a:r>
            <a:r>
              <a:rPr lang="en-US" altLang="en-US" sz="1300" i="1" dirty="0"/>
              <a:t> </a:t>
            </a:r>
            <a:r>
              <a:rPr lang="en-US" altLang="en-US" sz="1300" i="1" dirty="0" err="1"/>
              <a:t>Haemost</a:t>
            </a:r>
            <a:r>
              <a:rPr lang="en-US" altLang="en-US" sz="1300" i="1" dirty="0"/>
              <a:t> </a:t>
            </a:r>
            <a:r>
              <a:rPr lang="en-US" altLang="en-US" sz="1300" i="1" dirty="0" smtClean="0"/>
              <a:t>2017;14:2402</a:t>
            </a:r>
            <a:endParaRPr lang="en-US" altLang="en-US" i="1" dirty="0"/>
          </a:p>
        </p:txBody>
      </p:sp>
      <p:pic>
        <p:nvPicPr>
          <p:cNvPr id="3" name="Picture 2"/>
          <p:cNvPicPr>
            <a:picLocks noChangeAspect="1"/>
          </p:cNvPicPr>
          <p:nvPr/>
        </p:nvPicPr>
        <p:blipFill>
          <a:blip r:embed="rId3"/>
          <a:stretch>
            <a:fillRect/>
          </a:stretch>
        </p:blipFill>
        <p:spPr>
          <a:xfrm>
            <a:off x="852487" y="1162050"/>
            <a:ext cx="7439025" cy="4533900"/>
          </a:xfrm>
          <a:prstGeom prst="rect">
            <a:avLst/>
          </a:prstGeom>
        </p:spPr>
      </p:pic>
    </p:spTree>
    <p:extLst>
      <p:ext uri="{BB962C8B-B14F-4D97-AF65-F5344CB8AC3E}">
        <p14:creationId xmlns:p14="http://schemas.microsoft.com/office/powerpoint/2010/main" val="31115054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107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4238" y="1219210"/>
            <a:ext cx="5235531" cy="488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8421" name="Text Box 5"/>
          <p:cNvSpPr txBox="1">
            <a:spLocks noChangeArrowheads="1"/>
          </p:cNvSpPr>
          <p:nvPr/>
        </p:nvSpPr>
        <p:spPr bwMode="auto">
          <a:xfrm>
            <a:off x="0" y="88348"/>
            <a:ext cx="9144000" cy="1191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3167" tIns="41583" rIns="83167" bIns="41583">
            <a:spAutoFit/>
          </a:bodyPr>
          <a:lstStyle/>
          <a:p>
            <a:pPr algn="ctr" eaLnBrk="0" fontAlgn="base" hangingPunct="0">
              <a:spcBef>
                <a:spcPct val="0"/>
              </a:spcBef>
              <a:spcAft>
                <a:spcPct val="0"/>
              </a:spcAft>
              <a:defRPr/>
            </a:pPr>
            <a:r>
              <a:rPr lang="en-US" sz="3600" b="1" dirty="0" smtClean="0"/>
              <a:t>Risk of recurrence is higher after a second episode of VTE</a:t>
            </a:r>
            <a:endParaRPr lang="en-US" sz="3600" b="1" dirty="0"/>
          </a:p>
        </p:txBody>
      </p:sp>
      <p:sp>
        <p:nvSpPr>
          <p:cNvPr id="131076" name="Text Box 6"/>
          <p:cNvSpPr txBox="1">
            <a:spLocks noChangeArrowheads="1"/>
          </p:cNvSpPr>
          <p:nvPr/>
        </p:nvSpPr>
        <p:spPr bwMode="auto">
          <a:xfrm>
            <a:off x="6705604" y="6316519"/>
            <a:ext cx="2309570" cy="360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167" tIns="41583" rIns="83167" bIns="41583">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eaLnBrk="0" fontAlgn="base" hangingPunct="0">
              <a:spcBef>
                <a:spcPct val="0"/>
              </a:spcBef>
              <a:spcAft>
                <a:spcPct val="0"/>
              </a:spcAft>
            </a:pPr>
            <a:r>
              <a:rPr lang="en-US" altLang="en-US" sz="1800" dirty="0"/>
              <a:t>NEJM 1997;336:393</a:t>
            </a:r>
          </a:p>
        </p:txBody>
      </p:sp>
      <p:grpSp>
        <p:nvGrpSpPr>
          <p:cNvPr id="15" name="Group 14"/>
          <p:cNvGrpSpPr/>
          <p:nvPr/>
        </p:nvGrpSpPr>
        <p:grpSpPr>
          <a:xfrm>
            <a:off x="2971800" y="3224553"/>
            <a:ext cx="1676400" cy="1170487"/>
            <a:chOff x="2438400" y="3249113"/>
            <a:chExt cx="1676400" cy="1170487"/>
          </a:xfrm>
        </p:grpSpPr>
        <p:cxnSp>
          <p:nvCxnSpPr>
            <p:cNvPr id="4" name="Straight Connector 3"/>
            <p:cNvCxnSpPr/>
            <p:nvPr/>
          </p:nvCxnSpPr>
          <p:spPr bwMode="auto">
            <a:xfrm flipV="1">
              <a:off x="3853454" y="3834560"/>
              <a:ext cx="0" cy="585040"/>
            </a:xfrm>
            <a:prstGeom prst="line">
              <a:avLst/>
            </a:prstGeom>
            <a:solidFill>
              <a:schemeClr val="accent1"/>
            </a:solidFill>
            <a:ln w="381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p:cNvCxnSpPr/>
            <p:nvPr/>
          </p:nvCxnSpPr>
          <p:spPr bwMode="auto">
            <a:xfrm flipH="1">
              <a:off x="2438400" y="3834560"/>
              <a:ext cx="1415054" cy="0"/>
            </a:xfrm>
            <a:prstGeom prst="line">
              <a:avLst/>
            </a:prstGeom>
            <a:solidFill>
              <a:schemeClr val="accent1"/>
            </a:solidFill>
            <a:ln w="381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TextBox 13"/>
            <p:cNvSpPr txBox="1"/>
            <p:nvPr/>
          </p:nvSpPr>
          <p:spPr>
            <a:xfrm>
              <a:off x="2590800" y="3249113"/>
              <a:ext cx="1524000" cy="531484"/>
            </a:xfrm>
            <a:prstGeom prst="rect">
              <a:avLst/>
            </a:prstGeom>
            <a:noFill/>
          </p:spPr>
          <p:txBody>
            <a:bodyPr wrap="square" rtlCol="0">
              <a:spAutoFit/>
            </a:bodyPr>
            <a:lstStyle/>
            <a:p>
              <a:r>
                <a:rPr lang="en-US" sz="1400" dirty="0"/>
                <a:t>1 </a:t>
              </a:r>
              <a:r>
                <a:rPr lang="en-US" sz="1400" dirty="0" err="1"/>
                <a:t>yr</a:t>
              </a:r>
              <a:r>
                <a:rPr lang="en-US" sz="1400" dirty="0"/>
                <a:t> recurrence rate ~ 9</a:t>
              </a:r>
              <a:r>
                <a:rPr lang="en-US" sz="1400" dirty="0" smtClean="0"/>
                <a:t>% </a:t>
              </a:r>
              <a:endParaRPr lang="en-US" sz="1400" dirty="0"/>
            </a:p>
          </p:txBody>
        </p:sp>
      </p:grpSp>
    </p:spTree>
    <p:extLst>
      <p:ext uri="{BB962C8B-B14F-4D97-AF65-F5344CB8AC3E}">
        <p14:creationId xmlns:p14="http://schemas.microsoft.com/office/powerpoint/2010/main" val="73844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118185" y="94386"/>
            <a:ext cx="8935641" cy="1006692"/>
          </a:xfrm>
        </p:spPr>
        <p:txBody>
          <a:bodyPr/>
          <a:lstStyle/>
          <a:p>
            <a:pPr>
              <a:defRPr/>
            </a:pPr>
            <a:r>
              <a:rPr lang="en-US" sz="2800" dirty="0">
                <a:solidFill>
                  <a:schemeClr val="tx1"/>
                </a:solidFill>
              </a:rPr>
              <a:t>Elevated D-dimer level one month after stopping anticoagulation predicts higher VTE recurrence risk</a:t>
            </a:r>
          </a:p>
        </p:txBody>
      </p:sp>
      <p:sp>
        <p:nvSpPr>
          <p:cNvPr id="115716" name="Rectangle 2"/>
          <p:cNvSpPr>
            <a:spLocks noChangeArrowheads="1"/>
          </p:cNvSpPr>
          <p:nvPr/>
        </p:nvSpPr>
        <p:spPr bwMode="auto">
          <a:xfrm>
            <a:off x="5941735" y="6352390"/>
            <a:ext cx="2956173" cy="29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247" tIns="41623" rIns="83247" bIns="41623">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32584" eaLnBrk="0" fontAlgn="base" hangingPunct="0">
              <a:spcBef>
                <a:spcPct val="0"/>
              </a:spcBef>
              <a:spcAft>
                <a:spcPct val="0"/>
              </a:spcAft>
            </a:pPr>
            <a:r>
              <a:rPr lang="en-US" altLang="en-US" sz="1300" i="1" dirty="0"/>
              <a:t>N </a:t>
            </a:r>
            <a:r>
              <a:rPr lang="en-US" altLang="en-US" sz="1300" i="1" dirty="0" err="1"/>
              <a:t>Engl</a:t>
            </a:r>
            <a:r>
              <a:rPr lang="en-US" altLang="en-US" sz="1300" i="1" dirty="0"/>
              <a:t> J Med 2006;355:1780-9</a:t>
            </a:r>
            <a:endParaRPr lang="en-US" altLang="en-US" i="1"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1295400"/>
            <a:ext cx="6648450" cy="4787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val 1"/>
          <p:cNvSpPr/>
          <p:nvPr/>
        </p:nvSpPr>
        <p:spPr bwMode="auto">
          <a:xfrm>
            <a:off x="6429211" y="2819400"/>
            <a:ext cx="990600" cy="609600"/>
          </a:xfrm>
          <a:prstGeom prst="ellipse">
            <a:avLst/>
          </a:prstGeom>
          <a:noFill/>
          <a:ln w="25400" cap="flat" cmpd="sng" algn="ctr">
            <a:solidFill>
              <a:srgbClr val="FF0000"/>
            </a:solidFill>
            <a:prstDash val="solid"/>
            <a:round/>
            <a:headEnd type="none" w="med" len="med"/>
            <a:tailEnd type="none" w="med" len="med"/>
          </a:ln>
          <a:effectLst/>
          <a:extLst/>
        </p:spPr>
        <p:txBody>
          <a:bodyPr vert="horz" wrap="square" lIns="91330" tIns="45666" rIns="91330" bIns="45666" numCol="1" rtlCol="0" anchor="t" anchorCtr="0" compatLnSpc="1">
            <a:prstTxWarp prst="textNoShape">
              <a:avLst/>
            </a:prstTxWarp>
          </a:bodyPr>
          <a:lstStyle/>
          <a:p>
            <a:pPr defTabSz="913315" eaLnBrk="0" fontAlgn="base" hangingPunct="0">
              <a:spcBef>
                <a:spcPct val="0"/>
              </a:spcBef>
              <a:spcAft>
                <a:spcPct val="0"/>
              </a:spcAft>
            </a:pPr>
            <a:endParaRPr lang="en-US" sz="3200" b="1">
              <a:latin typeface="Arial" pitchFamily="34" charset="0"/>
            </a:endParaRPr>
          </a:p>
        </p:txBody>
      </p:sp>
    </p:spTree>
    <p:extLst>
      <p:ext uri="{BB962C8B-B14F-4D97-AF65-F5344CB8AC3E}">
        <p14:creationId xmlns:p14="http://schemas.microsoft.com/office/powerpoint/2010/main" val="214958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118185" y="94386"/>
            <a:ext cx="8935641" cy="1006692"/>
          </a:xfrm>
        </p:spPr>
        <p:txBody>
          <a:bodyPr/>
          <a:lstStyle/>
          <a:p>
            <a:pPr>
              <a:defRPr/>
            </a:pPr>
            <a:r>
              <a:rPr lang="en-US" sz="2800" dirty="0" smtClean="0">
                <a:solidFill>
                  <a:schemeClr val="tx1"/>
                </a:solidFill>
              </a:rPr>
              <a:t>Cancer patients have a high risk of recurrent VTE</a:t>
            </a:r>
            <a:endParaRPr lang="en-US" sz="2800" dirty="0">
              <a:solidFill>
                <a:schemeClr val="tx1"/>
              </a:solidFill>
            </a:endParaRPr>
          </a:p>
        </p:txBody>
      </p:sp>
      <p:sp>
        <p:nvSpPr>
          <p:cNvPr id="115716" name="Rectangle 2"/>
          <p:cNvSpPr>
            <a:spLocks noChangeArrowheads="1"/>
          </p:cNvSpPr>
          <p:nvPr/>
        </p:nvSpPr>
        <p:spPr bwMode="auto">
          <a:xfrm>
            <a:off x="6019800" y="6356879"/>
            <a:ext cx="2956173" cy="29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247" tIns="41623" rIns="83247" bIns="41623">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32584" eaLnBrk="0" fontAlgn="base" hangingPunct="0">
              <a:spcBef>
                <a:spcPct val="0"/>
              </a:spcBef>
              <a:spcAft>
                <a:spcPct val="0"/>
              </a:spcAft>
            </a:pPr>
            <a:r>
              <a:rPr lang="en-US" altLang="en-US" sz="1300" i="1" dirty="0" smtClean="0"/>
              <a:t>Arch Intern Med 2000;160:769</a:t>
            </a:r>
            <a:endParaRPr lang="en-US" altLang="en-US" i="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92" y="1905000"/>
            <a:ext cx="8580316" cy="3957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317592" y="3505200"/>
            <a:ext cx="8521608" cy="533400"/>
          </a:xfrm>
          <a:prstGeom prst="rect">
            <a:avLst/>
          </a:prstGeom>
          <a:noFill/>
          <a:ln w="381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18096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118185" y="94386"/>
            <a:ext cx="8935641" cy="1006692"/>
          </a:xfrm>
        </p:spPr>
        <p:txBody>
          <a:bodyPr/>
          <a:lstStyle/>
          <a:p>
            <a:pPr>
              <a:defRPr/>
            </a:pPr>
            <a:r>
              <a:rPr lang="en-US" sz="3600" dirty="0" smtClean="0">
                <a:solidFill>
                  <a:schemeClr val="tx1"/>
                </a:solidFill>
              </a:rPr>
              <a:t>Inflammatory bowel disease increases VTE recurrence risk</a:t>
            </a:r>
            <a:endParaRPr lang="en-US" sz="3600" dirty="0">
              <a:solidFill>
                <a:schemeClr val="tx1"/>
              </a:solidFill>
            </a:endParaRPr>
          </a:p>
        </p:txBody>
      </p:sp>
      <p:sp>
        <p:nvSpPr>
          <p:cNvPr id="115716" name="Rectangle 2"/>
          <p:cNvSpPr>
            <a:spLocks noChangeArrowheads="1"/>
          </p:cNvSpPr>
          <p:nvPr/>
        </p:nvSpPr>
        <p:spPr bwMode="auto">
          <a:xfrm>
            <a:off x="5941735" y="6352390"/>
            <a:ext cx="2956173" cy="29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247" tIns="41623" rIns="83247" bIns="41623">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32584" eaLnBrk="0" fontAlgn="base" hangingPunct="0">
              <a:spcBef>
                <a:spcPct val="0"/>
              </a:spcBef>
              <a:spcAft>
                <a:spcPct val="0"/>
              </a:spcAft>
            </a:pPr>
            <a:r>
              <a:rPr lang="en-US" altLang="en-US" sz="1300" i="1" dirty="0" smtClean="0"/>
              <a:t>Gastroenterology 2010;139:779</a:t>
            </a:r>
            <a:endParaRPr lang="en-US" altLang="en-US" i="1" dirty="0"/>
          </a:p>
        </p:txBody>
      </p:sp>
      <p:grpSp>
        <p:nvGrpSpPr>
          <p:cNvPr id="4" name="Group 3"/>
          <p:cNvGrpSpPr/>
          <p:nvPr/>
        </p:nvGrpSpPr>
        <p:grpSpPr>
          <a:xfrm>
            <a:off x="998538" y="1207884"/>
            <a:ext cx="7146925" cy="4830809"/>
            <a:chOff x="998538" y="1207884"/>
            <a:chExt cx="7146925" cy="4830809"/>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538" y="1207884"/>
              <a:ext cx="7146925" cy="4735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998538" y="5886293"/>
              <a:ext cx="1058862" cy="1524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smtClean="0">
                <a:ln>
                  <a:noFill/>
                </a:ln>
                <a:solidFill>
                  <a:schemeClr val="tx1"/>
                </a:solidFill>
                <a:effectLst/>
                <a:latin typeface="Arial" pitchFamily="34" charset="0"/>
              </a:endParaRPr>
            </a:p>
          </p:txBody>
        </p:sp>
      </p:grpSp>
      <p:grpSp>
        <p:nvGrpSpPr>
          <p:cNvPr id="10" name="Group 9"/>
          <p:cNvGrpSpPr/>
          <p:nvPr/>
        </p:nvGrpSpPr>
        <p:grpSpPr>
          <a:xfrm>
            <a:off x="2133600" y="2842701"/>
            <a:ext cx="1534706" cy="2415099"/>
            <a:chOff x="2133600" y="2842701"/>
            <a:chExt cx="1534706" cy="2415099"/>
          </a:xfrm>
        </p:grpSpPr>
        <p:cxnSp>
          <p:nvCxnSpPr>
            <p:cNvPr id="6" name="Straight Connector 5"/>
            <p:cNvCxnSpPr/>
            <p:nvPr/>
          </p:nvCxnSpPr>
          <p:spPr bwMode="auto">
            <a:xfrm flipV="1">
              <a:off x="2819400" y="4038600"/>
              <a:ext cx="0" cy="1219200"/>
            </a:xfrm>
            <a:prstGeom prst="line">
              <a:avLst/>
            </a:prstGeom>
            <a:solidFill>
              <a:schemeClr val="accent1"/>
            </a:solidFill>
            <a:ln w="254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Connector 7"/>
            <p:cNvCxnSpPr/>
            <p:nvPr/>
          </p:nvCxnSpPr>
          <p:spPr bwMode="auto">
            <a:xfrm flipH="1">
              <a:off x="2133600" y="4038600"/>
              <a:ext cx="685800" cy="0"/>
            </a:xfrm>
            <a:prstGeom prst="line">
              <a:avLst/>
            </a:prstGeom>
            <a:solidFill>
              <a:schemeClr val="accent1"/>
            </a:solidFill>
            <a:ln w="254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Box 8"/>
            <p:cNvSpPr txBox="1"/>
            <p:nvPr/>
          </p:nvSpPr>
          <p:spPr>
            <a:xfrm>
              <a:off x="2144306" y="2842701"/>
              <a:ext cx="1524000" cy="923330"/>
            </a:xfrm>
            <a:prstGeom prst="rect">
              <a:avLst/>
            </a:prstGeom>
            <a:noFill/>
          </p:spPr>
          <p:txBody>
            <a:bodyPr wrap="square" rtlCol="0">
              <a:spAutoFit/>
            </a:bodyPr>
            <a:lstStyle/>
            <a:p>
              <a:r>
                <a:rPr lang="en-US" dirty="0" smtClean="0"/>
                <a:t>1 </a:t>
              </a:r>
              <a:r>
                <a:rPr lang="en-US" dirty="0" err="1" smtClean="0"/>
                <a:t>yr</a:t>
              </a:r>
              <a:r>
                <a:rPr lang="en-US" dirty="0" smtClean="0"/>
                <a:t> recurrence rate ~ 18%</a:t>
              </a:r>
              <a:endParaRPr lang="en-US" dirty="0"/>
            </a:p>
          </p:txBody>
        </p:sp>
      </p:grpSp>
    </p:spTree>
    <p:extLst>
      <p:ext uri="{BB962C8B-B14F-4D97-AF65-F5344CB8AC3E}">
        <p14:creationId xmlns:p14="http://schemas.microsoft.com/office/powerpoint/2010/main" val="97562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104901" y="89857"/>
            <a:ext cx="8935641" cy="1006692"/>
          </a:xfrm>
        </p:spPr>
        <p:txBody>
          <a:bodyPr/>
          <a:lstStyle/>
          <a:p>
            <a:pPr>
              <a:defRPr/>
            </a:pPr>
            <a:r>
              <a:rPr lang="en-US" dirty="0" smtClean="0">
                <a:solidFill>
                  <a:schemeClr val="tx1"/>
                </a:solidFill>
              </a:rPr>
              <a:t>Men have a higher VTE recurrence risk </a:t>
            </a:r>
            <a:br>
              <a:rPr lang="en-US" dirty="0" smtClean="0">
                <a:solidFill>
                  <a:schemeClr val="tx1"/>
                </a:solidFill>
              </a:rPr>
            </a:br>
            <a:r>
              <a:rPr lang="en-US" dirty="0" smtClean="0">
                <a:solidFill>
                  <a:schemeClr val="tx1"/>
                </a:solidFill>
              </a:rPr>
              <a:t>than women</a:t>
            </a:r>
          </a:p>
        </p:txBody>
      </p:sp>
      <p:pic>
        <p:nvPicPr>
          <p:cNvPr id="1157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192" y="1162038"/>
            <a:ext cx="5667629" cy="4910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5716" name="Rectangle 2"/>
          <p:cNvSpPr>
            <a:spLocks noChangeArrowheads="1"/>
          </p:cNvSpPr>
          <p:nvPr/>
        </p:nvSpPr>
        <p:spPr bwMode="auto">
          <a:xfrm>
            <a:off x="5941735" y="6352390"/>
            <a:ext cx="2956173" cy="29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247" tIns="41623" rIns="83247" bIns="41623">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32584" eaLnBrk="0" fontAlgn="base" hangingPunct="0">
              <a:spcBef>
                <a:spcPct val="0"/>
              </a:spcBef>
              <a:spcAft>
                <a:spcPct val="0"/>
              </a:spcAft>
            </a:pPr>
            <a:r>
              <a:rPr lang="en-US" altLang="en-US" sz="1300" i="1" dirty="0"/>
              <a:t>N </a:t>
            </a:r>
            <a:r>
              <a:rPr lang="en-US" altLang="en-US" sz="1300" i="1" dirty="0" err="1"/>
              <a:t>Engl</a:t>
            </a:r>
            <a:r>
              <a:rPr lang="en-US" altLang="en-US" sz="1300" i="1" dirty="0"/>
              <a:t> J Med 2004;350:2558-63</a:t>
            </a:r>
            <a:endParaRPr lang="en-US" altLang="en-US" i="1" dirty="0"/>
          </a:p>
        </p:txBody>
      </p:sp>
    </p:spTree>
    <p:extLst>
      <p:ext uri="{BB962C8B-B14F-4D97-AF65-F5344CB8AC3E}">
        <p14:creationId xmlns:p14="http://schemas.microsoft.com/office/powerpoint/2010/main" val="27798488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208359" y="119376"/>
            <a:ext cx="8935641" cy="1006692"/>
          </a:xfrm>
        </p:spPr>
        <p:txBody>
          <a:bodyPr/>
          <a:lstStyle/>
          <a:p>
            <a:pPr>
              <a:defRPr/>
            </a:pPr>
            <a:r>
              <a:rPr lang="en-US" sz="3600" dirty="0" smtClean="0">
                <a:solidFill>
                  <a:schemeClr val="tx1"/>
                </a:solidFill>
              </a:rPr>
              <a:t>20-year recurrence rate twice as high for men than women</a:t>
            </a:r>
          </a:p>
        </p:txBody>
      </p:sp>
      <p:sp>
        <p:nvSpPr>
          <p:cNvPr id="115716" name="Rectangle 2"/>
          <p:cNvSpPr>
            <a:spLocks noChangeArrowheads="1"/>
          </p:cNvSpPr>
          <p:nvPr/>
        </p:nvSpPr>
        <p:spPr bwMode="auto">
          <a:xfrm>
            <a:off x="6172200" y="6486721"/>
            <a:ext cx="2868342" cy="284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247" tIns="41623" rIns="83247" bIns="41623">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32584" eaLnBrk="0" fontAlgn="base" hangingPunct="0">
              <a:spcBef>
                <a:spcPct val="0"/>
              </a:spcBef>
              <a:spcAft>
                <a:spcPct val="0"/>
              </a:spcAft>
            </a:pPr>
            <a:r>
              <a:rPr lang="en-US" altLang="en-US" sz="1300" i="1" dirty="0"/>
              <a:t>J </a:t>
            </a:r>
            <a:r>
              <a:rPr lang="en-US" altLang="en-US" sz="1300" i="1" dirty="0" err="1"/>
              <a:t>Thromb</a:t>
            </a:r>
            <a:r>
              <a:rPr lang="en-US" altLang="en-US" sz="1300" i="1" dirty="0"/>
              <a:t> </a:t>
            </a:r>
            <a:r>
              <a:rPr lang="en-US" altLang="en-US" sz="1300" i="1" dirty="0" err="1"/>
              <a:t>Haemost</a:t>
            </a:r>
            <a:r>
              <a:rPr lang="en-US" altLang="en-US" sz="1300" i="1" dirty="0"/>
              <a:t> </a:t>
            </a:r>
            <a:r>
              <a:rPr lang="en-US" altLang="en-US" sz="1300" i="1" dirty="0" smtClean="0"/>
              <a:t>2017;14:2402</a:t>
            </a:r>
            <a:endParaRPr lang="en-US" altLang="en-US" i="1" dirty="0"/>
          </a:p>
        </p:txBody>
      </p:sp>
      <p:pic>
        <p:nvPicPr>
          <p:cNvPr id="2" name="Picture 1"/>
          <p:cNvPicPr>
            <a:picLocks noChangeAspect="1"/>
          </p:cNvPicPr>
          <p:nvPr/>
        </p:nvPicPr>
        <p:blipFill>
          <a:blip r:embed="rId3"/>
          <a:stretch>
            <a:fillRect/>
          </a:stretch>
        </p:blipFill>
        <p:spPr>
          <a:xfrm>
            <a:off x="1066800" y="1295400"/>
            <a:ext cx="7134225" cy="4448175"/>
          </a:xfrm>
          <a:prstGeom prst="rect">
            <a:avLst/>
          </a:prstGeom>
        </p:spPr>
      </p:pic>
    </p:spTree>
    <p:extLst>
      <p:ext uri="{BB962C8B-B14F-4D97-AF65-F5344CB8AC3E}">
        <p14:creationId xmlns:p14="http://schemas.microsoft.com/office/powerpoint/2010/main" val="13988465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104901" y="89857"/>
            <a:ext cx="8935641" cy="1006692"/>
          </a:xfrm>
        </p:spPr>
        <p:txBody>
          <a:bodyPr/>
          <a:lstStyle/>
          <a:p>
            <a:pPr>
              <a:defRPr/>
            </a:pPr>
            <a:r>
              <a:rPr lang="en-US" dirty="0" smtClean="0">
                <a:solidFill>
                  <a:schemeClr val="tx1"/>
                </a:solidFill>
              </a:rPr>
              <a:t>Estrogen-related VTE has a low risk of recurrence</a:t>
            </a:r>
          </a:p>
        </p:txBody>
      </p:sp>
      <p:sp>
        <p:nvSpPr>
          <p:cNvPr id="115716" name="Rectangle 2"/>
          <p:cNvSpPr>
            <a:spLocks noChangeArrowheads="1"/>
          </p:cNvSpPr>
          <p:nvPr/>
        </p:nvSpPr>
        <p:spPr bwMode="auto">
          <a:xfrm>
            <a:off x="6172200" y="6486721"/>
            <a:ext cx="2666999" cy="295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247" tIns="41623" rIns="83247" bIns="41623">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32584" eaLnBrk="0" fontAlgn="base" hangingPunct="0">
              <a:spcBef>
                <a:spcPct val="0"/>
              </a:spcBef>
              <a:spcAft>
                <a:spcPct val="0"/>
              </a:spcAft>
            </a:pPr>
            <a:r>
              <a:rPr lang="en-US" altLang="en-US" sz="1300" i="1" dirty="0"/>
              <a:t>J </a:t>
            </a:r>
            <a:r>
              <a:rPr lang="en-US" altLang="en-US" sz="1300" i="1" dirty="0" err="1"/>
              <a:t>Thromb</a:t>
            </a:r>
            <a:r>
              <a:rPr lang="en-US" altLang="en-US" sz="1300" i="1" dirty="0"/>
              <a:t> </a:t>
            </a:r>
            <a:r>
              <a:rPr lang="en-US" altLang="en-US" sz="1300" i="1" dirty="0" err="1"/>
              <a:t>Haemost</a:t>
            </a:r>
            <a:r>
              <a:rPr lang="en-US" altLang="en-US" sz="1300" i="1" dirty="0"/>
              <a:t> 2006;4:2199</a:t>
            </a:r>
            <a:endParaRPr lang="en-US" altLang="en-US" i="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1" y="1143001"/>
            <a:ext cx="4057650" cy="5119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67394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402733" y="146206"/>
            <a:ext cx="8307769" cy="1096549"/>
          </a:xfrm>
        </p:spPr>
        <p:txBody>
          <a:bodyPr lIns="0" rIns="0" anchor="t" anchorCtr="1"/>
          <a:lstStyle/>
          <a:p>
            <a:pPr>
              <a:defRPr/>
            </a:pPr>
            <a:r>
              <a:rPr lang="en-US" dirty="0" smtClean="0">
                <a:effectLst>
                  <a:outerShdw blurRad="38100" dist="38100" dir="2700000" algn="tl">
                    <a:srgbClr val="000000"/>
                  </a:outerShdw>
                </a:effectLst>
              </a:rPr>
              <a:t>IVC filters increase the risk of recurrent DVT</a:t>
            </a:r>
          </a:p>
        </p:txBody>
      </p:sp>
      <p:sp>
        <p:nvSpPr>
          <p:cNvPr id="156675" name="Text Box 3"/>
          <p:cNvSpPr txBox="1">
            <a:spLocks noChangeArrowheads="1"/>
          </p:cNvSpPr>
          <p:nvPr/>
        </p:nvSpPr>
        <p:spPr bwMode="auto">
          <a:xfrm>
            <a:off x="5943600" y="6400800"/>
            <a:ext cx="2972954" cy="280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b"/>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34664" eaLnBrk="0" fontAlgn="base" hangingPunct="0">
              <a:spcBef>
                <a:spcPct val="0"/>
              </a:spcBef>
              <a:spcAft>
                <a:spcPct val="0"/>
              </a:spcAft>
              <a:buNone/>
            </a:pPr>
            <a:r>
              <a:rPr lang="en-US" altLang="en-US" sz="1600" i="1" dirty="0">
                <a:solidFill>
                  <a:srgbClr val="FFFFFF"/>
                </a:solidFill>
              </a:rPr>
              <a:t>N </a:t>
            </a:r>
            <a:r>
              <a:rPr lang="en-US" altLang="en-US" sz="1600" i="1" dirty="0" err="1">
                <a:solidFill>
                  <a:srgbClr val="FFFFFF"/>
                </a:solidFill>
              </a:rPr>
              <a:t>Engl</a:t>
            </a:r>
            <a:r>
              <a:rPr lang="en-US" altLang="en-US" sz="1600" i="1" dirty="0">
                <a:solidFill>
                  <a:srgbClr val="FFFFFF"/>
                </a:solidFill>
              </a:rPr>
              <a:t> J Med 1998;338:409</a:t>
            </a:r>
          </a:p>
        </p:txBody>
      </p:sp>
      <p:sp>
        <p:nvSpPr>
          <p:cNvPr id="156676" name="Freeform 4"/>
          <p:cNvSpPr>
            <a:spLocks noChangeArrowheads="1"/>
          </p:cNvSpPr>
          <p:nvPr/>
        </p:nvSpPr>
        <p:spPr bwMode="auto">
          <a:xfrm>
            <a:off x="591516" y="2013386"/>
            <a:ext cx="999840" cy="1299106"/>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solidFill>
            <a:srgbClr val="00FFFF"/>
          </a:soli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677" name="Text Box 5"/>
          <p:cNvSpPr txBox="1">
            <a:spLocks noChangeArrowheads="1"/>
          </p:cNvSpPr>
          <p:nvPr/>
        </p:nvSpPr>
        <p:spPr bwMode="auto">
          <a:xfrm>
            <a:off x="661433" y="2508356"/>
            <a:ext cx="860003" cy="309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800">
                <a:solidFill>
                  <a:srgbClr val="000000"/>
                </a:solidFill>
              </a:rPr>
              <a:t>GROUP</a:t>
            </a:r>
          </a:p>
        </p:txBody>
      </p:sp>
      <p:sp>
        <p:nvSpPr>
          <p:cNvPr id="156678" name="Freeform 6"/>
          <p:cNvSpPr>
            <a:spLocks noChangeArrowheads="1"/>
          </p:cNvSpPr>
          <p:nvPr/>
        </p:nvSpPr>
        <p:spPr bwMode="auto">
          <a:xfrm>
            <a:off x="1591355" y="2013386"/>
            <a:ext cx="1001239" cy="1299106"/>
          </a:xfrm>
          <a:custGeom>
            <a:avLst/>
            <a:gdLst>
              <a:gd name="T0" fmla="*/ 0 w 716"/>
              <a:gd name="T1" fmla="*/ 0 h 853"/>
              <a:gd name="T2" fmla="*/ 0 w 716"/>
              <a:gd name="T3" fmla="*/ 2147483647 h 853"/>
              <a:gd name="T4" fmla="*/ 2147483647 w 716"/>
              <a:gd name="T5" fmla="*/ 2147483647 h 853"/>
              <a:gd name="T6" fmla="*/ 2147483647 w 716"/>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6" h="853">
                <a:moveTo>
                  <a:pt x="0" y="0"/>
                </a:moveTo>
                <a:lnTo>
                  <a:pt x="0" y="853"/>
                </a:lnTo>
                <a:lnTo>
                  <a:pt x="716" y="853"/>
                </a:lnTo>
                <a:lnTo>
                  <a:pt x="716" y="0"/>
                </a:lnTo>
                <a:lnTo>
                  <a:pt x="0" y="0"/>
                </a:lnTo>
                <a:close/>
              </a:path>
            </a:pathLst>
          </a:custGeom>
          <a:noFill/>
          <a:ln>
            <a:noFill/>
          </a:ln>
          <a:effec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679" name="Text Box 7"/>
          <p:cNvSpPr txBox="1">
            <a:spLocks noChangeArrowheads="1"/>
          </p:cNvSpPr>
          <p:nvPr/>
        </p:nvSpPr>
        <p:spPr bwMode="auto">
          <a:xfrm>
            <a:off x="1661276" y="2448959"/>
            <a:ext cx="860003" cy="427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300" dirty="0"/>
              <a:t>Pulmonary Embolism</a:t>
            </a:r>
          </a:p>
        </p:txBody>
      </p:sp>
      <p:sp>
        <p:nvSpPr>
          <p:cNvPr id="156680" name="Freeform 8"/>
          <p:cNvSpPr>
            <a:spLocks noChangeArrowheads="1"/>
          </p:cNvSpPr>
          <p:nvPr/>
        </p:nvSpPr>
        <p:spPr bwMode="auto">
          <a:xfrm>
            <a:off x="2592595" y="2013386"/>
            <a:ext cx="1012426" cy="1299106"/>
          </a:xfrm>
          <a:custGeom>
            <a:avLst/>
            <a:gdLst>
              <a:gd name="T0" fmla="*/ 0 w 724"/>
              <a:gd name="T1" fmla="*/ 0 h 853"/>
              <a:gd name="T2" fmla="*/ 0 w 724"/>
              <a:gd name="T3" fmla="*/ 2147483647 h 853"/>
              <a:gd name="T4" fmla="*/ 2147483647 w 724"/>
              <a:gd name="T5" fmla="*/ 2147483647 h 853"/>
              <a:gd name="T6" fmla="*/ 2147483647 w 724"/>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4" h="853">
                <a:moveTo>
                  <a:pt x="0" y="0"/>
                </a:moveTo>
                <a:lnTo>
                  <a:pt x="0" y="853"/>
                </a:lnTo>
                <a:lnTo>
                  <a:pt x="724" y="853"/>
                </a:lnTo>
                <a:lnTo>
                  <a:pt x="724"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681" name="Text Box 9"/>
          <p:cNvSpPr txBox="1">
            <a:spLocks noChangeArrowheads="1"/>
          </p:cNvSpPr>
          <p:nvPr/>
        </p:nvSpPr>
        <p:spPr bwMode="auto">
          <a:xfrm>
            <a:off x="2662514" y="2555568"/>
            <a:ext cx="871190" cy="214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300" dirty="0">
                <a:solidFill>
                  <a:srgbClr val="FFFFFF"/>
                </a:solidFill>
              </a:rPr>
              <a:t>Death</a:t>
            </a:r>
          </a:p>
        </p:txBody>
      </p:sp>
      <p:sp>
        <p:nvSpPr>
          <p:cNvPr id="156682" name="Freeform 10"/>
          <p:cNvSpPr>
            <a:spLocks noChangeArrowheads="1"/>
          </p:cNvSpPr>
          <p:nvPr/>
        </p:nvSpPr>
        <p:spPr bwMode="auto">
          <a:xfrm>
            <a:off x="3605022" y="2013386"/>
            <a:ext cx="999841" cy="1299106"/>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683" name="Text Box 11"/>
          <p:cNvSpPr txBox="1">
            <a:spLocks noChangeArrowheads="1"/>
          </p:cNvSpPr>
          <p:nvPr/>
        </p:nvSpPr>
        <p:spPr bwMode="auto">
          <a:xfrm>
            <a:off x="3674940" y="2448959"/>
            <a:ext cx="860003" cy="427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300">
                <a:solidFill>
                  <a:srgbClr val="FFFFFF"/>
                </a:solidFill>
              </a:rPr>
              <a:t>Major Bleeding</a:t>
            </a:r>
          </a:p>
        </p:txBody>
      </p:sp>
      <p:sp>
        <p:nvSpPr>
          <p:cNvPr id="156684" name="Freeform 12"/>
          <p:cNvSpPr>
            <a:spLocks noChangeArrowheads="1"/>
          </p:cNvSpPr>
          <p:nvPr/>
        </p:nvSpPr>
        <p:spPr bwMode="auto">
          <a:xfrm>
            <a:off x="4604862" y="2013386"/>
            <a:ext cx="999840" cy="1299106"/>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685" name="Text Box 13"/>
          <p:cNvSpPr txBox="1">
            <a:spLocks noChangeArrowheads="1"/>
          </p:cNvSpPr>
          <p:nvPr/>
        </p:nvSpPr>
        <p:spPr bwMode="auto">
          <a:xfrm>
            <a:off x="4674782" y="2448959"/>
            <a:ext cx="860003" cy="427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300">
                <a:solidFill>
                  <a:srgbClr val="FFFFFF"/>
                </a:solidFill>
              </a:rPr>
              <a:t>Pulmonary embolism</a:t>
            </a:r>
          </a:p>
        </p:txBody>
      </p:sp>
      <p:sp>
        <p:nvSpPr>
          <p:cNvPr id="156686" name="Freeform 14"/>
          <p:cNvSpPr>
            <a:spLocks noChangeArrowheads="1"/>
          </p:cNvSpPr>
          <p:nvPr/>
        </p:nvSpPr>
        <p:spPr bwMode="auto">
          <a:xfrm>
            <a:off x="5604704" y="2013386"/>
            <a:ext cx="999841" cy="1299106"/>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solidFill>
            <a:srgbClr val="FF0000"/>
          </a:soli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687" name="Text Box 15"/>
          <p:cNvSpPr txBox="1">
            <a:spLocks noChangeArrowheads="1"/>
          </p:cNvSpPr>
          <p:nvPr/>
        </p:nvSpPr>
        <p:spPr bwMode="auto">
          <a:xfrm>
            <a:off x="5674622" y="2448959"/>
            <a:ext cx="860003" cy="427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300">
                <a:solidFill>
                  <a:srgbClr val="FFFF00"/>
                </a:solidFill>
              </a:rPr>
              <a:t>Recurrent DVT</a:t>
            </a:r>
          </a:p>
        </p:txBody>
      </p:sp>
      <p:sp>
        <p:nvSpPr>
          <p:cNvPr id="156688" name="Freeform 16"/>
          <p:cNvSpPr>
            <a:spLocks noChangeArrowheads="1"/>
          </p:cNvSpPr>
          <p:nvPr/>
        </p:nvSpPr>
        <p:spPr bwMode="auto">
          <a:xfrm>
            <a:off x="6604544" y="2013386"/>
            <a:ext cx="1001239" cy="1299106"/>
          </a:xfrm>
          <a:custGeom>
            <a:avLst/>
            <a:gdLst>
              <a:gd name="T0" fmla="*/ 0 w 716"/>
              <a:gd name="T1" fmla="*/ 0 h 853"/>
              <a:gd name="T2" fmla="*/ 0 w 716"/>
              <a:gd name="T3" fmla="*/ 2147483647 h 853"/>
              <a:gd name="T4" fmla="*/ 2147483647 w 716"/>
              <a:gd name="T5" fmla="*/ 2147483647 h 853"/>
              <a:gd name="T6" fmla="*/ 2147483647 w 716"/>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6" h="853">
                <a:moveTo>
                  <a:pt x="0" y="0"/>
                </a:moveTo>
                <a:lnTo>
                  <a:pt x="0" y="853"/>
                </a:lnTo>
                <a:lnTo>
                  <a:pt x="716" y="853"/>
                </a:lnTo>
                <a:lnTo>
                  <a:pt x="716"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689" name="Text Box 17"/>
          <p:cNvSpPr txBox="1">
            <a:spLocks noChangeArrowheads="1"/>
          </p:cNvSpPr>
          <p:nvPr/>
        </p:nvSpPr>
        <p:spPr bwMode="auto">
          <a:xfrm>
            <a:off x="6674464" y="2555568"/>
            <a:ext cx="860003" cy="214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300">
                <a:solidFill>
                  <a:srgbClr val="FFFFFF"/>
                </a:solidFill>
              </a:rPr>
              <a:t>Death</a:t>
            </a:r>
          </a:p>
        </p:txBody>
      </p:sp>
      <p:sp>
        <p:nvSpPr>
          <p:cNvPr id="156690" name="Freeform 18"/>
          <p:cNvSpPr>
            <a:spLocks noChangeArrowheads="1"/>
          </p:cNvSpPr>
          <p:nvPr/>
        </p:nvSpPr>
        <p:spPr bwMode="auto">
          <a:xfrm>
            <a:off x="7605783" y="2013386"/>
            <a:ext cx="999840" cy="1299106"/>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691" name="Text Box 19"/>
          <p:cNvSpPr txBox="1">
            <a:spLocks noChangeArrowheads="1"/>
          </p:cNvSpPr>
          <p:nvPr/>
        </p:nvSpPr>
        <p:spPr bwMode="auto">
          <a:xfrm>
            <a:off x="7675703" y="2448959"/>
            <a:ext cx="858605" cy="427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300">
                <a:solidFill>
                  <a:srgbClr val="FFFFFF"/>
                </a:solidFill>
              </a:rPr>
              <a:t>Major Bleeding</a:t>
            </a:r>
          </a:p>
        </p:txBody>
      </p:sp>
      <p:sp>
        <p:nvSpPr>
          <p:cNvPr id="156692" name="Freeform 20"/>
          <p:cNvSpPr>
            <a:spLocks noChangeArrowheads="1"/>
          </p:cNvSpPr>
          <p:nvPr/>
        </p:nvSpPr>
        <p:spPr bwMode="auto">
          <a:xfrm>
            <a:off x="591516" y="3312493"/>
            <a:ext cx="999840" cy="1297583"/>
          </a:xfrm>
          <a:custGeom>
            <a:avLst/>
            <a:gdLst>
              <a:gd name="T0" fmla="*/ 0 w 715"/>
              <a:gd name="T1" fmla="*/ 0 h 852"/>
              <a:gd name="T2" fmla="*/ 0 w 715"/>
              <a:gd name="T3" fmla="*/ 2147483647 h 852"/>
              <a:gd name="T4" fmla="*/ 2147483647 w 715"/>
              <a:gd name="T5" fmla="*/ 2147483647 h 852"/>
              <a:gd name="T6" fmla="*/ 2147483647 w 715"/>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2">
                <a:moveTo>
                  <a:pt x="0" y="0"/>
                </a:moveTo>
                <a:lnTo>
                  <a:pt x="0" y="852"/>
                </a:lnTo>
                <a:lnTo>
                  <a:pt x="715" y="852"/>
                </a:lnTo>
                <a:lnTo>
                  <a:pt x="715" y="0"/>
                </a:lnTo>
                <a:lnTo>
                  <a:pt x="0" y="0"/>
                </a:lnTo>
                <a:close/>
              </a:path>
            </a:pathLst>
          </a:custGeom>
          <a:solidFill>
            <a:srgbClr val="00FFFF"/>
          </a:soli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693" name="Text Box 21"/>
          <p:cNvSpPr txBox="1">
            <a:spLocks noChangeArrowheads="1"/>
          </p:cNvSpPr>
          <p:nvPr/>
        </p:nvSpPr>
        <p:spPr bwMode="auto">
          <a:xfrm>
            <a:off x="661433" y="3807463"/>
            <a:ext cx="860003" cy="307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800">
                <a:solidFill>
                  <a:srgbClr val="000000"/>
                </a:solidFill>
              </a:rPr>
              <a:t>Filter</a:t>
            </a:r>
          </a:p>
        </p:txBody>
      </p:sp>
      <p:sp>
        <p:nvSpPr>
          <p:cNvPr id="156694" name="Freeform 22"/>
          <p:cNvSpPr>
            <a:spLocks noChangeArrowheads="1"/>
          </p:cNvSpPr>
          <p:nvPr/>
        </p:nvSpPr>
        <p:spPr bwMode="auto">
          <a:xfrm>
            <a:off x="1591355" y="3312493"/>
            <a:ext cx="1001239" cy="1297583"/>
          </a:xfrm>
          <a:custGeom>
            <a:avLst/>
            <a:gdLst>
              <a:gd name="T0" fmla="*/ 0 w 716"/>
              <a:gd name="T1" fmla="*/ 0 h 852"/>
              <a:gd name="T2" fmla="*/ 0 w 716"/>
              <a:gd name="T3" fmla="*/ 2147483647 h 852"/>
              <a:gd name="T4" fmla="*/ 2147483647 w 716"/>
              <a:gd name="T5" fmla="*/ 2147483647 h 852"/>
              <a:gd name="T6" fmla="*/ 2147483647 w 716"/>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6" h="852">
                <a:moveTo>
                  <a:pt x="0" y="0"/>
                </a:moveTo>
                <a:lnTo>
                  <a:pt x="0" y="852"/>
                </a:lnTo>
                <a:lnTo>
                  <a:pt x="716" y="852"/>
                </a:lnTo>
                <a:lnTo>
                  <a:pt x="716" y="0"/>
                </a:lnTo>
                <a:lnTo>
                  <a:pt x="0" y="0"/>
                </a:lnTo>
                <a:close/>
              </a:path>
            </a:pathLst>
          </a:custGeom>
          <a:noFill/>
          <a:ln>
            <a:noFill/>
          </a:ln>
          <a:effec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695" name="Text Box 23"/>
          <p:cNvSpPr txBox="1">
            <a:spLocks noChangeArrowheads="1"/>
          </p:cNvSpPr>
          <p:nvPr/>
        </p:nvSpPr>
        <p:spPr bwMode="auto">
          <a:xfrm>
            <a:off x="1661276" y="3822693"/>
            <a:ext cx="860003" cy="27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600" dirty="0"/>
              <a:t>1.1%</a:t>
            </a:r>
          </a:p>
        </p:txBody>
      </p:sp>
      <p:sp>
        <p:nvSpPr>
          <p:cNvPr id="156696" name="Freeform 24"/>
          <p:cNvSpPr>
            <a:spLocks noChangeArrowheads="1"/>
          </p:cNvSpPr>
          <p:nvPr/>
        </p:nvSpPr>
        <p:spPr bwMode="auto">
          <a:xfrm>
            <a:off x="2592595" y="3312493"/>
            <a:ext cx="1012426" cy="1297583"/>
          </a:xfrm>
          <a:custGeom>
            <a:avLst/>
            <a:gdLst>
              <a:gd name="T0" fmla="*/ 0 w 724"/>
              <a:gd name="T1" fmla="*/ 0 h 852"/>
              <a:gd name="T2" fmla="*/ 0 w 724"/>
              <a:gd name="T3" fmla="*/ 2147483647 h 852"/>
              <a:gd name="T4" fmla="*/ 2147483647 w 724"/>
              <a:gd name="T5" fmla="*/ 2147483647 h 852"/>
              <a:gd name="T6" fmla="*/ 2147483647 w 724"/>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4" h="852">
                <a:moveTo>
                  <a:pt x="0" y="0"/>
                </a:moveTo>
                <a:lnTo>
                  <a:pt x="0" y="852"/>
                </a:lnTo>
                <a:lnTo>
                  <a:pt x="724" y="852"/>
                </a:lnTo>
                <a:lnTo>
                  <a:pt x="724"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697" name="Text Box 25"/>
          <p:cNvSpPr txBox="1">
            <a:spLocks noChangeArrowheads="1"/>
          </p:cNvSpPr>
          <p:nvPr/>
        </p:nvSpPr>
        <p:spPr bwMode="auto">
          <a:xfrm>
            <a:off x="2662514" y="3822693"/>
            <a:ext cx="871190" cy="27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600">
                <a:solidFill>
                  <a:srgbClr val="FFFFFF"/>
                </a:solidFill>
              </a:rPr>
              <a:t>2.5%</a:t>
            </a:r>
          </a:p>
        </p:txBody>
      </p:sp>
      <p:sp>
        <p:nvSpPr>
          <p:cNvPr id="156698" name="Freeform 26"/>
          <p:cNvSpPr>
            <a:spLocks noChangeArrowheads="1"/>
          </p:cNvSpPr>
          <p:nvPr/>
        </p:nvSpPr>
        <p:spPr bwMode="auto">
          <a:xfrm>
            <a:off x="3605022" y="3312493"/>
            <a:ext cx="999841" cy="1297583"/>
          </a:xfrm>
          <a:custGeom>
            <a:avLst/>
            <a:gdLst>
              <a:gd name="T0" fmla="*/ 0 w 715"/>
              <a:gd name="T1" fmla="*/ 0 h 852"/>
              <a:gd name="T2" fmla="*/ 0 w 715"/>
              <a:gd name="T3" fmla="*/ 2147483647 h 852"/>
              <a:gd name="T4" fmla="*/ 2147483647 w 715"/>
              <a:gd name="T5" fmla="*/ 2147483647 h 852"/>
              <a:gd name="T6" fmla="*/ 2147483647 w 715"/>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2">
                <a:moveTo>
                  <a:pt x="0" y="0"/>
                </a:moveTo>
                <a:lnTo>
                  <a:pt x="0" y="852"/>
                </a:lnTo>
                <a:lnTo>
                  <a:pt x="715" y="852"/>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699" name="Text Box 27"/>
          <p:cNvSpPr txBox="1">
            <a:spLocks noChangeArrowheads="1"/>
          </p:cNvSpPr>
          <p:nvPr/>
        </p:nvSpPr>
        <p:spPr bwMode="auto">
          <a:xfrm>
            <a:off x="3674940" y="3822693"/>
            <a:ext cx="860003" cy="27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600">
                <a:solidFill>
                  <a:srgbClr val="FFFFFF"/>
                </a:solidFill>
              </a:rPr>
              <a:t>4.5%</a:t>
            </a:r>
          </a:p>
        </p:txBody>
      </p:sp>
      <p:sp>
        <p:nvSpPr>
          <p:cNvPr id="156700" name="Freeform 28"/>
          <p:cNvSpPr>
            <a:spLocks noChangeArrowheads="1"/>
          </p:cNvSpPr>
          <p:nvPr/>
        </p:nvSpPr>
        <p:spPr bwMode="auto">
          <a:xfrm>
            <a:off x="4604862" y="3312493"/>
            <a:ext cx="999840" cy="1297583"/>
          </a:xfrm>
          <a:custGeom>
            <a:avLst/>
            <a:gdLst>
              <a:gd name="T0" fmla="*/ 0 w 715"/>
              <a:gd name="T1" fmla="*/ 0 h 852"/>
              <a:gd name="T2" fmla="*/ 0 w 715"/>
              <a:gd name="T3" fmla="*/ 2147483647 h 852"/>
              <a:gd name="T4" fmla="*/ 2147483647 w 715"/>
              <a:gd name="T5" fmla="*/ 2147483647 h 852"/>
              <a:gd name="T6" fmla="*/ 2147483647 w 715"/>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2">
                <a:moveTo>
                  <a:pt x="0" y="0"/>
                </a:moveTo>
                <a:lnTo>
                  <a:pt x="0" y="852"/>
                </a:lnTo>
                <a:lnTo>
                  <a:pt x="715" y="852"/>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01" name="Text Box 29"/>
          <p:cNvSpPr txBox="1">
            <a:spLocks noChangeArrowheads="1"/>
          </p:cNvSpPr>
          <p:nvPr/>
        </p:nvSpPr>
        <p:spPr bwMode="auto">
          <a:xfrm>
            <a:off x="4674782" y="3822693"/>
            <a:ext cx="860003" cy="27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600">
                <a:solidFill>
                  <a:srgbClr val="FFFFFF"/>
                </a:solidFill>
              </a:rPr>
              <a:t>3.4%</a:t>
            </a:r>
          </a:p>
        </p:txBody>
      </p:sp>
      <p:sp>
        <p:nvSpPr>
          <p:cNvPr id="156702" name="Freeform 30"/>
          <p:cNvSpPr>
            <a:spLocks noChangeArrowheads="1"/>
          </p:cNvSpPr>
          <p:nvPr/>
        </p:nvSpPr>
        <p:spPr bwMode="auto">
          <a:xfrm>
            <a:off x="5604704" y="3312493"/>
            <a:ext cx="999841" cy="1297583"/>
          </a:xfrm>
          <a:custGeom>
            <a:avLst/>
            <a:gdLst>
              <a:gd name="T0" fmla="*/ 0 w 715"/>
              <a:gd name="T1" fmla="*/ 0 h 852"/>
              <a:gd name="T2" fmla="*/ 0 w 715"/>
              <a:gd name="T3" fmla="*/ 2147483647 h 852"/>
              <a:gd name="T4" fmla="*/ 2147483647 w 715"/>
              <a:gd name="T5" fmla="*/ 2147483647 h 852"/>
              <a:gd name="T6" fmla="*/ 2147483647 w 715"/>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2">
                <a:moveTo>
                  <a:pt x="0" y="0"/>
                </a:moveTo>
                <a:lnTo>
                  <a:pt x="0" y="852"/>
                </a:lnTo>
                <a:lnTo>
                  <a:pt x="715" y="852"/>
                </a:lnTo>
                <a:lnTo>
                  <a:pt x="715" y="0"/>
                </a:lnTo>
                <a:lnTo>
                  <a:pt x="0" y="0"/>
                </a:lnTo>
                <a:close/>
              </a:path>
            </a:pathLst>
          </a:custGeom>
          <a:solidFill>
            <a:srgbClr val="FF0000"/>
          </a:soli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03" name="Text Box 31"/>
          <p:cNvSpPr txBox="1">
            <a:spLocks noChangeArrowheads="1"/>
          </p:cNvSpPr>
          <p:nvPr/>
        </p:nvSpPr>
        <p:spPr bwMode="auto">
          <a:xfrm>
            <a:off x="5674622" y="3822693"/>
            <a:ext cx="860003" cy="27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600">
                <a:solidFill>
                  <a:srgbClr val="FFFF00"/>
                </a:solidFill>
              </a:rPr>
              <a:t>20.8%</a:t>
            </a:r>
          </a:p>
        </p:txBody>
      </p:sp>
      <p:sp>
        <p:nvSpPr>
          <p:cNvPr id="156704" name="Freeform 32"/>
          <p:cNvSpPr>
            <a:spLocks noChangeArrowheads="1"/>
          </p:cNvSpPr>
          <p:nvPr/>
        </p:nvSpPr>
        <p:spPr bwMode="auto">
          <a:xfrm>
            <a:off x="6604544" y="3312493"/>
            <a:ext cx="1001239" cy="1297583"/>
          </a:xfrm>
          <a:custGeom>
            <a:avLst/>
            <a:gdLst>
              <a:gd name="T0" fmla="*/ 0 w 716"/>
              <a:gd name="T1" fmla="*/ 0 h 852"/>
              <a:gd name="T2" fmla="*/ 0 w 716"/>
              <a:gd name="T3" fmla="*/ 2147483647 h 852"/>
              <a:gd name="T4" fmla="*/ 2147483647 w 716"/>
              <a:gd name="T5" fmla="*/ 2147483647 h 852"/>
              <a:gd name="T6" fmla="*/ 2147483647 w 716"/>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6" h="852">
                <a:moveTo>
                  <a:pt x="0" y="0"/>
                </a:moveTo>
                <a:lnTo>
                  <a:pt x="0" y="852"/>
                </a:lnTo>
                <a:lnTo>
                  <a:pt x="716" y="852"/>
                </a:lnTo>
                <a:lnTo>
                  <a:pt x="716"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05" name="Text Box 33"/>
          <p:cNvSpPr txBox="1">
            <a:spLocks noChangeArrowheads="1"/>
          </p:cNvSpPr>
          <p:nvPr/>
        </p:nvSpPr>
        <p:spPr bwMode="auto">
          <a:xfrm>
            <a:off x="6674464" y="3822693"/>
            <a:ext cx="860003" cy="27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600">
                <a:solidFill>
                  <a:srgbClr val="FFFFFF"/>
                </a:solidFill>
              </a:rPr>
              <a:t>21.6%</a:t>
            </a:r>
          </a:p>
        </p:txBody>
      </p:sp>
      <p:sp>
        <p:nvSpPr>
          <p:cNvPr id="156706" name="Freeform 34"/>
          <p:cNvSpPr>
            <a:spLocks noChangeArrowheads="1"/>
          </p:cNvSpPr>
          <p:nvPr/>
        </p:nvSpPr>
        <p:spPr bwMode="auto">
          <a:xfrm>
            <a:off x="7605783" y="3312493"/>
            <a:ext cx="999840" cy="1297583"/>
          </a:xfrm>
          <a:custGeom>
            <a:avLst/>
            <a:gdLst>
              <a:gd name="T0" fmla="*/ 0 w 715"/>
              <a:gd name="T1" fmla="*/ 0 h 852"/>
              <a:gd name="T2" fmla="*/ 0 w 715"/>
              <a:gd name="T3" fmla="*/ 2147483647 h 852"/>
              <a:gd name="T4" fmla="*/ 2147483647 w 715"/>
              <a:gd name="T5" fmla="*/ 2147483647 h 852"/>
              <a:gd name="T6" fmla="*/ 2147483647 w 715"/>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2">
                <a:moveTo>
                  <a:pt x="0" y="0"/>
                </a:moveTo>
                <a:lnTo>
                  <a:pt x="0" y="852"/>
                </a:lnTo>
                <a:lnTo>
                  <a:pt x="715" y="852"/>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07" name="Text Box 35"/>
          <p:cNvSpPr txBox="1">
            <a:spLocks noChangeArrowheads="1"/>
          </p:cNvSpPr>
          <p:nvPr/>
        </p:nvSpPr>
        <p:spPr bwMode="auto">
          <a:xfrm>
            <a:off x="7675703" y="3822693"/>
            <a:ext cx="858605" cy="27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600">
                <a:solidFill>
                  <a:srgbClr val="FFFFFF"/>
                </a:solidFill>
              </a:rPr>
              <a:t>8.8%</a:t>
            </a:r>
          </a:p>
        </p:txBody>
      </p:sp>
      <p:sp>
        <p:nvSpPr>
          <p:cNvPr id="156708" name="Freeform 36"/>
          <p:cNvSpPr>
            <a:spLocks noChangeArrowheads="1"/>
          </p:cNvSpPr>
          <p:nvPr/>
        </p:nvSpPr>
        <p:spPr bwMode="auto">
          <a:xfrm>
            <a:off x="591516" y="4610076"/>
            <a:ext cx="999840" cy="1299105"/>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solidFill>
            <a:srgbClr val="00FFFF"/>
          </a:soli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09" name="Text Box 37"/>
          <p:cNvSpPr txBox="1">
            <a:spLocks noChangeArrowheads="1"/>
          </p:cNvSpPr>
          <p:nvPr/>
        </p:nvSpPr>
        <p:spPr bwMode="auto">
          <a:xfrm>
            <a:off x="661433" y="4951223"/>
            <a:ext cx="860003" cy="615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800">
                <a:solidFill>
                  <a:srgbClr val="000000"/>
                </a:solidFill>
              </a:rPr>
              <a:t>No Filter</a:t>
            </a:r>
          </a:p>
        </p:txBody>
      </p:sp>
      <p:sp>
        <p:nvSpPr>
          <p:cNvPr id="156710" name="Freeform 38"/>
          <p:cNvSpPr>
            <a:spLocks noChangeArrowheads="1"/>
          </p:cNvSpPr>
          <p:nvPr/>
        </p:nvSpPr>
        <p:spPr bwMode="auto">
          <a:xfrm>
            <a:off x="1591355" y="4610076"/>
            <a:ext cx="1001239" cy="1299105"/>
          </a:xfrm>
          <a:custGeom>
            <a:avLst/>
            <a:gdLst>
              <a:gd name="T0" fmla="*/ 0 w 716"/>
              <a:gd name="T1" fmla="*/ 0 h 853"/>
              <a:gd name="T2" fmla="*/ 0 w 716"/>
              <a:gd name="T3" fmla="*/ 2147483647 h 853"/>
              <a:gd name="T4" fmla="*/ 2147483647 w 716"/>
              <a:gd name="T5" fmla="*/ 2147483647 h 853"/>
              <a:gd name="T6" fmla="*/ 2147483647 w 716"/>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6" h="853">
                <a:moveTo>
                  <a:pt x="0" y="0"/>
                </a:moveTo>
                <a:lnTo>
                  <a:pt x="0" y="853"/>
                </a:lnTo>
                <a:lnTo>
                  <a:pt x="716" y="853"/>
                </a:lnTo>
                <a:lnTo>
                  <a:pt x="716" y="0"/>
                </a:lnTo>
                <a:lnTo>
                  <a:pt x="0" y="0"/>
                </a:lnTo>
                <a:close/>
              </a:path>
            </a:pathLst>
          </a:custGeom>
          <a:noFill/>
          <a:ln>
            <a:noFill/>
          </a:ln>
          <a:effec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11" name="Text Box 39"/>
          <p:cNvSpPr txBox="1">
            <a:spLocks noChangeArrowheads="1"/>
          </p:cNvSpPr>
          <p:nvPr/>
        </p:nvSpPr>
        <p:spPr bwMode="auto">
          <a:xfrm>
            <a:off x="1661276" y="5120275"/>
            <a:ext cx="860003" cy="27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600" dirty="0"/>
              <a:t>4.8%</a:t>
            </a:r>
          </a:p>
        </p:txBody>
      </p:sp>
      <p:sp>
        <p:nvSpPr>
          <p:cNvPr id="156712" name="Freeform 40"/>
          <p:cNvSpPr>
            <a:spLocks noChangeArrowheads="1"/>
          </p:cNvSpPr>
          <p:nvPr/>
        </p:nvSpPr>
        <p:spPr bwMode="auto">
          <a:xfrm>
            <a:off x="2592595" y="4610076"/>
            <a:ext cx="1012426" cy="1299105"/>
          </a:xfrm>
          <a:custGeom>
            <a:avLst/>
            <a:gdLst>
              <a:gd name="T0" fmla="*/ 0 w 724"/>
              <a:gd name="T1" fmla="*/ 0 h 853"/>
              <a:gd name="T2" fmla="*/ 0 w 724"/>
              <a:gd name="T3" fmla="*/ 2147483647 h 853"/>
              <a:gd name="T4" fmla="*/ 2147483647 w 724"/>
              <a:gd name="T5" fmla="*/ 2147483647 h 853"/>
              <a:gd name="T6" fmla="*/ 2147483647 w 724"/>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4" h="853">
                <a:moveTo>
                  <a:pt x="0" y="0"/>
                </a:moveTo>
                <a:lnTo>
                  <a:pt x="0" y="853"/>
                </a:lnTo>
                <a:lnTo>
                  <a:pt x="724" y="853"/>
                </a:lnTo>
                <a:lnTo>
                  <a:pt x="724"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13" name="Text Box 41"/>
          <p:cNvSpPr txBox="1">
            <a:spLocks noChangeArrowheads="1"/>
          </p:cNvSpPr>
          <p:nvPr/>
        </p:nvSpPr>
        <p:spPr bwMode="auto">
          <a:xfrm>
            <a:off x="2662514" y="5120275"/>
            <a:ext cx="871190" cy="27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600">
                <a:solidFill>
                  <a:srgbClr val="FFFFFF"/>
                </a:solidFill>
              </a:rPr>
              <a:t>2.5%</a:t>
            </a:r>
          </a:p>
        </p:txBody>
      </p:sp>
      <p:sp>
        <p:nvSpPr>
          <p:cNvPr id="156714" name="Freeform 42"/>
          <p:cNvSpPr>
            <a:spLocks noChangeArrowheads="1"/>
          </p:cNvSpPr>
          <p:nvPr/>
        </p:nvSpPr>
        <p:spPr bwMode="auto">
          <a:xfrm>
            <a:off x="3605022" y="4610076"/>
            <a:ext cx="999841" cy="1299105"/>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15" name="Text Box 43"/>
          <p:cNvSpPr txBox="1">
            <a:spLocks noChangeArrowheads="1"/>
          </p:cNvSpPr>
          <p:nvPr/>
        </p:nvSpPr>
        <p:spPr bwMode="auto">
          <a:xfrm>
            <a:off x="3674940" y="5120275"/>
            <a:ext cx="860003" cy="27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600">
                <a:solidFill>
                  <a:srgbClr val="FFFFFF"/>
                </a:solidFill>
              </a:rPr>
              <a:t>3.0%</a:t>
            </a:r>
          </a:p>
        </p:txBody>
      </p:sp>
      <p:sp>
        <p:nvSpPr>
          <p:cNvPr id="156716" name="Freeform 44"/>
          <p:cNvSpPr>
            <a:spLocks noChangeArrowheads="1"/>
          </p:cNvSpPr>
          <p:nvPr/>
        </p:nvSpPr>
        <p:spPr bwMode="auto">
          <a:xfrm>
            <a:off x="4604862" y="4610076"/>
            <a:ext cx="999840" cy="1299105"/>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17" name="Text Box 45"/>
          <p:cNvSpPr txBox="1">
            <a:spLocks noChangeArrowheads="1"/>
          </p:cNvSpPr>
          <p:nvPr/>
        </p:nvSpPr>
        <p:spPr bwMode="auto">
          <a:xfrm>
            <a:off x="4674782" y="5120275"/>
            <a:ext cx="860003" cy="27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600">
                <a:solidFill>
                  <a:srgbClr val="FFFFFF"/>
                </a:solidFill>
              </a:rPr>
              <a:t>6.3%</a:t>
            </a:r>
          </a:p>
        </p:txBody>
      </p:sp>
      <p:sp>
        <p:nvSpPr>
          <p:cNvPr id="156718" name="Freeform 46"/>
          <p:cNvSpPr>
            <a:spLocks noChangeArrowheads="1"/>
          </p:cNvSpPr>
          <p:nvPr/>
        </p:nvSpPr>
        <p:spPr bwMode="auto">
          <a:xfrm>
            <a:off x="5604704" y="4610076"/>
            <a:ext cx="999841" cy="1299105"/>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solidFill>
            <a:srgbClr val="FF0000"/>
          </a:soli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19" name="Text Box 47"/>
          <p:cNvSpPr txBox="1">
            <a:spLocks noChangeArrowheads="1"/>
          </p:cNvSpPr>
          <p:nvPr/>
        </p:nvSpPr>
        <p:spPr bwMode="auto">
          <a:xfrm>
            <a:off x="5674622" y="5120275"/>
            <a:ext cx="860003" cy="27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600">
                <a:solidFill>
                  <a:srgbClr val="FFFF00"/>
                </a:solidFill>
              </a:rPr>
              <a:t>11.6%</a:t>
            </a:r>
          </a:p>
        </p:txBody>
      </p:sp>
      <p:sp>
        <p:nvSpPr>
          <p:cNvPr id="156720" name="Freeform 48"/>
          <p:cNvSpPr>
            <a:spLocks noChangeArrowheads="1"/>
          </p:cNvSpPr>
          <p:nvPr/>
        </p:nvSpPr>
        <p:spPr bwMode="auto">
          <a:xfrm>
            <a:off x="6604544" y="4610076"/>
            <a:ext cx="1001239" cy="1299105"/>
          </a:xfrm>
          <a:custGeom>
            <a:avLst/>
            <a:gdLst>
              <a:gd name="T0" fmla="*/ 0 w 716"/>
              <a:gd name="T1" fmla="*/ 0 h 853"/>
              <a:gd name="T2" fmla="*/ 0 w 716"/>
              <a:gd name="T3" fmla="*/ 2147483647 h 853"/>
              <a:gd name="T4" fmla="*/ 2147483647 w 716"/>
              <a:gd name="T5" fmla="*/ 2147483647 h 853"/>
              <a:gd name="T6" fmla="*/ 2147483647 w 716"/>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6" h="853">
                <a:moveTo>
                  <a:pt x="0" y="0"/>
                </a:moveTo>
                <a:lnTo>
                  <a:pt x="0" y="853"/>
                </a:lnTo>
                <a:lnTo>
                  <a:pt x="716" y="853"/>
                </a:lnTo>
                <a:lnTo>
                  <a:pt x="716"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21" name="Text Box 49"/>
          <p:cNvSpPr txBox="1">
            <a:spLocks noChangeArrowheads="1"/>
          </p:cNvSpPr>
          <p:nvPr/>
        </p:nvSpPr>
        <p:spPr bwMode="auto">
          <a:xfrm>
            <a:off x="6674464" y="5120275"/>
            <a:ext cx="860003" cy="27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600">
                <a:solidFill>
                  <a:srgbClr val="FFFFFF"/>
                </a:solidFill>
              </a:rPr>
              <a:t>20.1%</a:t>
            </a:r>
          </a:p>
        </p:txBody>
      </p:sp>
      <p:sp>
        <p:nvSpPr>
          <p:cNvPr id="156722" name="Freeform 50"/>
          <p:cNvSpPr>
            <a:spLocks noChangeArrowheads="1"/>
          </p:cNvSpPr>
          <p:nvPr/>
        </p:nvSpPr>
        <p:spPr bwMode="auto">
          <a:xfrm>
            <a:off x="7605783" y="4610076"/>
            <a:ext cx="999840" cy="1299105"/>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23" name="Text Box 51"/>
          <p:cNvSpPr txBox="1">
            <a:spLocks noChangeArrowheads="1"/>
          </p:cNvSpPr>
          <p:nvPr/>
        </p:nvSpPr>
        <p:spPr bwMode="auto">
          <a:xfrm>
            <a:off x="7675703" y="5120275"/>
            <a:ext cx="858605" cy="278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34664" eaLnBrk="0" fontAlgn="base" hangingPunct="0">
              <a:spcBef>
                <a:spcPct val="0"/>
              </a:spcBef>
              <a:spcAft>
                <a:spcPct val="0"/>
              </a:spcAft>
              <a:buNone/>
            </a:pPr>
            <a:r>
              <a:rPr lang="en-US" altLang="en-US" sz="1600">
                <a:solidFill>
                  <a:srgbClr val="FFFFFF"/>
                </a:solidFill>
              </a:rPr>
              <a:t>11.8%</a:t>
            </a:r>
          </a:p>
        </p:txBody>
      </p:sp>
      <p:sp>
        <p:nvSpPr>
          <p:cNvPr id="156724" name="Freeform 52"/>
          <p:cNvSpPr>
            <a:spLocks/>
          </p:cNvSpPr>
          <p:nvPr/>
        </p:nvSpPr>
        <p:spPr bwMode="auto">
          <a:xfrm>
            <a:off x="591516" y="2013386"/>
            <a:ext cx="8014109" cy="0"/>
          </a:xfrm>
          <a:custGeom>
            <a:avLst/>
            <a:gdLst>
              <a:gd name="T0" fmla="*/ 0 w 5731"/>
              <a:gd name="T1" fmla="*/ 2147483647 w 5731"/>
              <a:gd name="T2" fmla="*/ 0 60000 65536"/>
              <a:gd name="T3" fmla="*/ 0 60000 65536"/>
            </a:gdLst>
            <a:ahLst/>
            <a:cxnLst>
              <a:cxn ang="T2">
                <a:pos x="T0" y="0"/>
              </a:cxn>
              <a:cxn ang="T3">
                <a:pos x="T1" y="0"/>
              </a:cxn>
            </a:cxnLst>
            <a:rect l="0" t="0" r="r" b="b"/>
            <a:pathLst>
              <a:path w="5731">
                <a:moveTo>
                  <a:pt x="0" y="0"/>
                </a:moveTo>
                <a:lnTo>
                  <a:pt x="5731" y="0"/>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25" name="Freeform 53"/>
          <p:cNvSpPr>
            <a:spLocks/>
          </p:cNvSpPr>
          <p:nvPr/>
        </p:nvSpPr>
        <p:spPr bwMode="auto">
          <a:xfrm>
            <a:off x="591516" y="3312492"/>
            <a:ext cx="8014109" cy="0"/>
          </a:xfrm>
          <a:custGeom>
            <a:avLst/>
            <a:gdLst>
              <a:gd name="T0" fmla="*/ 0 w 5731"/>
              <a:gd name="T1" fmla="*/ 2147483647 w 5731"/>
              <a:gd name="T2" fmla="*/ 0 60000 65536"/>
              <a:gd name="T3" fmla="*/ 0 60000 65536"/>
            </a:gdLst>
            <a:ahLst/>
            <a:cxnLst>
              <a:cxn ang="T2">
                <a:pos x="T0" y="0"/>
              </a:cxn>
              <a:cxn ang="T3">
                <a:pos x="T1" y="0"/>
              </a:cxn>
            </a:cxnLst>
            <a:rect l="0" t="0" r="r" b="b"/>
            <a:pathLst>
              <a:path w="5731">
                <a:moveTo>
                  <a:pt x="0" y="0"/>
                </a:moveTo>
                <a:lnTo>
                  <a:pt x="5731" y="0"/>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26" name="Freeform 54"/>
          <p:cNvSpPr>
            <a:spLocks/>
          </p:cNvSpPr>
          <p:nvPr/>
        </p:nvSpPr>
        <p:spPr bwMode="auto">
          <a:xfrm>
            <a:off x="591516" y="4610075"/>
            <a:ext cx="8014109" cy="0"/>
          </a:xfrm>
          <a:custGeom>
            <a:avLst/>
            <a:gdLst>
              <a:gd name="T0" fmla="*/ 0 w 5731"/>
              <a:gd name="T1" fmla="*/ 2147483647 w 5731"/>
              <a:gd name="T2" fmla="*/ 0 60000 65536"/>
              <a:gd name="T3" fmla="*/ 0 60000 65536"/>
            </a:gdLst>
            <a:ahLst/>
            <a:cxnLst>
              <a:cxn ang="T2">
                <a:pos x="T0" y="0"/>
              </a:cxn>
              <a:cxn ang="T3">
                <a:pos x="T1" y="0"/>
              </a:cxn>
            </a:cxnLst>
            <a:rect l="0" t="0" r="r" b="b"/>
            <a:pathLst>
              <a:path w="5731">
                <a:moveTo>
                  <a:pt x="0" y="0"/>
                </a:moveTo>
                <a:lnTo>
                  <a:pt x="5731" y="0"/>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27" name="Freeform 55"/>
          <p:cNvSpPr>
            <a:spLocks/>
          </p:cNvSpPr>
          <p:nvPr/>
        </p:nvSpPr>
        <p:spPr bwMode="auto">
          <a:xfrm>
            <a:off x="591516" y="5909180"/>
            <a:ext cx="8014109" cy="0"/>
          </a:xfrm>
          <a:custGeom>
            <a:avLst/>
            <a:gdLst>
              <a:gd name="T0" fmla="*/ 0 w 5731"/>
              <a:gd name="T1" fmla="*/ 2147483647 w 5731"/>
              <a:gd name="T2" fmla="*/ 0 60000 65536"/>
              <a:gd name="T3" fmla="*/ 0 60000 65536"/>
            </a:gdLst>
            <a:ahLst/>
            <a:cxnLst>
              <a:cxn ang="T2">
                <a:pos x="T0" y="0"/>
              </a:cxn>
              <a:cxn ang="T3">
                <a:pos x="T1" y="0"/>
              </a:cxn>
            </a:cxnLst>
            <a:rect l="0" t="0" r="r" b="b"/>
            <a:pathLst>
              <a:path w="5731">
                <a:moveTo>
                  <a:pt x="0" y="0"/>
                </a:moveTo>
                <a:lnTo>
                  <a:pt x="5731" y="0"/>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28" name="Freeform 56"/>
          <p:cNvSpPr>
            <a:spLocks/>
          </p:cNvSpPr>
          <p:nvPr/>
        </p:nvSpPr>
        <p:spPr bwMode="auto">
          <a:xfrm>
            <a:off x="591515" y="2013387"/>
            <a:ext cx="0" cy="389579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29" name="Freeform 57"/>
          <p:cNvSpPr>
            <a:spLocks/>
          </p:cNvSpPr>
          <p:nvPr/>
        </p:nvSpPr>
        <p:spPr bwMode="auto">
          <a:xfrm>
            <a:off x="1591355" y="2013387"/>
            <a:ext cx="0" cy="389579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30" name="Freeform 58"/>
          <p:cNvSpPr>
            <a:spLocks/>
          </p:cNvSpPr>
          <p:nvPr/>
        </p:nvSpPr>
        <p:spPr bwMode="auto">
          <a:xfrm>
            <a:off x="2592594" y="2013387"/>
            <a:ext cx="0" cy="389579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31" name="Freeform 59"/>
          <p:cNvSpPr>
            <a:spLocks/>
          </p:cNvSpPr>
          <p:nvPr/>
        </p:nvSpPr>
        <p:spPr bwMode="auto">
          <a:xfrm>
            <a:off x="3605021" y="2013387"/>
            <a:ext cx="0" cy="389579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32" name="Freeform 60"/>
          <p:cNvSpPr>
            <a:spLocks/>
          </p:cNvSpPr>
          <p:nvPr/>
        </p:nvSpPr>
        <p:spPr bwMode="auto">
          <a:xfrm>
            <a:off x="4604862" y="2013387"/>
            <a:ext cx="0" cy="389579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50800">
            <a:solidFill>
              <a:srgbClr val="FF00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33" name="Freeform 61"/>
          <p:cNvSpPr>
            <a:spLocks/>
          </p:cNvSpPr>
          <p:nvPr/>
        </p:nvSpPr>
        <p:spPr bwMode="auto">
          <a:xfrm>
            <a:off x="5604703" y="2013387"/>
            <a:ext cx="0" cy="389579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34" name="Freeform 62"/>
          <p:cNvSpPr>
            <a:spLocks/>
          </p:cNvSpPr>
          <p:nvPr/>
        </p:nvSpPr>
        <p:spPr bwMode="auto">
          <a:xfrm>
            <a:off x="6604544" y="2013387"/>
            <a:ext cx="0" cy="389579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35" name="Freeform 63"/>
          <p:cNvSpPr>
            <a:spLocks/>
          </p:cNvSpPr>
          <p:nvPr/>
        </p:nvSpPr>
        <p:spPr bwMode="auto">
          <a:xfrm>
            <a:off x="7605783" y="2013387"/>
            <a:ext cx="0" cy="389579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36" name="Freeform 64"/>
          <p:cNvSpPr>
            <a:spLocks/>
          </p:cNvSpPr>
          <p:nvPr/>
        </p:nvSpPr>
        <p:spPr bwMode="auto">
          <a:xfrm>
            <a:off x="8605624" y="2013387"/>
            <a:ext cx="0" cy="389579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
        <p:nvSpPr>
          <p:cNvPr id="156737" name="Rectangle 65"/>
          <p:cNvSpPr>
            <a:spLocks noChangeArrowheads="1"/>
          </p:cNvSpPr>
          <p:nvPr/>
        </p:nvSpPr>
        <p:spPr bwMode="auto">
          <a:xfrm>
            <a:off x="1594152" y="1626548"/>
            <a:ext cx="3010710" cy="377700"/>
          </a:xfrm>
          <a:prstGeom prst="rect">
            <a:avLst/>
          </a:prstGeom>
          <a:solidFill>
            <a:srgbClr val="00FFFF"/>
          </a:solidFill>
          <a:ln w="254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rgbClr val="020000"/>
                  </a:outerShdw>
                </a:effectLst>
              </a14:hiddenEffects>
            </a:ext>
          </a:extLst>
        </p:spPr>
        <p:txBody>
          <a:bodyPr lIns="83456" tIns="41728" rIns="83456" bIns="41728" anchor="ctr"/>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34664" eaLnBrk="0" fontAlgn="base" hangingPunct="0">
              <a:spcBef>
                <a:spcPct val="0"/>
              </a:spcBef>
              <a:spcAft>
                <a:spcPct val="0"/>
              </a:spcAft>
              <a:buNone/>
            </a:pPr>
            <a:endParaRPr lang="en-US" altLang="en-US" sz="2900">
              <a:solidFill>
                <a:srgbClr val="000000"/>
              </a:solidFill>
            </a:endParaRPr>
          </a:p>
        </p:txBody>
      </p:sp>
      <p:sp>
        <p:nvSpPr>
          <p:cNvPr id="156738" name="Rectangle 66"/>
          <p:cNvSpPr>
            <a:spLocks noChangeArrowheads="1"/>
          </p:cNvSpPr>
          <p:nvPr/>
        </p:nvSpPr>
        <p:spPr bwMode="auto">
          <a:xfrm>
            <a:off x="4599269" y="1626548"/>
            <a:ext cx="4003558" cy="377700"/>
          </a:xfrm>
          <a:prstGeom prst="rect">
            <a:avLst/>
          </a:prstGeom>
          <a:solidFill>
            <a:srgbClr val="00FFFF"/>
          </a:solidFill>
          <a:ln w="254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rgbClr val="020000"/>
                  </a:outerShdw>
                </a:effectLst>
              </a14:hiddenEffects>
            </a:ext>
          </a:extLst>
        </p:spPr>
        <p:txBody>
          <a:bodyPr lIns="83456" tIns="41728" rIns="83456" bIns="41728" anchor="ctr"/>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34664" eaLnBrk="0" fontAlgn="base" hangingPunct="0">
              <a:spcBef>
                <a:spcPct val="0"/>
              </a:spcBef>
              <a:spcAft>
                <a:spcPct val="0"/>
              </a:spcAft>
              <a:buNone/>
            </a:pPr>
            <a:endParaRPr lang="en-US" altLang="en-US" sz="2900">
              <a:solidFill>
                <a:srgbClr val="000000"/>
              </a:solidFill>
            </a:endParaRPr>
          </a:p>
        </p:txBody>
      </p:sp>
      <p:sp>
        <p:nvSpPr>
          <p:cNvPr id="156739" name="Text Box 67"/>
          <p:cNvSpPr txBox="1">
            <a:spLocks noChangeArrowheads="1"/>
          </p:cNvSpPr>
          <p:nvPr/>
        </p:nvSpPr>
        <p:spPr bwMode="auto">
          <a:xfrm>
            <a:off x="1782933" y="1638731"/>
            <a:ext cx="2879262" cy="348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34664" eaLnBrk="0" fontAlgn="base" hangingPunct="0">
              <a:spcBef>
                <a:spcPct val="0"/>
              </a:spcBef>
              <a:spcAft>
                <a:spcPct val="0"/>
              </a:spcAft>
              <a:buNone/>
            </a:pPr>
            <a:r>
              <a:rPr lang="en-US" altLang="en-US" sz="2000">
                <a:solidFill>
                  <a:srgbClr val="000000"/>
                </a:solidFill>
              </a:rPr>
              <a:t>Outcome at 12 days</a:t>
            </a:r>
          </a:p>
        </p:txBody>
      </p:sp>
      <p:sp>
        <p:nvSpPr>
          <p:cNvPr id="156740" name="Text Box 68"/>
          <p:cNvSpPr txBox="1">
            <a:spLocks noChangeArrowheads="1"/>
          </p:cNvSpPr>
          <p:nvPr/>
        </p:nvSpPr>
        <p:spPr bwMode="auto">
          <a:xfrm>
            <a:off x="5161417" y="1638731"/>
            <a:ext cx="2680692" cy="348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34664" eaLnBrk="0" fontAlgn="base" hangingPunct="0">
              <a:spcBef>
                <a:spcPct val="0"/>
              </a:spcBef>
              <a:spcAft>
                <a:spcPct val="0"/>
              </a:spcAft>
              <a:buNone/>
            </a:pPr>
            <a:r>
              <a:rPr lang="en-US" altLang="en-US" sz="2000">
                <a:solidFill>
                  <a:srgbClr val="000000"/>
                </a:solidFill>
              </a:rPr>
              <a:t>Outcome at 2 years</a:t>
            </a:r>
          </a:p>
        </p:txBody>
      </p:sp>
      <p:sp>
        <p:nvSpPr>
          <p:cNvPr id="156741" name="Line 69"/>
          <p:cNvSpPr>
            <a:spLocks noChangeShapeType="1"/>
          </p:cNvSpPr>
          <p:nvPr/>
        </p:nvSpPr>
        <p:spPr bwMode="auto">
          <a:xfrm flipV="1">
            <a:off x="4604862" y="1638731"/>
            <a:ext cx="0" cy="373132"/>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lIns="83456" tIns="41728" rIns="83456" bIns="41728" anchor="ctr"/>
          <a:lstStyle/>
          <a:p>
            <a:pPr defTabSz="834664" eaLnBrk="0" fontAlgn="base" hangingPunct="0">
              <a:spcBef>
                <a:spcPct val="0"/>
              </a:spcBef>
              <a:spcAft>
                <a:spcPct val="0"/>
              </a:spcAft>
            </a:pPr>
            <a:endParaRPr lang="en-US" sz="2900" b="1">
              <a:solidFill>
                <a:srgbClr val="000000"/>
              </a:solidFill>
            </a:endParaRPr>
          </a:p>
        </p:txBody>
      </p:sp>
    </p:spTree>
    <p:extLst>
      <p:ext uri="{BB962C8B-B14F-4D97-AF65-F5344CB8AC3E}">
        <p14:creationId xmlns:p14="http://schemas.microsoft.com/office/powerpoint/2010/main" val="37658474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 name="Group 3"/>
          <p:cNvGrpSpPr/>
          <p:nvPr/>
        </p:nvGrpSpPr>
        <p:grpSpPr>
          <a:xfrm>
            <a:off x="1484500" y="1143006"/>
            <a:ext cx="6393947" cy="4953610"/>
            <a:chOff x="1484498" y="1143000"/>
            <a:chExt cx="6393947" cy="495361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4499" y="1143000"/>
              <a:ext cx="6393946" cy="4939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484498" y="5712760"/>
              <a:ext cx="877701" cy="383850"/>
            </a:xfrm>
            <a:prstGeom prst="rect">
              <a:avLst/>
            </a:prstGeom>
            <a:solidFill>
              <a:schemeClr val="bg1"/>
            </a:solidFill>
          </p:spPr>
          <p:txBody>
            <a:bodyPr wrap="square" rtlCol="0">
              <a:spAutoFit/>
            </a:bodyPr>
            <a:lstStyle/>
            <a:p>
              <a:endParaRPr lang="en-US" dirty="0"/>
            </a:p>
          </p:txBody>
        </p:sp>
      </p:grpSp>
      <p:sp>
        <p:nvSpPr>
          <p:cNvPr id="166093" name="Rectangle 205"/>
          <p:cNvSpPr>
            <a:spLocks noGrp="1" noChangeArrowheads="1"/>
          </p:cNvSpPr>
          <p:nvPr>
            <p:ph type="title" idx="4294967295"/>
          </p:nvPr>
        </p:nvSpPr>
        <p:spPr>
          <a:xfrm>
            <a:off x="208379" y="15"/>
            <a:ext cx="8935641" cy="1142995"/>
          </a:xfrm>
        </p:spPr>
        <p:txBody>
          <a:bodyPr/>
          <a:lstStyle/>
          <a:p>
            <a:pPr>
              <a:defRPr/>
            </a:pPr>
            <a:r>
              <a:rPr lang="en-US" sz="2800" dirty="0">
                <a:solidFill>
                  <a:schemeClr val="tx1"/>
                </a:solidFill>
              </a:rPr>
              <a:t>The presence of inherited thrombophilia does not significantly increase VTE recurrence risk</a:t>
            </a:r>
            <a:endParaRPr lang="en-US" sz="2200" dirty="0">
              <a:solidFill>
                <a:schemeClr val="tx1"/>
              </a:solidFill>
            </a:endParaRPr>
          </a:p>
        </p:txBody>
      </p:sp>
      <p:sp>
        <p:nvSpPr>
          <p:cNvPr id="144416" name="Text Box 206"/>
          <p:cNvSpPr txBox="1">
            <a:spLocks noChangeArrowheads="1"/>
          </p:cNvSpPr>
          <p:nvPr/>
        </p:nvSpPr>
        <p:spPr bwMode="auto">
          <a:xfrm>
            <a:off x="6478263" y="6283672"/>
            <a:ext cx="2412364" cy="36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267" tIns="41633" rIns="83267" bIns="41633">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0" hangingPunct="0"/>
            <a:r>
              <a:rPr lang="en-US" sz="1800" b="1" i="1" dirty="0"/>
              <a:t>Lancet 2003;362:523</a:t>
            </a:r>
          </a:p>
        </p:txBody>
      </p:sp>
      <p:sp>
        <p:nvSpPr>
          <p:cNvPr id="2" name="TextBox 1"/>
          <p:cNvSpPr txBox="1"/>
          <p:nvPr/>
        </p:nvSpPr>
        <p:spPr>
          <a:xfrm>
            <a:off x="3877499" y="2667005"/>
            <a:ext cx="1607735" cy="646137"/>
          </a:xfrm>
          <a:prstGeom prst="rect">
            <a:avLst/>
          </a:prstGeom>
          <a:solidFill>
            <a:schemeClr val="tx1"/>
          </a:solidFill>
        </p:spPr>
        <p:txBody>
          <a:bodyPr wrap="none" lIns="91243" tIns="45624" rIns="91243" bIns="45624" rtlCol="0">
            <a:spAutoFit/>
          </a:bodyPr>
          <a:lstStyle/>
          <a:p>
            <a:r>
              <a:rPr lang="en-US" sz="3600" dirty="0">
                <a:solidFill>
                  <a:schemeClr val="bg1"/>
                </a:solidFill>
              </a:rPr>
              <a:t>p = NS</a:t>
            </a:r>
          </a:p>
        </p:txBody>
      </p:sp>
    </p:spTree>
    <p:extLst>
      <p:ext uri="{BB962C8B-B14F-4D97-AF65-F5344CB8AC3E}">
        <p14:creationId xmlns:p14="http://schemas.microsoft.com/office/powerpoint/2010/main" val="177900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104901" y="89857"/>
            <a:ext cx="8935641" cy="1006692"/>
          </a:xfrm>
        </p:spPr>
        <p:txBody>
          <a:bodyPr/>
          <a:lstStyle/>
          <a:p>
            <a:pPr>
              <a:defRPr/>
            </a:pPr>
            <a:r>
              <a:rPr lang="en-US" dirty="0" err="1" smtClean="0">
                <a:solidFill>
                  <a:schemeClr val="tx1"/>
                </a:solidFill>
              </a:rPr>
              <a:t>Antiphospholipid</a:t>
            </a:r>
            <a:r>
              <a:rPr lang="en-US" dirty="0" smtClean="0">
                <a:solidFill>
                  <a:schemeClr val="tx1"/>
                </a:solidFill>
              </a:rPr>
              <a:t> antibodies and VTE recurrence risk</a:t>
            </a:r>
          </a:p>
        </p:txBody>
      </p:sp>
      <p:sp>
        <p:nvSpPr>
          <p:cNvPr id="115716" name="Rectangle 2"/>
          <p:cNvSpPr>
            <a:spLocks noChangeArrowheads="1"/>
          </p:cNvSpPr>
          <p:nvPr/>
        </p:nvSpPr>
        <p:spPr bwMode="auto">
          <a:xfrm>
            <a:off x="6934200" y="6486720"/>
            <a:ext cx="1905000" cy="295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247" tIns="41623" rIns="83247" bIns="41623">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32584" eaLnBrk="0" fontAlgn="base" hangingPunct="0">
              <a:spcBef>
                <a:spcPct val="0"/>
              </a:spcBef>
              <a:spcAft>
                <a:spcPct val="0"/>
              </a:spcAft>
            </a:pPr>
            <a:r>
              <a:rPr lang="en-US" altLang="en-US" sz="1300" i="1" dirty="0"/>
              <a:t>Blood 2013;122:817</a:t>
            </a:r>
            <a:endParaRPr lang="en-US" altLang="en-US" i="1" dirty="0"/>
          </a:p>
        </p:txBody>
      </p:sp>
      <p:grpSp>
        <p:nvGrpSpPr>
          <p:cNvPr id="4" name="Group 3"/>
          <p:cNvGrpSpPr/>
          <p:nvPr/>
        </p:nvGrpSpPr>
        <p:grpSpPr>
          <a:xfrm>
            <a:off x="921544" y="1457960"/>
            <a:ext cx="7300912" cy="4781550"/>
            <a:chOff x="921544" y="1457960"/>
            <a:chExt cx="7300912" cy="4781550"/>
          </a:xfrm>
        </p:grpSpPr>
        <p:grpSp>
          <p:nvGrpSpPr>
            <p:cNvPr id="2" name="Group 1"/>
            <p:cNvGrpSpPr/>
            <p:nvPr/>
          </p:nvGrpSpPr>
          <p:grpSpPr>
            <a:xfrm>
              <a:off x="921544" y="1457960"/>
              <a:ext cx="7300912" cy="4781550"/>
              <a:chOff x="4114800" y="1038225"/>
              <a:chExt cx="7300912" cy="4781550"/>
            </a:xfrm>
          </p:grpSpPr>
          <p:pic>
            <p:nvPicPr>
              <p:cNvPr id="614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66256"/>
              <a:stretch/>
            </p:blipFill>
            <p:spPr bwMode="auto">
              <a:xfrm>
                <a:off x="6797040" y="1038225"/>
                <a:ext cx="4618672" cy="478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r="81473" b="34808"/>
              <a:stretch/>
            </p:blipFill>
            <p:spPr bwMode="auto">
              <a:xfrm>
                <a:off x="4114800" y="1038225"/>
                <a:ext cx="2535873" cy="3117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 name="Rectangle 2"/>
            <p:cNvSpPr/>
            <p:nvPr/>
          </p:nvSpPr>
          <p:spPr bwMode="auto">
            <a:xfrm>
              <a:off x="3603784" y="1828800"/>
              <a:ext cx="282416" cy="3048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315" eaLnBrk="0" fontAlgn="base" hangingPunct="0">
                <a:spcBef>
                  <a:spcPct val="0"/>
                </a:spcBef>
                <a:spcAft>
                  <a:spcPct val="0"/>
                </a:spcAft>
              </a:pPr>
              <a:endParaRPr lang="en-US" sz="3200" b="1">
                <a:latin typeface="Arial" pitchFamily="34" charset="0"/>
              </a:endParaRPr>
            </a:p>
          </p:txBody>
        </p:sp>
      </p:grpSp>
      <p:sp>
        <p:nvSpPr>
          <p:cNvPr id="5" name="TextBox 4"/>
          <p:cNvSpPr txBox="1"/>
          <p:nvPr/>
        </p:nvSpPr>
        <p:spPr>
          <a:xfrm>
            <a:off x="1066800" y="2305616"/>
            <a:ext cx="7010400" cy="2246660"/>
          </a:xfrm>
          <a:prstGeom prst="rect">
            <a:avLst/>
          </a:prstGeom>
          <a:solidFill>
            <a:schemeClr val="tx1"/>
          </a:solidFill>
        </p:spPr>
        <p:txBody>
          <a:bodyPr wrap="square" lIns="91330" tIns="45666" rIns="91330" bIns="45666" rtlCol="0">
            <a:spAutoFit/>
          </a:bodyPr>
          <a:lstStyle/>
          <a:p>
            <a:r>
              <a:rPr lang="en-US" sz="2800" dirty="0">
                <a:solidFill>
                  <a:schemeClr val="bg1"/>
                </a:solidFill>
              </a:rPr>
              <a:t>“Although a positive APLA test appears to predict an increased risk of recurrence in patients with a first VTE, the strength of this association is uncertain because the available evidence is of very low quality”</a:t>
            </a:r>
          </a:p>
        </p:txBody>
      </p:sp>
    </p:spTree>
    <p:extLst>
      <p:ext uri="{BB962C8B-B14F-4D97-AF65-F5344CB8AC3E}">
        <p14:creationId xmlns:p14="http://schemas.microsoft.com/office/powerpoint/2010/main" val="2514350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What is the bleeding risk with anticoagulant therapy?</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300" y="1600657"/>
            <a:ext cx="8229459" cy="3657143"/>
          </a:xfrm>
        </p:spPr>
        <p:txBody>
          <a:bodyPr/>
          <a:lstStyle/>
          <a:p>
            <a:r>
              <a:rPr lang="en-US" dirty="0" smtClean="0"/>
              <a:t>Young patient with good anticoagulant control:  &lt;1%/</a:t>
            </a:r>
            <a:r>
              <a:rPr lang="en-US" dirty="0" err="1" smtClean="0"/>
              <a:t>yr</a:t>
            </a:r>
            <a:endParaRPr lang="en-US" dirty="0" smtClean="0"/>
          </a:p>
          <a:p>
            <a:r>
              <a:rPr lang="en-US" dirty="0" smtClean="0"/>
              <a:t>Elderly patient with multiple risk factors for bleeding: &gt;4%/</a:t>
            </a:r>
            <a:r>
              <a:rPr lang="en-US" dirty="0" err="1" smtClean="0"/>
              <a:t>yr</a:t>
            </a:r>
            <a:endParaRPr lang="en-US" dirty="0" smtClean="0"/>
          </a:p>
          <a:p>
            <a:r>
              <a:rPr lang="en-US" dirty="0" smtClean="0"/>
              <a:t>Case fatality rates from bleeding while on anticoagulant therapy ≈ 20%</a:t>
            </a:r>
          </a:p>
        </p:txBody>
      </p:sp>
      <p:sp>
        <p:nvSpPr>
          <p:cNvPr id="4" name="TextBox 3"/>
          <p:cNvSpPr txBox="1"/>
          <p:nvPr/>
        </p:nvSpPr>
        <p:spPr>
          <a:xfrm>
            <a:off x="5181601" y="5867404"/>
            <a:ext cx="3657600" cy="646222"/>
          </a:xfrm>
          <a:prstGeom prst="rect">
            <a:avLst/>
          </a:prstGeom>
          <a:noFill/>
        </p:spPr>
        <p:txBody>
          <a:bodyPr wrap="square" lIns="91330" tIns="45666" rIns="91330" bIns="45666" rtlCol="0">
            <a:spAutoFit/>
          </a:bodyPr>
          <a:lstStyle/>
          <a:p>
            <a:r>
              <a:rPr lang="en-US" b="1" i="1" dirty="0" smtClean="0">
                <a:solidFill>
                  <a:schemeClr val="bg1"/>
                </a:solidFill>
              </a:rPr>
              <a:t>Blood 2014;123:1794</a:t>
            </a:r>
          </a:p>
          <a:p>
            <a:r>
              <a:rPr lang="en-US" b="1" i="1" dirty="0" err="1">
                <a:solidFill>
                  <a:schemeClr val="bg1"/>
                </a:solidFill>
              </a:rPr>
              <a:t>Thromb</a:t>
            </a:r>
            <a:r>
              <a:rPr lang="en-US" b="1" i="1" dirty="0">
                <a:solidFill>
                  <a:schemeClr val="bg1"/>
                </a:solidFill>
              </a:rPr>
              <a:t> </a:t>
            </a:r>
            <a:r>
              <a:rPr lang="en-US" b="1" i="1" dirty="0" err="1">
                <a:solidFill>
                  <a:schemeClr val="bg1"/>
                </a:solidFill>
              </a:rPr>
              <a:t>Haemost</a:t>
            </a:r>
            <a:r>
              <a:rPr lang="en-US" b="1" i="1" dirty="0">
                <a:solidFill>
                  <a:schemeClr val="bg1"/>
                </a:solidFill>
              </a:rPr>
              <a:t> 2013; </a:t>
            </a:r>
            <a:r>
              <a:rPr lang="en-US" b="1" i="1" dirty="0" smtClean="0">
                <a:solidFill>
                  <a:schemeClr val="bg1"/>
                </a:solidFill>
              </a:rPr>
              <a:t>110:834</a:t>
            </a:r>
            <a:endParaRPr lang="en-US" b="1" i="1" dirty="0">
              <a:solidFill>
                <a:schemeClr val="bg1"/>
              </a:solidFill>
            </a:endParaRPr>
          </a:p>
        </p:txBody>
      </p:sp>
    </p:spTree>
    <p:extLst>
      <p:ext uri="{BB962C8B-B14F-4D97-AF65-F5344CB8AC3E}">
        <p14:creationId xmlns:p14="http://schemas.microsoft.com/office/powerpoint/2010/main" val="37262620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Risk factors for anticoagulant-related bleeding</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300" y="1600657"/>
            <a:ext cx="8229459" cy="4266743"/>
          </a:xfrm>
        </p:spPr>
        <p:txBody>
          <a:bodyPr/>
          <a:lstStyle/>
          <a:p>
            <a:r>
              <a:rPr lang="en-US" sz="2400" dirty="0" smtClean="0"/>
              <a:t>Age (&gt;75)</a:t>
            </a:r>
          </a:p>
          <a:p>
            <a:r>
              <a:rPr lang="en-US" sz="2400" dirty="0" smtClean="0"/>
              <a:t>History of bleeding</a:t>
            </a:r>
          </a:p>
          <a:p>
            <a:r>
              <a:rPr lang="en-US" sz="2400" dirty="0" smtClean="0"/>
              <a:t>Metastatic cancer</a:t>
            </a:r>
          </a:p>
          <a:p>
            <a:r>
              <a:rPr lang="en-US" sz="2400" dirty="0" smtClean="0"/>
              <a:t>Renal or liver failure</a:t>
            </a:r>
          </a:p>
          <a:p>
            <a:r>
              <a:rPr lang="en-US" sz="2400" dirty="0" smtClean="0"/>
              <a:t>Other coagulation defects</a:t>
            </a:r>
          </a:p>
          <a:p>
            <a:r>
              <a:rPr lang="en-US" sz="2400" dirty="0" smtClean="0"/>
              <a:t>Falls</a:t>
            </a:r>
          </a:p>
          <a:p>
            <a:r>
              <a:rPr lang="en-US" sz="2400" dirty="0" smtClean="0"/>
              <a:t>Recent surgery</a:t>
            </a:r>
          </a:p>
          <a:p>
            <a:r>
              <a:rPr lang="en-US" sz="2400" dirty="0" smtClean="0"/>
              <a:t>Poor performance status or cognitive status</a:t>
            </a:r>
          </a:p>
          <a:p>
            <a:r>
              <a:rPr lang="en-US" sz="2400" dirty="0" smtClean="0"/>
              <a:t>Poor control of VKA therapy</a:t>
            </a:r>
          </a:p>
        </p:txBody>
      </p:sp>
    </p:spTree>
    <p:extLst>
      <p:ext uri="{BB962C8B-B14F-4D97-AF65-F5344CB8AC3E}">
        <p14:creationId xmlns:p14="http://schemas.microsoft.com/office/powerpoint/2010/main" val="23239741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067800" cy="1981200"/>
          </a:xfrm>
        </p:spPr>
        <p:txBody>
          <a:bodyPr/>
          <a:lstStyle/>
          <a:p>
            <a:r>
              <a:rPr lang="en-US" sz="3200" dirty="0">
                <a:effectLst>
                  <a:outerShdw blurRad="38100" dist="38100" dir="2700000" algn="tl">
                    <a:srgbClr val="000000">
                      <a:alpha val="43137"/>
                    </a:srgbClr>
                  </a:outerShdw>
                </a:effectLst>
              </a:rPr>
              <a:t>How high does the risk of recurrent VTE need to be to justify prolonged anticoagulant therapy?</a:t>
            </a:r>
            <a:br>
              <a:rPr lang="en-US" sz="3200" dirty="0">
                <a:effectLst>
                  <a:outerShdw blurRad="38100" dist="38100" dir="2700000" algn="tl">
                    <a:srgbClr val="000000">
                      <a:alpha val="43137"/>
                    </a:srgbClr>
                  </a:outerShdw>
                </a:effectLst>
              </a:rPr>
            </a:br>
            <a:r>
              <a:rPr lang="en-US" sz="3200" i="1" dirty="0">
                <a:solidFill>
                  <a:srgbClr val="6DEDFB"/>
                </a:solidFill>
                <a:effectLst>
                  <a:outerShdw blurRad="38100" dist="38100" dir="2700000" algn="tl">
                    <a:srgbClr val="000000">
                      <a:alpha val="43137"/>
                    </a:srgbClr>
                  </a:outerShdw>
                </a:effectLst>
              </a:rPr>
              <a:t>ACCP guidelines</a:t>
            </a:r>
            <a:endParaRPr lang="en-US" sz="3200" dirty="0">
              <a:solidFill>
                <a:srgbClr val="6DEDFB"/>
              </a:solidFill>
              <a:effectLst>
                <a:outerShdw blurRad="38100" dist="38100" dir="2700000" algn="tl">
                  <a:srgbClr val="000000">
                    <a:alpha val="43137"/>
                  </a:srgbClr>
                </a:outerShdw>
              </a:effectLst>
            </a:endParaRPr>
          </a:p>
        </p:txBody>
      </p:sp>
      <p:sp>
        <p:nvSpPr>
          <p:cNvPr id="4" name="TextBox 3"/>
          <p:cNvSpPr txBox="1"/>
          <p:nvPr/>
        </p:nvSpPr>
        <p:spPr>
          <a:xfrm>
            <a:off x="5181601" y="6245388"/>
            <a:ext cx="3657600" cy="369223"/>
          </a:xfrm>
          <a:prstGeom prst="rect">
            <a:avLst/>
          </a:prstGeom>
          <a:noFill/>
        </p:spPr>
        <p:txBody>
          <a:bodyPr wrap="square" lIns="91330" tIns="45666" rIns="91330" bIns="45666" rtlCol="0">
            <a:spAutoFit/>
          </a:bodyPr>
          <a:lstStyle/>
          <a:p>
            <a:r>
              <a:rPr lang="en-US" b="1" i="1" dirty="0" smtClean="0">
                <a:solidFill>
                  <a:schemeClr val="bg1"/>
                </a:solidFill>
              </a:rPr>
              <a:t>Blood 2014;123:1794</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94829789"/>
              </p:ext>
            </p:extLst>
          </p:nvPr>
        </p:nvGraphicFramePr>
        <p:xfrm>
          <a:off x="685804" y="2667000"/>
          <a:ext cx="7924800" cy="2408178"/>
        </p:xfrm>
        <a:graphic>
          <a:graphicData uri="http://schemas.openxmlformats.org/drawingml/2006/table">
            <a:tbl>
              <a:tblPr firstRow="1" bandRow="1">
                <a:tableStyleId>{5C22544A-7EE6-4342-B048-85BDC9FD1C3A}</a:tableStyleId>
              </a:tblPr>
              <a:tblGrid>
                <a:gridCol w="2641600">
                  <a:extLst>
                    <a:ext uri="{9D8B030D-6E8A-4147-A177-3AD203B41FA5}">
                      <a16:colId xmlns:a16="http://schemas.microsoft.com/office/drawing/2014/main" val="20000"/>
                    </a:ext>
                  </a:extLst>
                </a:gridCol>
                <a:gridCol w="2641600">
                  <a:extLst>
                    <a:ext uri="{9D8B030D-6E8A-4147-A177-3AD203B41FA5}">
                      <a16:colId xmlns:a16="http://schemas.microsoft.com/office/drawing/2014/main" val="20001"/>
                    </a:ext>
                  </a:extLst>
                </a:gridCol>
                <a:gridCol w="2641600">
                  <a:extLst>
                    <a:ext uri="{9D8B030D-6E8A-4147-A177-3AD203B41FA5}">
                      <a16:colId xmlns:a16="http://schemas.microsoft.com/office/drawing/2014/main" val="20002"/>
                    </a:ext>
                  </a:extLst>
                </a:gridCol>
              </a:tblGrid>
              <a:tr h="924818">
                <a:tc>
                  <a:txBody>
                    <a:bodyPr/>
                    <a:lstStyle/>
                    <a:p>
                      <a:r>
                        <a:rPr lang="en-US" sz="1800" dirty="0" smtClean="0">
                          <a:solidFill>
                            <a:srgbClr val="FF0000"/>
                          </a:solidFill>
                        </a:rPr>
                        <a:t>Bleeding risk</a:t>
                      </a:r>
                      <a:endParaRPr lang="en-US" sz="1800" dirty="0">
                        <a:solidFill>
                          <a:srgbClr val="FF0000"/>
                        </a:solidFill>
                      </a:endParaRPr>
                    </a:p>
                  </a:txBody>
                  <a:tcPr/>
                </a:tc>
                <a:tc>
                  <a:txBody>
                    <a:bodyPr/>
                    <a:lstStyle/>
                    <a:p>
                      <a:r>
                        <a:rPr lang="en-US" sz="1800" dirty="0" smtClean="0">
                          <a:solidFill>
                            <a:srgbClr val="FF0000"/>
                          </a:solidFill>
                        </a:rPr>
                        <a:t>Risk</a:t>
                      </a:r>
                      <a:r>
                        <a:rPr lang="en-US" sz="1800" baseline="0" dirty="0" smtClean="0">
                          <a:solidFill>
                            <a:srgbClr val="FF0000"/>
                          </a:solidFill>
                        </a:rPr>
                        <a:t> of recurrence in 1 </a:t>
                      </a:r>
                      <a:r>
                        <a:rPr lang="en-US" sz="1800" baseline="0" dirty="0" err="1" smtClean="0">
                          <a:solidFill>
                            <a:srgbClr val="FF0000"/>
                          </a:solidFill>
                        </a:rPr>
                        <a:t>yr</a:t>
                      </a:r>
                      <a:r>
                        <a:rPr lang="en-US" sz="1800" baseline="0" dirty="0" smtClean="0">
                          <a:solidFill>
                            <a:srgbClr val="FF0000"/>
                          </a:solidFill>
                        </a:rPr>
                        <a:t> after stopping treatment</a:t>
                      </a:r>
                      <a:endParaRPr lang="en-US" sz="1800" dirty="0">
                        <a:solidFill>
                          <a:srgbClr val="FF0000"/>
                        </a:solidFill>
                      </a:endParaRPr>
                    </a:p>
                  </a:txBody>
                  <a:tcPr/>
                </a:tc>
                <a:tc>
                  <a:txBody>
                    <a:bodyPr/>
                    <a:lstStyle/>
                    <a:p>
                      <a:r>
                        <a:rPr lang="en-US" sz="1800" dirty="0" smtClean="0">
                          <a:solidFill>
                            <a:srgbClr val="FF0000"/>
                          </a:solidFill>
                        </a:rPr>
                        <a:t>Indication for indefinite</a:t>
                      </a:r>
                      <a:r>
                        <a:rPr lang="en-US" sz="1800" baseline="0" dirty="0" smtClean="0">
                          <a:solidFill>
                            <a:srgbClr val="FF0000"/>
                          </a:solidFill>
                        </a:rPr>
                        <a:t> therapy</a:t>
                      </a:r>
                      <a:endParaRPr lang="en-US" sz="1800" dirty="0">
                        <a:solidFill>
                          <a:srgbClr val="FF0000"/>
                        </a:solidFill>
                      </a:endParaRPr>
                    </a:p>
                  </a:txBody>
                  <a:tcPr/>
                </a:tc>
                <a:extLst>
                  <a:ext uri="{0D108BD9-81ED-4DB2-BD59-A6C34878D82A}">
                    <a16:rowId xmlns:a16="http://schemas.microsoft.com/office/drawing/2014/main" val="10000"/>
                  </a:ext>
                </a:extLst>
              </a:tr>
              <a:tr h="370840">
                <a:tc>
                  <a:txBody>
                    <a:bodyPr/>
                    <a:lstStyle/>
                    <a:p>
                      <a:r>
                        <a:rPr lang="en-US" sz="1800" dirty="0" smtClean="0"/>
                        <a:t>Low</a:t>
                      </a:r>
                      <a:endParaRPr lang="en-US" sz="1800" dirty="0"/>
                    </a:p>
                  </a:txBody>
                  <a:tcPr/>
                </a:tc>
                <a:tc>
                  <a:txBody>
                    <a:bodyPr/>
                    <a:lstStyle/>
                    <a:p>
                      <a:r>
                        <a:rPr lang="en-US" sz="1800" dirty="0" smtClean="0"/>
                        <a:t>&gt;13%</a:t>
                      </a:r>
                      <a:endParaRPr lang="en-US" sz="1800" dirty="0"/>
                    </a:p>
                  </a:txBody>
                  <a:tcPr/>
                </a:tc>
                <a:tc>
                  <a:txBody>
                    <a:bodyPr/>
                    <a:lstStyle/>
                    <a:p>
                      <a:r>
                        <a:rPr lang="en-US" sz="1800" dirty="0" smtClean="0"/>
                        <a:t>strong</a:t>
                      </a:r>
                      <a:endParaRPr lang="en-US" sz="1800" dirty="0"/>
                    </a:p>
                  </a:txBody>
                  <a:tcPr/>
                </a:tc>
                <a:extLst>
                  <a:ext uri="{0D108BD9-81ED-4DB2-BD59-A6C34878D82A}">
                    <a16:rowId xmlns:a16="http://schemas.microsoft.com/office/drawing/2014/main" val="10001"/>
                  </a:ext>
                </a:extLst>
              </a:tr>
              <a:tr h="370840">
                <a:tc>
                  <a:txBody>
                    <a:bodyPr/>
                    <a:lstStyle/>
                    <a:p>
                      <a:r>
                        <a:rPr lang="en-US" sz="1800" dirty="0" smtClean="0"/>
                        <a:t>Low</a:t>
                      </a:r>
                      <a:endParaRPr lang="en-US" sz="1800" dirty="0"/>
                    </a:p>
                  </a:txBody>
                  <a:tcPr/>
                </a:tc>
                <a:tc>
                  <a:txBody>
                    <a:bodyPr/>
                    <a:lstStyle/>
                    <a:p>
                      <a:r>
                        <a:rPr lang="en-US" sz="1800" dirty="0" smtClean="0"/>
                        <a:t>8-13%</a:t>
                      </a:r>
                      <a:endParaRPr lang="en-US" sz="1800" dirty="0"/>
                    </a:p>
                  </a:txBody>
                  <a:tcPr/>
                </a:tc>
                <a:tc>
                  <a:txBody>
                    <a:bodyPr/>
                    <a:lstStyle/>
                    <a:p>
                      <a:r>
                        <a:rPr lang="en-US" sz="1800" dirty="0" smtClean="0"/>
                        <a:t>weak</a:t>
                      </a:r>
                      <a:endParaRPr lang="en-US" sz="1800" dirty="0"/>
                    </a:p>
                  </a:txBody>
                  <a:tcPr/>
                </a:tc>
                <a:extLst>
                  <a:ext uri="{0D108BD9-81ED-4DB2-BD59-A6C34878D82A}">
                    <a16:rowId xmlns:a16="http://schemas.microsoft.com/office/drawing/2014/main" val="10002"/>
                  </a:ext>
                </a:extLst>
              </a:tr>
              <a:tr h="370840">
                <a:tc>
                  <a:txBody>
                    <a:bodyPr/>
                    <a:lstStyle/>
                    <a:p>
                      <a:r>
                        <a:rPr lang="en-US" sz="1800" dirty="0" smtClean="0"/>
                        <a:t>Intermediate</a:t>
                      </a:r>
                      <a:endParaRPr lang="en-US" sz="1800" dirty="0"/>
                    </a:p>
                  </a:txBody>
                  <a:tcPr/>
                </a:tc>
                <a:tc>
                  <a:txBody>
                    <a:bodyPr/>
                    <a:lstStyle/>
                    <a:p>
                      <a:r>
                        <a:rPr lang="en-US" sz="1800" dirty="0" smtClean="0"/>
                        <a:t>&gt;16%</a:t>
                      </a:r>
                      <a:endParaRPr lang="en-US" sz="1800" dirty="0"/>
                    </a:p>
                  </a:txBody>
                  <a:tcPr/>
                </a:tc>
                <a:tc>
                  <a:txBody>
                    <a:bodyPr/>
                    <a:lstStyle/>
                    <a:p>
                      <a:r>
                        <a:rPr lang="en-US" sz="1800" dirty="0" smtClean="0"/>
                        <a:t>strong</a:t>
                      </a:r>
                      <a:endParaRPr lang="en-US" sz="1800" dirty="0"/>
                    </a:p>
                  </a:txBody>
                  <a:tcPr/>
                </a:tc>
                <a:extLst>
                  <a:ext uri="{0D108BD9-81ED-4DB2-BD59-A6C34878D82A}">
                    <a16:rowId xmlns:a16="http://schemas.microsoft.com/office/drawing/2014/main" val="10003"/>
                  </a:ext>
                </a:extLst>
              </a:tr>
              <a:tr h="370840">
                <a:tc>
                  <a:txBody>
                    <a:bodyPr/>
                    <a:lstStyle/>
                    <a:p>
                      <a:r>
                        <a:rPr lang="en-US" sz="1800" dirty="0" smtClean="0"/>
                        <a:t>Intermediate</a:t>
                      </a:r>
                      <a:endParaRPr lang="en-US" sz="1800" dirty="0"/>
                    </a:p>
                  </a:txBody>
                  <a:tcPr/>
                </a:tc>
                <a:tc>
                  <a:txBody>
                    <a:bodyPr/>
                    <a:lstStyle/>
                    <a:p>
                      <a:r>
                        <a:rPr lang="en-US" sz="1800" dirty="0" smtClean="0"/>
                        <a:t>11-16%</a:t>
                      </a:r>
                      <a:endParaRPr lang="en-US" sz="1800" dirty="0"/>
                    </a:p>
                  </a:txBody>
                  <a:tcPr/>
                </a:tc>
                <a:tc>
                  <a:txBody>
                    <a:bodyPr/>
                    <a:lstStyle/>
                    <a:p>
                      <a:r>
                        <a:rPr lang="en-US" sz="1800" dirty="0" smtClean="0"/>
                        <a:t>weak</a:t>
                      </a:r>
                      <a:endParaRPr lang="en-US" sz="18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6001700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dirty="0" smtClean="0">
                <a:solidFill>
                  <a:schemeClr val="tx1"/>
                </a:solidFill>
                <a:effectLst>
                  <a:outerShdw blurRad="38100" dist="38100" dir="2700000" algn="tl">
                    <a:srgbClr val="000000">
                      <a:alpha val="43137"/>
                    </a:srgbClr>
                  </a:outerShdw>
                </a:effectLst>
              </a:rPr>
              <a:t>Cumulative risk of recurrent VTE + major bleeding </a:t>
            </a:r>
            <a:br>
              <a:rPr lang="en-US" sz="2400" dirty="0" smtClean="0">
                <a:solidFill>
                  <a:schemeClr val="tx1"/>
                </a:solidFill>
                <a:effectLst>
                  <a:outerShdw blurRad="38100" dist="38100" dir="2700000" algn="tl">
                    <a:srgbClr val="000000">
                      <a:alpha val="43137"/>
                    </a:srgbClr>
                  </a:outerShdw>
                </a:effectLst>
              </a:rPr>
            </a:br>
            <a:r>
              <a:rPr lang="en-US" sz="2400" dirty="0" smtClean="0">
                <a:solidFill>
                  <a:schemeClr val="tx1"/>
                </a:solidFill>
                <a:effectLst>
                  <a:outerShdw blurRad="38100" dist="38100" dir="2700000" algn="tl">
                    <a:srgbClr val="000000">
                      <a:alpha val="43137"/>
                    </a:srgbClr>
                  </a:outerShdw>
                </a:effectLst>
              </a:rPr>
              <a:t>with standard vs extended anticoagulant therapy </a:t>
            </a:r>
            <a:br>
              <a:rPr lang="en-US" sz="2400" dirty="0" smtClean="0">
                <a:solidFill>
                  <a:schemeClr val="tx1"/>
                </a:solidFill>
                <a:effectLst>
                  <a:outerShdw blurRad="38100" dist="38100" dir="2700000" algn="tl">
                    <a:srgbClr val="000000">
                      <a:alpha val="43137"/>
                    </a:srgbClr>
                  </a:outerShdw>
                </a:effectLst>
              </a:rPr>
            </a:br>
            <a:r>
              <a:rPr lang="en-US" sz="2400" dirty="0" smtClean="0">
                <a:solidFill>
                  <a:schemeClr val="tx1"/>
                </a:solidFill>
                <a:effectLst>
                  <a:outerShdw blurRad="38100" dist="38100" dir="2700000" algn="tl">
                    <a:srgbClr val="000000">
                      <a:alpha val="43137"/>
                    </a:srgbClr>
                  </a:outerShdw>
                </a:effectLst>
              </a:rPr>
              <a:t>(24 mo vs 6 mo) after first unprovoked PE</a:t>
            </a:r>
            <a:endParaRPr lang="en-US" sz="2400" dirty="0">
              <a:solidFill>
                <a:schemeClr val="tx1"/>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944" y="1835098"/>
            <a:ext cx="6486525" cy="429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454274" y="6324600"/>
            <a:ext cx="2266390" cy="369332"/>
          </a:xfrm>
          <a:prstGeom prst="rect">
            <a:avLst/>
          </a:prstGeom>
          <a:noFill/>
        </p:spPr>
        <p:txBody>
          <a:bodyPr wrap="none" rtlCol="0">
            <a:spAutoFit/>
          </a:bodyPr>
          <a:lstStyle/>
          <a:p>
            <a:r>
              <a:rPr lang="en-US" b="1" i="1" dirty="0" smtClean="0"/>
              <a:t>JAMA 2015; 314:31</a:t>
            </a:r>
            <a:endParaRPr lang="en-US" b="1" i="1" dirty="0"/>
          </a:p>
        </p:txBody>
      </p:sp>
      <p:sp>
        <p:nvSpPr>
          <p:cNvPr id="6" name="TextBox 5"/>
          <p:cNvSpPr txBox="1"/>
          <p:nvPr/>
        </p:nvSpPr>
        <p:spPr>
          <a:xfrm>
            <a:off x="533400" y="1295400"/>
            <a:ext cx="8305800" cy="2954655"/>
          </a:xfrm>
          <a:prstGeom prst="rect">
            <a:avLst/>
          </a:prstGeom>
          <a:solidFill>
            <a:schemeClr val="tx1"/>
          </a:solidFill>
        </p:spPr>
        <p:txBody>
          <a:bodyPr wrap="square" rtlCol="0">
            <a:spAutoFit/>
          </a:bodyPr>
          <a:lstStyle/>
          <a:p>
            <a:pPr marL="285750" indent="-285750">
              <a:buFont typeface="Arial" panose="020B0604020202020204" pitchFamily="34" charset="0"/>
              <a:buChar char="•"/>
            </a:pPr>
            <a:r>
              <a:rPr lang="en-US" sz="2800" b="1" dirty="0" smtClean="0">
                <a:solidFill>
                  <a:schemeClr val="bg1"/>
                </a:solidFill>
              </a:rPr>
              <a:t>Low risk of recurrent VTE during treatment period (3.3% vs 13.5% with placebo)</a:t>
            </a:r>
          </a:p>
          <a:p>
            <a:pPr marL="285750" indent="-285750">
              <a:buFont typeface="Arial" panose="020B0604020202020204" pitchFamily="34" charset="0"/>
              <a:buChar char="•"/>
            </a:pPr>
            <a:r>
              <a:rPr lang="en-US" sz="2800" b="1" dirty="0" smtClean="0">
                <a:solidFill>
                  <a:schemeClr val="bg1"/>
                </a:solidFill>
              </a:rPr>
              <a:t>Major bleeding in 2% of patients taking warfarin and 0.5% of patients taking placebo</a:t>
            </a:r>
          </a:p>
          <a:p>
            <a:pPr marL="285750" indent="-285750">
              <a:buFont typeface="Arial" panose="020B0604020202020204" pitchFamily="34" charset="0"/>
              <a:buChar char="•"/>
            </a:pPr>
            <a:r>
              <a:rPr lang="en-US" sz="2800" b="1" dirty="0" smtClean="0">
                <a:solidFill>
                  <a:schemeClr val="bg1"/>
                </a:solidFill>
              </a:rPr>
              <a:t>Benefit of extended therapy not maintained after therapy stopped</a:t>
            </a:r>
          </a:p>
          <a:p>
            <a:endParaRPr lang="en-US" dirty="0"/>
          </a:p>
        </p:txBody>
      </p:sp>
    </p:spTree>
    <p:extLst>
      <p:ext uri="{BB962C8B-B14F-4D97-AF65-F5344CB8AC3E}">
        <p14:creationId xmlns:p14="http://schemas.microsoft.com/office/powerpoint/2010/main" val="167509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1"/>
            <a:ext cx="7772400" cy="2914670"/>
          </a:xfrm>
        </p:spPr>
        <p:txBody>
          <a:bodyPr/>
          <a:lstStyle/>
          <a:p>
            <a:pPr marL="742067" indent="-742067" algn="l">
              <a:buFont typeface="+mj-lt"/>
              <a:buAutoNum type="arabicPeriod" startAt="3"/>
            </a:pPr>
            <a:r>
              <a:rPr lang="en-US" dirty="0" smtClean="0"/>
              <a:t>Selected patients may benefit from treatment with a non-warfarin anticoagulant</a:t>
            </a:r>
            <a:endParaRPr lang="en-US" dirty="0"/>
          </a:p>
        </p:txBody>
      </p:sp>
    </p:spTree>
    <p:extLst>
      <p:ext uri="{BB962C8B-B14F-4D97-AF65-F5344CB8AC3E}">
        <p14:creationId xmlns:p14="http://schemas.microsoft.com/office/powerpoint/2010/main" val="6404113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889" y="89867"/>
            <a:ext cx="8935641" cy="1053143"/>
          </a:xfrm>
        </p:spPr>
        <p:txBody>
          <a:bodyPr/>
          <a:lstStyle/>
          <a:p>
            <a:r>
              <a:rPr lang="en-US" dirty="0" smtClean="0">
                <a:effectLst>
                  <a:outerShdw blurRad="38100" dist="38100" dir="2700000" algn="tl">
                    <a:srgbClr val="000000">
                      <a:alpha val="43137"/>
                    </a:srgbClr>
                  </a:outerShdw>
                </a:effectLst>
              </a:rPr>
              <a:t>Alternatives to warfarin for prolonged anticoagulation</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53758" y="1371600"/>
            <a:ext cx="8036484" cy="4501942"/>
          </a:xfrm>
        </p:spPr>
        <p:txBody>
          <a:bodyPr/>
          <a:lstStyle/>
          <a:p>
            <a:r>
              <a:rPr lang="en-US" dirty="0" smtClean="0"/>
              <a:t>Reduced intensity warfarin less effective and no safer than standard warfarin treatment</a:t>
            </a:r>
          </a:p>
          <a:p>
            <a:r>
              <a:rPr lang="en-US" dirty="0" smtClean="0"/>
              <a:t>Aspirin</a:t>
            </a:r>
          </a:p>
          <a:p>
            <a:r>
              <a:rPr lang="en-US" dirty="0" smtClean="0"/>
              <a:t>Rivaroxaban or </a:t>
            </a:r>
            <a:r>
              <a:rPr lang="en-US" dirty="0" err="1" smtClean="0"/>
              <a:t>apixaban</a:t>
            </a:r>
            <a:endParaRPr lang="en-US" dirty="0" smtClean="0"/>
          </a:p>
          <a:p>
            <a:r>
              <a:rPr lang="en-US" dirty="0" smtClean="0"/>
              <a:t>Low molecular weight heparin</a:t>
            </a:r>
          </a:p>
          <a:p>
            <a:r>
              <a:rPr lang="en-US" dirty="0" err="1" smtClean="0"/>
              <a:t>Fondaparinux</a:t>
            </a:r>
            <a:endParaRPr lang="en-US" dirty="0" smtClean="0"/>
          </a:p>
        </p:txBody>
      </p:sp>
    </p:spTree>
    <p:extLst>
      <p:ext uri="{BB962C8B-B14F-4D97-AF65-F5344CB8AC3E}">
        <p14:creationId xmlns:p14="http://schemas.microsoft.com/office/powerpoint/2010/main" val="6650385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 y="89867"/>
            <a:ext cx="9040521" cy="976943"/>
          </a:xfrm>
        </p:spPr>
        <p:txBody>
          <a:bodyPr/>
          <a:lstStyle/>
          <a:p>
            <a:r>
              <a:rPr lang="en-US" sz="3200" dirty="0">
                <a:effectLst>
                  <a:outerShdw blurRad="38100" dist="38100" dir="2700000" algn="tl">
                    <a:srgbClr val="000000">
                      <a:alpha val="43137"/>
                    </a:srgbClr>
                  </a:outerShdw>
                </a:effectLst>
              </a:rPr>
              <a:t>Standard warfarin Rx better than low intensity Rx for secondary prevention of VTE</a:t>
            </a:r>
          </a:p>
        </p:txBody>
      </p:sp>
      <p:sp>
        <p:nvSpPr>
          <p:cNvPr id="3" name="Content Placeholder 2"/>
          <p:cNvSpPr>
            <a:spLocks noGrp="1"/>
          </p:cNvSpPr>
          <p:nvPr>
            <p:ph idx="1"/>
          </p:nvPr>
        </p:nvSpPr>
        <p:spPr>
          <a:xfrm>
            <a:off x="557433" y="1143000"/>
            <a:ext cx="8036484" cy="2830923"/>
          </a:xfrm>
        </p:spPr>
        <p:txBody>
          <a:bodyPr/>
          <a:lstStyle/>
          <a:p>
            <a:r>
              <a:rPr lang="en-US" sz="2400" dirty="0"/>
              <a:t>738 patients with unprovoked VTE who had standard anticoagulant therapy for at least 3 </a:t>
            </a:r>
            <a:r>
              <a:rPr lang="en-US" sz="2400" dirty="0" err="1"/>
              <a:t>mo</a:t>
            </a:r>
            <a:r>
              <a:rPr lang="en-US" sz="2400" dirty="0"/>
              <a:t> randomly assigned to treatment with either:</a:t>
            </a:r>
          </a:p>
          <a:p>
            <a:pPr lvl="1"/>
            <a:r>
              <a:rPr lang="en-US" sz="2400" dirty="0"/>
              <a:t>Standard warfarin treatment (target INR 2-3)</a:t>
            </a:r>
          </a:p>
          <a:p>
            <a:pPr lvl="1"/>
            <a:r>
              <a:rPr lang="en-US" sz="2400" dirty="0"/>
              <a:t>Reduced intensity warfarin (target INR 1.5-1.9)</a:t>
            </a:r>
          </a:p>
          <a:p>
            <a:r>
              <a:rPr lang="en-US" sz="2400" dirty="0"/>
              <a:t>Outcomes:</a:t>
            </a:r>
          </a:p>
        </p:txBody>
      </p:sp>
      <p:pic>
        <p:nvPicPr>
          <p:cNvPr id="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9823"/>
          <a:stretch/>
        </p:blipFill>
        <p:spPr bwMode="auto">
          <a:xfrm>
            <a:off x="956175" y="3657610"/>
            <a:ext cx="7239000" cy="2545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400806" y="6400803"/>
            <a:ext cx="2326056" cy="369223"/>
          </a:xfrm>
          <a:prstGeom prst="rect">
            <a:avLst/>
          </a:prstGeom>
        </p:spPr>
        <p:txBody>
          <a:bodyPr wrap="none" lIns="91330" tIns="45666" rIns="91330" bIns="45666">
            <a:spAutoFit/>
          </a:bodyPr>
          <a:lstStyle/>
          <a:p>
            <a:r>
              <a:rPr lang="en-US" altLang="en-US" b="1" i="1" dirty="0">
                <a:solidFill>
                  <a:schemeClr val="bg1"/>
                </a:solidFill>
              </a:rPr>
              <a:t>NEJM 2003;349:631</a:t>
            </a:r>
            <a:endParaRPr lang="en-US" b="1" i="1" dirty="0">
              <a:solidFill>
                <a:schemeClr val="bg1"/>
              </a:solidFill>
            </a:endParaRPr>
          </a:p>
        </p:txBody>
      </p:sp>
    </p:spTree>
    <p:extLst>
      <p:ext uri="{BB962C8B-B14F-4D97-AF65-F5344CB8AC3E}">
        <p14:creationId xmlns:p14="http://schemas.microsoft.com/office/powerpoint/2010/main" val="32678944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7" name="Text Box 3"/>
          <p:cNvSpPr txBox="1">
            <a:spLocks noChangeArrowheads="1"/>
          </p:cNvSpPr>
          <p:nvPr/>
        </p:nvSpPr>
        <p:spPr bwMode="auto">
          <a:xfrm>
            <a:off x="925675" y="5683783"/>
            <a:ext cx="7292663" cy="699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3396" tIns="41698" rIns="83396" bIns="41698">
            <a:spAutoFit/>
          </a:bodyPr>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34070" eaLnBrk="0" fontAlgn="base" hangingPunct="0">
              <a:spcBef>
                <a:spcPct val="0"/>
              </a:spcBef>
              <a:spcAft>
                <a:spcPct val="0"/>
              </a:spcAft>
              <a:buNone/>
            </a:pPr>
            <a:r>
              <a:rPr lang="en-US" altLang="en-US" sz="2000" dirty="0">
                <a:solidFill>
                  <a:srgbClr val="000000"/>
                </a:solidFill>
              </a:rPr>
              <a:t>VTE recurrence rate </a:t>
            </a:r>
            <a:r>
              <a:rPr lang="en-US" altLang="en-US" sz="2000" dirty="0" err="1">
                <a:solidFill>
                  <a:srgbClr val="000000"/>
                </a:solidFill>
              </a:rPr>
              <a:t>vs</a:t>
            </a:r>
            <a:r>
              <a:rPr lang="en-US" altLang="en-US" sz="2000" dirty="0">
                <a:solidFill>
                  <a:srgbClr val="000000"/>
                </a:solidFill>
              </a:rPr>
              <a:t> quality of anticoagulant control (percent time with INR &lt;1.5) in first 90 days of treatment</a:t>
            </a:r>
          </a:p>
        </p:txBody>
      </p:sp>
      <p:grpSp>
        <p:nvGrpSpPr>
          <p:cNvPr id="2" name="Group 1"/>
          <p:cNvGrpSpPr/>
          <p:nvPr/>
        </p:nvGrpSpPr>
        <p:grpSpPr>
          <a:xfrm>
            <a:off x="1987116" y="1302229"/>
            <a:ext cx="5329247" cy="4312179"/>
            <a:chOff x="1946545" y="1096549"/>
            <a:chExt cx="5836277" cy="4587230"/>
          </a:xfrm>
        </p:grpSpPr>
        <p:pic>
          <p:nvPicPr>
            <p:cNvPr id="1239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6545" y="1096549"/>
              <a:ext cx="5344604" cy="4587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908" name="Text Box 4"/>
            <p:cNvSpPr txBox="1">
              <a:spLocks noChangeArrowheads="1"/>
            </p:cNvSpPr>
            <p:nvPr/>
          </p:nvSpPr>
          <p:spPr bwMode="auto">
            <a:xfrm>
              <a:off x="5772510" y="1462066"/>
              <a:ext cx="2010312" cy="67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456" tIns="41728" rIns="83456" bIns="41728">
              <a:spAutoFit/>
            </a:bodyPr>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34070" eaLnBrk="0" fontAlgn="base" hangingPunct="0">
                <a:spcBef>
                  <a:spcPct val="0"/>
                </a:spcBef>
                <a:spcAft>
                  <a:spcPct val="0"/>
                </a:spcAft>
                <a:buNone/>
              </a:pPr>
              <a:r>
                <a:rPr lang="en-US" altLang="en-US" sz="1800">
                  <a:solidFill>
                    <a:srgbClr val="000000"/>
                  </a:solidFill>
                </a:rPr>
                <a:t>Upper quintile</a:t>
              </a:r>
            </a:p>
            <a:p>
              <a:pPr defTabSz="834070" eaLnBrk="0" fontAlgn="base" hangingPunct="0">
                <a:spcBef>
                  <a:spcPct val="0"/>
                </a:spcBef>
                <a:spcAft>
                  <a:spcPct val="0"/>
                </a:spcAft>
                <a:buNone/>
              </a:pPr>
              <a:r>
                <a:rPr lang="en-US" altLang="en-US" sz="1800">
                  <a:solidFill>
                    <a:srgbClr val="000000"/>
                  </a:solidFill>
                </a:rPr>
                <a:t>(worse control)</a:t>
              </a:r>
            </a:p>
          </p:txBody>
        </p:sp>
        <p:sp>
          <p:nvSpPr>
            <p:cNvPr id="123909" name="Rectangle 5"/>
            <p:cNvSpPr>
              <a:spLocks noChangeArrowheads="1"/>
            </p:cNvSpPr>
            <p:nvPr/>
          </p:nvSpPr>
          <p:spPr bwMode="auto">
            <a:xfrm>
              <a:off x="5772510" y="2997235"/>
              <a:ext cx="1982224" cy="67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456" tIns="41728" rIns="83456" bIns="41728">
              <a:spAutoFit/>
            </a:bodyPr>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34070" eaLnBrk="0" fontAlgn="base" hangingPunct="0">
                <a:spcBef>
                  <a:spcPct val="0"/>
                </a:spcBef>
                <a:spcAft>
                  <a:spcPct val="0"/>
                </a:spcAft>
                <a:buNone/>
              </a:pPr>
              <a:r>
                <a:rPr lang="en-US" altLang="en-US" sz="1800">
                  <a:solidFill>
                    <a:srgbClr val="000000"/>
                  </a:solidFill>
                </a:rPr>
                <a:t>Lower quintile</a:t>
              </a:r>
            </a:p>
            <a:p>
              <a:pPr defTabSz="834070" eaLnBrk="0" fontAlgn="base" hangingPunct="0">
                <a:spcBef>
                  <a:spcPct val="0"/>
                </a:spcBef>
                <a:spcAft>
                  <a:spcPct val="0"/>
                </a:spcAft>
                <a:buNone/>
              </a:pPr>
              <a:r>
                <a:rPr lang="en-US" altLang="en-US" sz="1800">
                  <a:solidFill>
                    <a:srgbClr val="000000"/>
                  </a:solidFill>
                </a:rPr>
                <a:t>(better control)</a:t>
              </a:r>
            </a:p>
          </p:txBody>
        </p:sp>
      </p:grpSp>
      <p:sp>
        <p:nvSpPr>
          <p:cNvPr id="123910" name="Rectangle 6"/>
          <p:cNvSpPr>
            <a:spLocks noGrp="1" noChangeArrowheads="1"/>
          </p:cNvSpPr>
          <p:nvPr>
            <p:ph type="title"/>
          </p:nvPr>
        </p:nvSpPr>
        <p:spPr>
          <a:xfrm>
            <a:off x="208366" y="0"/>
            <a:ext cx="8935641" cy="1242755"/>
          </a:xfrm>
        </p:spPr>
        <p:txBody>
          <a:bodyPr/>
          <a:lstStyle/>
          <a:p>
            <a:r>
              <a:rPr lang="en-US" altLang="en-US" sz="2800" dirty="0">
                <a:solidFill>
                  <a:schemeClr val="tx1"/>
                </a:solidFill>
              </a:rPr>
              <a:t>Poor anticoagulation </a:t>
            </a:r>
            <a:r>
              <a:rPr lang="en-US" altLang="en-US" sz="2800" dirty="0" smtClean="0">
                <a:solidFill>
                  <a:schemeClr val="tx1"/>
                </a:solidFill>
              </a:rPr>
              <a:t>control with warfarin </a:t>
            </a:r>
            <a:r>
              <a:rPr lang="en-US" altLang="en-US" sz="2800" dirty="0">
                <a:solidFill>
                  <a:schemeClr val="tx1"/>
                </a:solidFill>
              </a:rPr>
              <a:t>increases the risk of VTE recurrence</a:t>
            </a:r>
            <a:endParaRPr lang="en-US" altLang="en-US" sz="2800" b="0" i="1" dirty="0">
              <a:latin typeface="AdvPSSXB" charset="0"/>
            </a:endParaRPr>
          </a:p>
        </p:txBody>
      </p:sp>
      <p:sp>
        <p:nvSpPr>
          <p:cNvPr id="3" name="Rectangle 2"/>
          <p:cNvSpPr/>
          <p:nvPr/>
        </p:nvSpPr>
        <p:spPr>
          <a:xfrm>
            <a:off x="5715004" y="6408647"/>
            <a:ext cx="3148486" cy="338488"/>
          </a:xfrm>
          <a:prstGeom prst="rect">
            <a:avLst/>
          </a:prstGeom>
        </p:spPr>
        <p:txBody>
          <a:bodyPr wrap="none" lIns="91374" tIns="45687" rIns="91374" bIns="45687">
            <a:spAutoFit/>
          </a:bodyPr>
          <a:lstStyle/>
          <a:p>
            <a:r>
              <a:rPr lang="en-US" altLang="en-US" sz="1600" b="1" i="1" dirty="0"/>
              <a:t>J </a:t>
            </a:r>
            <a:r>
              <a:rPr lang="en-US" altLang="en-US" sz="1600" b="1" i="1" dirty="0" err="1"/>
              <a:t>Thromb</a:t>
            </a:r>
            <a:r>
              <a:rPr lang="en-US" altLang="en-US" sz="1600" b="1" i="1" dirty="0"/>
              <a:t> </a:t>
            </a:r>
            <a:r>
              <a:rPr lang="en-US" altLang="en-US" sz="1600" b="1" i="1" dirty="0" err="1"/>
              <a:t>Haemost</a:t>
            </a:r>
            <a:r>
              <a:rPr lang="en-US" altLang="en-US" sz="1600" b="1" i="1" dirty="0"/>
              <a:t> 2005;3:955</a:t>
            </a:r>
            <a:endParaRPr lang="en-US" sz="1600" b="1" dirty="0"/>
          </a:p>
        </p:txBody>
      </p:sp>
    </p:spTree>
    <p:extLst>
      <p:ext uri="{BB962C8B-B14F-4D97-AF65-F5344CB8AC3E}">
        <p14:creationId xmlns:p14="http://schemas.microsoft.com/office/powerpoint/2010/main" val="41982858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 y="228607"/>
            <a:ext cx="9144000" cy="1143000"/>
          </a:xfrm>
        </p:spPr>
        <p:txBody>
          <a:bodyPr/>
          <a:lstStyle/>
          <a:p>
            <a:pPr eaLnBrk="1" hangingPunct="1">
              <a:defRPr/>
            </a:pPr>
            <a:r>
              <a:rPr lang="en-US" dirty="0" smtClean="0">
                <a:effectLst>
                  <a:outerShdw blurRad="38100" dist="38100" dir="2700000" algn="tl">
                    <a:srgbClr val="000000">
                      <a:alpha val="43137"/>
                    </a:srgbClr>
                  </a:outerShdw>
                </a:effectLst>
              </a:rPr>
              <a:t>Rivaroxaban or </a:t>
            </a:r>
            <a:r>
              <a:rPr lang="en-US" dirty="0" err="1" smtClean="0">
                <a:effectLst>
                  <a:outerShdw blurRad="38100" dist="38100" dir="2700000" algn="tl">
                    <a:srgbClr val="000000">
                      <a:alpha val="43137"/>
                    </a:srgbClr>
                  </a:outerShdw>
                </a:effectLst>
              </a:rPr>
              <a:t>Apixaban</a:t>
            </a:r>
            <a:r>
              <a:rPr lang="en-US" dirty="0" smtClean="0">
                <a:effectLst>
                  <a:outerShdw blurRad="38100" dist="38100" dir="2700000" algn="tl">
                    <a:srgbClr val="000000">
                      <a:alpha val="43137"/>
                    </a:srgbClr>
                  </a:outerShdw>
                </a:effectLst>
              </a:rPr>
              <a:t> for extended treatment of VTE</a:t>
            </a:r>
            <a:endParaRPr lang="en-US" sz="3000" i="1" dirty="0">
              <a:solidFill>
                <a:srgbClr val="A8F0FE"/>
              </a:solidFill>
              <a:effectLst>
                <a:outerShdw blurRad="38100" dist="38100" dir="2700000" algn="tl">
                  <a:srgbClr val="000000">
                    <a:alpha val="43137"/>
                  </a:srgbClr>
                </a:outerShdw>
              </a:effectLst>
            </a:endParaRPr>
          </a:p>
        </p:txBody>
      </p:sp>
      <p:graphicFrame>
        <p:nvGraphicFramePr>
          <p:cNvPr id="10" name="Content Placeholder 4"/>
          <p:cNvGraphicFramePr>
            <a:graphicFrameLocks/>
          </p:cNvGraphicFramePr>
          <p:nvPr>
            <p:extLst/>
          </p:nvPr>
        </p:nvGraphicFramePr>
        <p:xfrm>
          <a:off x="419100" y="1526480"/>
          <a:ext cx="8267701" cy="1752944"/>
        </p:xfrm>
        <a:graphic>
          <a:graphicData uri="http://schemas.openxmlformats.org/drawingml/2006/table">
            <a:tbl>
              <a:tblPr firstRow="1" bandRow="1">
                <a:tableStyleId>{5C22544A-7EE6-4342-B048-85BDC9FD1C3A}</a:tableStyleId>
              </a:tblPr>
              <a:tblGrid>
                <a:gridCol w="1968500">
                  <a:extLst>
                    <a:ext uri="{9D8B030D-6E8A-4147-A177-3AD203B41FA5}">
                      <a16:colId xmlns:a16="http://schemas.microsoft.com/office/drawing/2014/main" val="20000"/>
                    </a:ext>
                  </a:extLst>
                </a:gridCol>
                <a:gridCol w="2004291">
                  <a:extLst>
                    <a:ext uri="{9D8B030D-6E8A-4147-A177-3AD203B41FA5}">
                      <a16:colId xmlns:a16="http://schemas.microsoft.com/office/drawing/2014/main" val="20001"/>
                    </a:ext>
                  </a:extLst>
                </a:gridCol>
                <a:gridCol w="2389909">
                  <a:extLst>
                    <a:ext uri="{9D8B030D-6E8A-4147-A177-3AD203B41FA5}">
                      <a16:colId xmlns:a16="http://schemas.microsoft.com/office/drawing/2014/main" val="20003"/>
                    </a:ext>
                  </a:extLst>
                </a:gridCol>
                <a:gridCol w="1905001">
                  <a:extLst>
                    <a:ext uri="{9D8B030D-6E8A-4147-A177-3AD203B41FA5}">
                      <a16:colId xmlns:a16="http://schemas.microsoft.com/office/drawing/2014/main" val="2712522244"/>
                    </a:ext>
                  </a:extLst>
                </a:gridCol>
              </a:tblGrid>
              <a:tr h="454720">
                <a:tc>
                  <a:txBody>
                    <a:bodyPr/>
                    <a:lstStyle/>
                    <a:p>
                      <a:r>
                        <a:rPr lang="en-US" sz="1800" dirty="0" smtClean="0">
                          <a:solidFill>
                            <a:srgbClr val="FF0000"/>
                          </a:solidFill>
                        </a:rPr>
                        <a:t>Treatment</a:t>
                      </a:r>
                      <a:endParaRPr lang="en-US" sz="1800" dirty="0">
                        <a:solidFill>
                          <a:srgbClr val="FF0000"/>
                        </a:solidFill>
                      </a:endParaRPr>
                    </a:p>
                  </a:txBody>
                  <a:tcPr marT="45733" marB="45733"/>
                </a:tc>
                <a:tc>
                  <a:txBody>
                    <a:bodyPr/>
                    <a:lstStyle/>
                    <a:p>
                      <a:r>
                        <a:rPr lang="en-US" sz="1800" dirty="0" smtClean="0">
                          <a:solidFill>
                            <a:srgbClr val="FF0000"/>
                          </a:solidFill>
                        </a:rPr>
                        <a:t>Recurrent </a:t>
                      </a:r>
                      <a:r>
                        <a:rPr lang="en-US" sz="1800" baseline="0" dirty="0" smtClean="0">
                          <a:solidFill>
                            <a:srgbClr val="FF0000"/>
                          </a:solidFill>
                        </a:rPr>
                        <a:t> </a:t>
                      </a:r>
                      <a:r>
                        <a:rPr lang="en-US" sz="1800" baseline="0" dirty="0" smtClean="0">
                          <a:solidFill>
                            <a:srgbClr val="FF0000"/>
                          </a:solidFill>
                        </a:rPr>
                        <a:t>VTE</a:t>
                      </a:r>
                      <a:endParaRPr lang="en-US" sz="1800" dirty="0">
                        <a:solidFill>
                          <a:srgbClr val="FF0000"/>
                        </a:solidFill>
                      </a:endParaRPr>
                    </a:p>
                  </a:txBody>
                  <a:tcPr marT="45733" marB="45733"/>
                </a:tc>
                <a:tc>
                  <a:txBody>
                    <a:bodyPr/>
                    <a:lstStyle/>
                    <a:p>
                      <a:r>
                        <a:rPr lang="en-US" sz="1800" dirty="0" smtClean="0">
                          <a:solidFill>
                            <a:srgbClr val="FF0000"/>
                          </a:solidFill>
                        </a:rPr>
                        <a:t>Major </a:t>
                      </a:r>
                      <a:r>
                        <a:rPr lang="en-US" sz="1800" dirty="0" smtClean="0">
                          <a:solidFill>
                            <a:srgbClr val="FF0000"/>
                          </a:solidFill>
                        </a:rPr>
                        <a:t>or clinically</a:t>
                      </a:r>
                      <a:r>
                        <a:rPr lang="en-US" sz="1800" baseline="0" dirty="0" smtClean="0">
                          <a:solidFill>
                            <a:srgbClr val="FF0000"/>
                          </a:solidFill>
                        </a:rPr>
                        <a:t> relevant b</a:t>
                      </a:r>
                      <a:r>
                        <a:rPr lang="en-US" sz="1800" dirty="0" smtClean="0">
                          <a:solidFill>
                            <a:srgbClr val="FF0000"/>
                          </a:solidFill>
                        </a:rPr>
                        <a:t>leeding</a:t>
                      </a:r>
                      <a:endParaRPr lang="en-US" sz="1800" dirty="0" smtClean="0">
                        <a:solidFill>
                          <a:srgbClr val="FF0000"/>
                        </a:solidFill>
                      </a:endParaRPr>
                    </a:p>
                  </a:txBody>
                  <a:tcPr marT="45733" marB="45733"/>
                </a:tc>
                <a:tc>
                  <a:txBody>
                    <a:bodyPr/>
                    <a:lstStyle/>
                    <a:p>
                      <a:r>
                        <a:rPr lang="en-US" sz="1800" dirty="0" smtClean="0">
                          <a:solidFill>
                            <a:srgbClr val="FF0000"/>
                          </a:solidFill>
                        </a:rPr>
                        <a:t>Death</a:t>
                      </a:r>
                      <a:endParaRPr lang="en-US" sz="1800" dirty="0" smtClean="0">
                        <a:solidFill>
                          <a:srgbClr val="FF0000"/>
                        </a:solidFill>
                      </a:endParaRPr>
                    </a:p>
                  </a:txBody>
                  <a:tcPr marT="45733" marB="45733"/>
                </a:tc>
                <a:extLst>
                  <a:ext uri="{0D108BD9-81ED-4DB2-BD59-A6C34878D82A}">
                    <a16:rowId xmlns:a16="http://schemas.microsoft.com/office/drawing/2014/main" val="10000"/>
                  </a:ext>
                </a:extLst>
              </a:tr>
              <a:tr h="370946">
                <a:tc>
                  <a:txBody>
                    <a:bodyPr/>
                    <a:lstStyle/>
                    <a:p>
                      <a:r>
                        <a:rPr lang="en-US" sz="1800" dirty="0" smtClean="0"/>
                        <a:t>RIV 10 mg/d</a:t>
                      </a:r>
                      <a:endParaRPr lang="en-US" sz="1800" dirty="0"/>
                    </a:p>
                  </a:txBody>
                  <a:tcPr marT="45733" marB="45733"/>
                </a:tc>
                <a:tc>
                  <a:txBody>
                    <a:bodyPr/>
                    <a:lstStyle/>
                    <a:p>
                      <a:r>
                        <a:rPr lang="en-US" sz="1800" dirty="0" smtClean="0"/>
                        <a:t>1.2%*</a:t>
                      </a:r>
                      <a:endParaRPr lang="en-US" sz="1800" dirty="0"/>
                    </a:p>
                  </a:txBody>
                  <a:tcPr marT="45733" marB="45733"/>
                </a:tc>
                <a:tc>
                  <a:txBody>
                    <a:bodyPr/>
                    <a:lstStyle/>
                    <a:p>
                      <a:r>
                        <a:rPr lang="en-US" sz="1800" dirty="0" smtClean="0"/>
                        <a:t>3.2%</a:t>
                      </a:r>
                      <a:endParaRPr lang="en-US" sz="1800" dirty="0"/>
                    </a:p>
                  </a:txBody>
                  <a:tcPr marT="45733" marB="45733"/>
                </a:tc>
                <a:tc>
                  <a:txBody>
                    <a:bodyPr/>
                    <a:lstStyle/>
                    <a:p>
                      <a:r>
                        <a:rPr lang="en-US" sz="1800" dirty="0" smtClean="0"/>
                        <a:t>0.2%</a:t>
                      </a:r>
                      <a:endParaRPr lang="en-US" sz="1800" dirty="0"/>
                    </a:p>
                  </a:txBody>
                  <a:tcPr marT="45733" marB="45733"/>
                </a:tc>
                <a:extLst>
                  <a:ext uri="{0D108BD9-81ED-4DB2-BD59-A6C34878D82A}">
                    <a16:rowId xmlns:a16="http://schemas.microsoft.com/office/drawing/2014/main" val="3535178653"/>
                  </a:ext>
                </a:extLst>
              </a:tr>
              <a:tr h="370946">
                <a:tc>
                  <a:txBody>
                    <a:bodyPr/>
                    <a:lstStyle/>
                    <a:p>
                      <a:r>
                        <a:rPr lang="en-US" sz="1800" dirty="0" smtClean="0"/>
                        <a:t>RIV 20 mg/d</a:t>
                      </a:r>
                      <a:endParaRPr lang="en-US" sz="1800" dirty="0"/>
                    </a:p>
                  </a:txBody>
                  <a:tcPr marT="45733" marB="45733"/>
                </a:tc>
                <a:tc>
                  <a:txBody>
                    <a:bodyPr/>
                    <a:lstStyle/>
                    <a:p>
                      <a:r>
                        <a:rPr lang="en-US" sz="1800" dirty="0" smtClean="0"/>
                        <a:t>1.5%*</a:t>
                      </a:r>
                      <a:endParaRPr lang="en-US" sz="1800" dirty="0"/>
                    </a:p>
                  </a:txBody>
                  <a:tcPr marT="45733" marB="45733"/>
                </a:tc>
                <a:tc>
                  <a:txBody>
                    <a:bodyPr/>
                    <a:lstStyle/>
                    <a:p>
                      <a:r>
                        <a:rPr lang="en-US" sz="1800" dirty="0" smtClean="0"/>
                        <a:t>2.4%</a:t>
                      </a:r>
                      <a:endParaRPr lang="en-US" sz="1800" dirty="0"/>
                    </a:p>
                  </a:txBody>
                  <a:tcPr marT="45733" marB="45733"/>
                </a:tc>
                <a:tc>
                  <a:txBody>
                    <a:bodyPr/>
                    <a:lstStyle/>
                    <a:p>
                      <a:r>
                        <a:rPr lang="en-US" sz="1800" dirty="0" smtClean="0"/>
                        <a:t>0.7%</a:t>
                      </a:r>
                      <a:endParaRPr lang="en-US" sz="1800" dirty="0"/>
                    </a:p>
                  </a:txBody>
                  <a:tcPr marT="45733" marB="45733"/>
                </a:tc>
                <a:extLst>
                  <a:ext uri="{0D108BD9-81ED-4DB2-BD59-A6C34878D82A}">
                    <a16:rowId xmlns:a16="http://schemas.microsoft.com/office/drawing/2014/main" val="4097262375"/>
                  </a:ext>
                </a:extLst>
              </a:tr>
              <a:tr h="370946">
                <a:tc>
                  <a:txBody>
                    <a:bodyPr/>
                    <a:lstStyle/>
                    <a:p>
                      <a:r>
                        <a:rPr lang="en-US" sz="1800" dirty="0" smtClean="0"/>
                        <a:t>ASA 81 mg/d</a:t>
                      </a:r>
                      <a:endParaRPr lang="en-US" sz="1800" dirty="0"/>
                    </a:p>
                  </a:txBody>
                  <a:tcPr marT="45733" marB="45733"/>
                </a:tc>
                <a:tc>
                  <a:txBody>
                    <a:bodyPr/>
                    <a:lstStyle/>
                    <a:p>
                      <a:r>
                        <a:rPr lang="en-US" sz="1800" dirty="0" smtClean="0"/>
                        <a:t>4.4%</a:t>
                      </a:r>
                      <a:endParaRPr lang="en-US" sz="1800" dirty="0"/>
                    </a:p>
                  </a:txBody>
                  <a:tcPr marT="45733" marB="45733"/>
                </a:tc>
                <a:tc>
                  <a:txBody>
                    <a:bodyPr/>
                    <a:lstStyle/>
                    <a:p>
                      <a:r>
                        <a:rPr lang="en-US" sz="1800" dirty="0" smtClean="0"/>
                        <a:t>2.1%</a:t>
                      </a:r>
                      <a:endParaRPr lang="en-US" sz="1800" dirty="0"/>
                    </a:p>
                  </a:txBody>
                  <a:tcPr marT="45733" marB="45733"/>
                </a:tc>
                <a:tc>
                  <a:txBody>
                    <a:bodyPr/>
                    <a:lstStyle/>
                    <a:p>
                      <a:r>
                        <a:rPr lang="en-US" sz="1800" dirty="0" smtClean="0"/>
                        <a:t>0.6%</a:t>
                      </a:r>
                      <a:endParaRPr lang="en-US" sz="1800" dirty="0"/>
                    </a:p>
                  </a:txBody>
                  <a:tcPr marT="45733" marB="45733"/>
                </a:tc>
                <a:extLst>
                  <a:ext uri="{0D108BD9-81ED-4DB2-BD59-A6C34878D82A}">
                    <a16:rowId xmlns:a16="http://schemas.microsoft.com/office/drawing/2014/main" val="3442719126"/>
                  </a:ext>
                </a:extLst>
              </a:tr>
            </a:tbl>
          </a:graphicData>
        </a:graphic>
      </p:graphicFrame>
      <p:graphicFrame>
        <p:nvGraphicFramePr>
          <p:cNvPr id="12" name="Content Placeholder 4"/>
          <p:cNvGraphicFramePr>
            <a:graphicFrameLocks/>
          </p:cNvGraphicFramePr>
          <p:nvPr>
            <p:extLst/>
          </p:nvPr>
        </p:nvGraphicFramePr>
        <p:xfrm>
          <a:off x="491900" y="4191000"/>
          <a:ext cx="8194900" cy="1798638"/>
        </p:xfrm>
        <a:graphic>
          <a:graphicData uri="http://schemas.openxmlformats.org/drawingml/2006/table">
            <a:tbl>
              <a:tblPr firstRow="1" bandRow="1">
                <a:tableStyleId>{5C22544A-7EE6-4342-B048-85BDC9FD1C3A}</a:tableStyleId>
              </a:tblPr>
              <a:tblGrid>
                <a:gridCol w="20989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09800">
                  <a:extLst>
                    <a:ext uri="{9D8B030D-6E8A-4147-A177-3AD203B41FA5}">
                      <a16:colId xmlns:a16="http://schemas.microsoft.com/office/drawing/2014/main" val="1786481017"/>
                    </a:ext>
                  </a:extLst>
                </a:gridCol>
              </a:tblGrid>
              <a:tr h="685800">
                <a:tc>
                  <a:txBody>
                    <a:bodyPr/>
                    <a:lstStyle/>
                    <a:p>
                      <a:r>
                        <a:rPr lang="en-US" sz="1800" dirty="0" smtClean="0">
                          <a:solidFill>
                            <a:srgbClr val="FF0000"/>
                          </a:solidFill>
                        </a:rPr>
                        <a:t>Treatment</a:t>
                      </a:r>
                      <a:endParaRPr lang="en-US" sz="1800" dirty="0">
                        <a:solidFill>
                          <a:srgbClr val="FF0000"/>
                        </a:solidFill>
                      </a:endParaRPr>
                    </a:p>
                  </a:txBody>
                  <a:tcPr marT="45733" marB="45733"/>
                </a:tc>
                <a:tc>
                  <a:txBody>
                    <a:bodyPr/>
                    <a:lstStyle/>
                    <a:p>
                      <a:r>
                        <a:rPr lang="en-US" sz="1800" baseline="0" dirty="0" smtClean="0">
                          <a:solidFill>
                            <a:srgbClr val="FF0000"/>
                          </a:solidFill>
                        </a:rPr>
                        <a:t>R</a:t>
                      </a:r>
                      <a:r>
                        <a:rPr lang="en-US" sz="1800" dirty="0" smtClean="0">
                          <a:solidFill>
                            <a:srgbClr val="FF0000"/>
                          </a:solidFill>
                        </a:rPr>
                        <a:t>ecurrent </a:t>
                      </a:r>
                      <a:r>
                        <a:rPr lang="en-US" sz="1800" baseline="0" dirty="0" smtClean="0">
                          <a:solidFill>
                            <a:srgbClr val="FF0000"/>
                          </a:solidFill>
                        </a:rPr>
                        <a:t> VTE</a:t>
                      </a:r>
                      <a:endParaRPr lang="en-US" sz="1800" dirty="0">
                        <a:solidFill>
                          <a:srgbClr val="FF0000"/>
                        </a:solidFill>
                      </a:endParaRPr>
                    </a:p>
                  </a:txBody>
                  <a:tcPr marT="45733" marB="45733"/>
                </a:tc>
                <a:tc>
                  <a:txBody>
                    <a:bodyPr/>
                    <a:lstStyle/>
                    <a:p>
                      <a:r>
                        <a:rPr lang="en-US" sz="1800" dirty="0" smtClean="0">
                          <a:solidFill>
                            <a:srgbClr val="FF0000"/>
                          </a:solidFill>
                        </a:rPr>
                        <a:t>Major</a:t>
                      </a:r>
                      <a:r>
                        <a:rPr lang="en-US" sz="1800" baseline="0" dirty="0" smtClean="0">
                          <a:solidFill>
                            <a:srgbClr val="FF0000"/>
                          </a:solidFill>
                        </a:rPr>
                        <a:t> </a:t>
                      </a:r>
                      <a:r>
                        <a:rPr lang="en-US" sz="1800" baseline="0" dirty="0" smtClean="0">
                          <a:solidFill>
                            <a:srgbClr val="FF0000"/>
                          </a:solidFill>
                        </a:rPr>
                        <a:t>or </a:t>
                      </a:r>
                      <a:r>
                        <a:rPr lang="en-US" sz="1800" baseline="0" dirty="0" smtClean="0">
                          <a:solidFill>
                            <a:srgbClr val="FF0000"/>
                          </a:solidFill>
                        </a:rPr>
                        <a:t>c</a:t>
                      </a:r>
                      <a:r>
                        <a:rPr lang="en-US" sz="1800" dirty="0" smtClean="0">
                          <a:solidFill>
                            <a:srgbClr val="FF0000"/>
                          </a:solidFill>
                        </a:rPr>
                        <a:t>linically relevant bleeding</a:t>
                      </a:r>
                      <a:endParaRPr lang="en-US" sz="1800" dirty="0">
                        <a:solidFill>
                          <a:srgbClr val="FF0000"/>
                        </a:solidFill>
                      </a:endParaRPr>
                    </a:p>
                  </a:txBody>
                  <a:tcPr marT="45733" marB="45733"/>
                </a:tc>
                <a:tc>
                  <a:txBody>
                    <a:bodyPr/>
                    <a:lstStyle/>
                    <a:p>
                      <a:r>
                        <a:rPr lang="en-US" sz="1800" dirty="0" smtClean="0">
                          <a:solidFill>
                            <a:srgbClr val="FF0000"/>
                          </a:solidFill>
                        </a:rPr>
                        <a:t>Death</a:t>
                      </a:r>
                      <a:endParaRPr lang="en-US" sz="1800" dirty="0">
                        <a:solidFill>
                          <a:srgbClr val="FF0000"/>
                        </a:solidFill>
                      </a:endParaRPr>
                    </a:p>
                  </a:txBody>
                  <a:tcPr marT="45733" marB="45733"/>
                </a:tc>
                <a:extLst>
                  <a:ext uri="{0D108BD9-81ED-4DB2-BD59-A6C34878D82A}">
                    <a16:rowId xmlns:a16="http://schemas.microsoft.com/office/drawing/2014/main" val="10000"/>
                  </a:ext>
                </a:extLst>
              </a:tr>
              <a:tr h="370946">
                <a:tc>
                  <a:txBody>
                    <a:bodyPr/>
                    <a:lstStyle/>
                    <a:p>
                      <a:r>
                        <a:rPr lang="en-US" sz="1800" dirty="0" smtClean="0"/>
                        <a:t>APIX</a:t>
                      </a:r>
                      <a:r>
                        <a:rPr lang="en-US" sz="1800" baseline="0" dirty="0" smtClean="0"/>
                        <a:t> 2.5 mg bid</a:t>
                      </a:r>
                      <a:endParaRPr lang="en-US" sz="1800" dirty="0"/>
                    </a:p>
                  </a:txBody>
                  <a:tcPr marT="45733" marB="45733"/>
                </a:tc>
                <a:tc>
                  <a:txBody>
                    <a:bodyPr/>
                    <a:lstStyle/>
                    <a:p>
                      <a:r>
                        <a:rPr lang="en-US" sz="1800" dirty="0" smtClean="0"/>
                        <a:t>1.7%*</a:t>
                      </a:r>
                      <a:endParaRPr lang="en-US" sz="1800" dirty="0"/>
                    </a:p>
                  </a:txBody>
                  <a:tcPr marT="45733" marB="45733"/>
                </a:tc>
                <a:tc>
                  <a:txBody>
                    <a:bodyPr/>
                    <a:lstStyle/>
                    <a:p>
                      <a:r>
                        <a:rPr lang="en-US" sz="1800" dirty="0" smtClean="0"/>
                        <a:t>4.3%</a:t>
                      </a:r>
                      <a:endParaRPr lang="en-US" sz="1800" dirty="0"/>
                    </a:p>
                  </a:txBody>
                  <a:tcPr marT="45733" marB="45733"/>
                </a:tc>
                <a:tc>
                  <a:txBody>
                    <a:bodyPr/>
                    <a:lstStyle/>
                    <a:p>
                      <a:r>
                        <a:rPr lang="en-US" sz="1800" dirty="0" smtClean="0"/>
                        <a:t>0.8%</a:t>
                      </a:r>
                      <a:endParaRPr lang="en-US" sz="1800" dirty="0"/>
                    </a:p>
                  </a:txBody>
                  <a:tcPr marT="45733" marB="45733"/>
                </a:tc>
                <a:extLst>
                  <a:ext uri="{0D108BD9-81ED-4DB2-BD59-A6C34878D82A}">
                    <a16:rowId xmlns:a16="http://schemas.microsoft.com/office/drawing/2014/main" val="10001"/>
                  </a:ext>
                </a:extLst>
              </a:tr>
              <a:tr h="370946">
                <a:tc>
                  <a:txBody>
                    <a:bodyPr/>
                    <a:lstStyle/>
                    <a:p>
                      <a:r>
                        <a:rPr lang="en-US" sz="1800" dirty="0" smtClean="0"/>
                        <a:t>APIX 5 mg bid</a:t>
                      </a:r>
                      <a:endParaRPr lang="en-US" sz="1800" dirty="0"/>
                    </a:p>
                  </a:txBody>
                  <a:tcPr marT="45733" marB="45733"/>
                </a:tc>
                <a:tc>
                  <a:txBody>
                    <a:bodyPr/>
                    <a:lstStyle/>
                    <a:p>
                      <a:r>
                        <a:rPr lang="en-US" sz="1800" dirty="0" smtClean="0"/>
                        <a:t>1.7%*</a:t>
                      </a:r>
                      <a:endParaRPr lang="en-US" sz="1800" dirty="0"/>
                    </a:p>
                  </a:txBody>
                  <a:tcPr marT="45733" marB="45733"/>
                </a:tc>
                <a:tc>
                  <a:txBody>
                    <a:bodyPr/>
                    <a:lstStyle/>
                    <a:p>
                      <a:r>
                        <a:rPr lang="en-US" sz="1800" dirty="0" smtClean="0"/>
                        <a:t>3.2%</a:t>
                      </a:r>
                      <a:endParaRPr lang="en-US" sz="1800" dirty="0"/>
                    </a:p>
                  </a:txBody>
                  <a:tcPr marT="45733" marB="45733"/>
                </a:tc>
                <a:tc>
                  <a:txBody>
                    <a:bodyPr/>
                    <a:lstStyle/>
                    <a:p>
                      <a:r>
                        <a:rPr lang="en-US" sz="1800" dirty="0" smtClean="0"/>
                        <a:t>0.5%</a:t>
                      </a:r>
                      <a:endParaRPr lang="en-US" sz="1800" dirty="0"/>
                    </a:p>
                  </a:txBody>
                  <a:tcPr marT="45733" marB="45733"/>
                </a:tc>
                <a:extLst>
                  <a:ext uri="{0D108BD9-81ED-4DB2-BD59-A6C34878D82A}">
                    <a16:rowId xmlns:a16="http://schemas.microsoft.com/office/drawing/2014/main" val="10002"/>
                  </a:ext>
                </a:extLst>
              </a:tr>
              <a:tr h="370946">
                <a:tc>
                  <a:txBody>
                    <a:bodyPr/>
                    <a:lstStyle/>
                    <a:p>
                      <a:r>
                        <a:rPr lang="en-US" sz="1800" dirty="0" smtClean="0"/>
                        <a:t>Placebo</a:t>
                      </a:r>
                      <a:endParaRPr lang="en-US" sz="1800" dirty="0"/>
                    </a:p>
                  </a:txBody>
                  <a:tcPr marT="45733" marB="45733"/>
                </a:tc>
                <a:tc>
                  <a:txBody>
                    <a:bodyPr/>
                    <a:lstStyle/>
                    <a:p>
                      <a:r>
                        <a:rPr lang="en-US" sz="1800" dirty="0" smtClean="0"/>
                        <a:t>8.8%</a:t>
                      </a:r>
                      <a:endParaRPr lang="en-US" sz="1800" dirty="0"/>
                    </a:p>
                  </a:txBody>
                  <a:tcPr marT="45733" marB="45733"/>
                </a:tc>
                <a:tc>
                  <a:txBody>
                    <a:bodyPr/>
                    <a:lstStyle/>
                    <a:p>
                      <a:r>
                        <a:rPr lang="en-US" sz="1800" dirty="0" smtClean="0"/>
                        <a:t>7.8%</a:t>
                      </a:r>
                      <a:endParaRPr lang="en-US" sz="1800" dirty="0"/>
                    </a:p>
                  </a:txBody>
                  <a:tcPr marT="45733" marB="45733"/>
                </a:tc>
                <a:tc>
                  <a:txBody>
                    <a:bodyPr/>
                    <a:lstStyle/>
                    <a:p>
                      <a:r>
                        <a:rPr lang="en-US" sz="1800" dirty="0" smtClean="0"/>
                        <a:t>1.7%</a:t>
                      </a:r>
                      <a:endParaRPr lang="en-US" sz="1800" dirty="0"/>
                    </a:p>
                  </a:txBody>
                  <a:tcPr marT="45733" marB="45733"/>
                </a:tc>
                <a:extLst>
                  <a:ext uri="{0D108BD9-81ED-4DB2-BD59-A6C34878D82A}">
                    <a16:rowId xmlns:a16="http://schemas.microsoft.com/office/drawing/2014/main" val="773301154"/>
                  </a:ext>
                </a:extLst>
              </a:tr>
            </a:tbl>
          </a:graphicData>
        </a:graphic>
      </p:graphicFrame>
      <p:sp>
        <p:nvSpPr>
          <p:cNvPr id="14" name="TextBox 3"/>
          <p:cNvSpPr txBox="1">
            <a:spLocks noChangeArrowheads="1"/>
          </p:cNvSpPr>
          <p:nvPr/>
        </p:nvSpPr>
        <p:spPr bwMode="auto">
          <a:xfrm>
            <a:off x="7086600" y="6039015"/>
            <a:ext cx="1905000" cy="318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01" tIns="45603" rIns="91201" bIns="45603">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1256"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FFFFFF"/>
                </a:solidFill>
                <a:effectLst/>
                <a:uLnTx/>
                <a:uFillTx/>
                <a:latin typeface="Arial" charset="0"/>
                <a:ea typeface="+mn-ea"/>
                <a:cs typeface="+mn-cs"/>
              </a:rPr>
              <a:t>NEJM </a:t>
            </a:r>
            <a:r>
              <a:rPr kumimoji="0" lang="en-US" sz="1400" b="1" i="1" u="none" strike="noStrike" kern="1200" cap="none" spc="0" normalizeH="0" baseline="0" noProof="0" dirty="0" smtClean="0">
                <a:ln>
                  <a:noFill/>
                </a:ln>
                <a:solidFill>
                  <a:srgbClr val="FFFFFF"/>
                </a:solidFill>
                <a:effectLst/>
                <a:uLnTx/>
                <a:uFillTx/>
                <a:latin typeface="Arial" charset="0"/>
                <a:ea typeface="+mn-ea"/>
                <a:cs typeface="+mn-cs"/>
              </a:rPr>
              <a:t>2013;368:699</a:t>
            </a:r>
            <a:endParaRPr kumimoji="0" lang="en-US" sz="1400" b="1" i="1" u="none" strike="noStrike" kern="1200" cap="none" spc="0" normalizeH="0" baseline="0" noProof="0" dirty="0">
              <a:ln>
                <a:noFill/>
              </a:ln>
              <a:solidFill>
                <a:srgbClr val="FFFFFF"/>
              </a:solidFill>
              <a:effectLst/>
              <a:uLnTx/>
              <a:uFillTx/>
              <a:latin typeface="Arial" charset="0"/>
              <a:ea typeface="+mn-ea"/>
              <a:cs typeface="+mn-cs"/>
            </a:endParaRPr>
          </a:p>
        </p:txBody>
      </p:sp>
      <p:sp>
        <p:nvSpPr>
          <p:cNvPr id="3" name="TextBox 2"/>
          <p:cNvSpPr txBox="1"/>
          <p:nvPr/>
        </p:nvSpPr>
        <p:spPr>
          <a:xfrm>
            <a:off x="6934200" y="3397533"/>
            <a:ext cx="1934889" cy="307777"/>
          </a:xfrm>
          <a:prstGeom prst="rect">
            <a:avLst/>
          </a:prstGeom>
          <a:noFill/>
        </p:spPr>
        <p:txBody>
          <a:bodyPr wrap="none" rtlCol="0">
            <a:spAutoFit/>
          </a:bodyPr>
          <a:lstStyle/>
          <a:p>
            <a:pPr marL="0" marR="0" lvl="0" indent="0" algn="l" defTabSz="911256"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smtClean="0">
                <a:ln>
                  <a:noFill/>
                </a:ln>
                <a:solidFill>
                  <a:srgbClr val="FFFFFF"/>
                </a:solidFill>
                <a:effectLst/>
                <a:uLnTx/>
                <a:uFillTx/>
                <a:latin typeface="Arial"/>
                <a:ea typeface="+mn-ea"/>
                <a:cs typeface="+mn-cs"/>
              </a:rPr>
              <a:t>NEJM 2017;376:1211</a:t>
            </a:r>
            <a:endParaRPr kumimoji="0" lang="en-US" sz="1400" b="1" i="1" u="none" strike="noStrike" kern="1200" cap="none" spc="0" normalizeH="0" baseline="0" noProof="0" dirty="0">
              <a:ln>
                <a:noFill/>
              </a:ln>
              <a:solidFill>
                <a:srgbClr val="FFFFFF"/>
              </a:solidFill>
              <a:effectLst/>
              <a:uLnTx/>
              <a:uFillTx/>
              <a:latin typeface="Arial"/>
              <a:ea typeface="+mn-ea"/>
              <a:cs typeface="+mn-cs"/>
            </a:endParaRPr>
          </a:p>
        </p:txBody>
      </p:sp>
      <p:sp>
        <p:nvSpPr>
          <p:cNvPr id="4" name="TextBox 3"/>
          <p:cNvSpPr txBox="1"/>
          <p:nvPr/>
        </p:nvSpPr>
        <p:spPr>
          <a:xfrm>
            <a:off x="2137091" y="6036306"/>
            <a:ext cx="2396810" cy="369332"/>
          </a:xfrm>
          <a:prstGeom prst="rect">
            <a:avLst/>
          </a:prstGeom>
          <a:noFill/>
        </p:spPr>
        <p:txBody>
          <a:bodyPr wrap="none" rtlCol="0">
            <a:spAutoFit/>
          </a:bodyPr>
          <a:lstStyle/>
          <a:p>
            <a:pPr marL="0" marR="0" lvl="0" indent="0" algn="l" defTabSz="911256"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FFFF"/>
                </a:solidFill>
                <a:effectLst/>
                <a:uLnTx/>
                <a:uFillTx/>
                <a:latin typeface="Arial"/>
                <a:ea typeface="+mn-ea"/>
                <a:cs typeface="+mn-cs"/>
              </a:rPr>
              <a:t>*P&lt;0.001 vs placebo</a:t>
            </a: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5" name="Rectangle 4"/>
          <p:cNvSpPr/>
          <p:nvPr/>
        </p:nvSpPr>
        <p:spPr>
          <a:xfrm>
            <a:off x="2362200" y="3322057"/>
            <a:ext cx="2396810" cy="369332"/>
          </a:xfrm>
          <a:prstGeom prst="rect">
            <a:avLst/>
          </a:prstGeom>
        </p:spPr>
        <p:txBody>
          <a:bodyPr wrap="none">
            <a:spAutoFit/>
          </a:bodyPr>
          <a:lstStyle/>
          <a:p>
            <a:pPr marL="0" marR="0" lvl="0" indent="0" algn="l" defTabSz="911256"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*P&lt;0.001 vs placebo</a:t>
            </a:r>
          </a:p>
        </p:txBody>
      </p:sp>
    </p:spTree>
    <p:extLst>
      <p:ext uri="{BB962C8B-B14F-4D97-AF65-F5344CB8AC3E}">
        <p14:creationId xmlns:p14="http://schemas.microsoft.com/office/powerpoint/2010/main" val="18896135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0" y="0"/>
            <a:ext cx="9144000" cy="1143762"/>
          </a:xfrm>
        </p:spPr>
        <p:txBody>
          <a:bodyPr/>
          <a:lstStyle/>
          <a:p>
            <a:pPr>
              <a:defRPr/>
            </a:pPr>
            <a:r>
              <a:rPr lang="en-US" sz="2900" dirty="0" smtClean="0">
                <a:solidFill>
                  <a:schemeClr val="tx1"/>
                </a:solidFill>
              </a:rPr>
              <a:t>LMWH </a:t>
            </a:r>
            <a:r>
              <a:rPr lang="en-US" sz="2900" dirty="0">
                <a:solidFill>
                  <a:schemeClr val="tx1"/>
                </a:solidFill>
              </a:rPr>
              <a:t>is more effective than warfarin for secondary prevention of VTE in cancer patients</a:t>
            </a:r>
          </a:p>
        </p:txBody>
      </p:sp>
      <p:pic>
        <p:nvPicPr>
          <p:cNvPr id="13619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9321" y="1219210"/>
            <a:ext cx="5253349" cy="4982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6196" name="Text Box 5"/>
          <p:cNvSpPr txBox="1">
            <a:spLocks noChangeArrowheads="1"/>
          </p:cNvSpPr>
          <p:nvPr/>
        </p:nvSpPr>
        <p:spPr bwMode="auto">
          <a:xfrm>
            <a:off x="6096003" y="6354994"/>
            <a:ext cx="2643397" cy="361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366" tIns="41683" rIns="83366" bIns="41683">
            <a:spAutoFit/>
          </a:bodyPr>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spcBef>
                <a:spcPct val="0"/>
              </a:spcBef>
              <a:buFontTx/>
              <a:buNone/>
            </a:pPr>
            <a:r>
              <a:rPr lang="en-US" altLang="en-US" sz="1800" i="1" dirty="0">
                <a:solidFill>
                  <a:schemeClr val="tx1"/>
                </a:solidFill>
              </a:rPr>
              <a:t>NEJM 2003;349:146-53</a:t>
            </a:r>
          </a:p>
        </p:txBody>
      </p:sp>
    </p:spTree>
    <p:extLst>
      <p:ext uri="{BB962C8B-B14F-4D97-AF65-F5344CB8AC3E}">
        <p14:creationId xmlns:p14="http://schemas.microsoft.com/office/powerpoint/2010/main" val="40825544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300" y="274141"/>
            <a:ext cx="8229459" cy="868859"/>
          </a:xfrm>
        </p:spPr>
        <p:txBody>
          <a:bodyPr/>
          <a:lstStyle/>
          <a:p>
            <a:r>
              <a:rPr lang="en-US" dirty="0" smtClean="0"/>
              <a:t>DOACs for cancer-associated VTE</a:t>
            </a:r>
            <a:endParaRPr lang="en-US" dirty="0"/>
          </a:p>
        </p:txBody>
      </p:sp>
      <p:sp>
        <p:nvSpPr>
          <p:cNvPr id="3" name="Content Placeholder 2"/>
          <p:cNvSpPr>
            <a:spLocks noGrp="1"/>
          </p:cNvSpPr>
          <p:nvPr>
            <p:ph idx="1"/>
          </p:nvPr>
        </p:nvSpPr>
        <p:spPr>
          <a:xfrm>
            <a:off x="533400" y="1219200"/>
            <a:ext cx="8229459" cy="5181600"/>
          </a:xfrm>
        </p:spPr>
        <p:txBody>
          <a:bodyPr/>
          <a:lstStyle/>
          <a:p>
            <a:r>
              <a:rPr lang="en-US" sz="2800" dirty="0" smtClean="0"/>
              <a:t>Hokusai trial: </a:t>
            </a:r>
            <a:r>
              <a:rPr lang="en-US" sz="2800" dirty="0" err="1" smtClean="0"/>
              <a:t>edoxaban</a:t>
            </a:r>
            <a:r>
              <a:rPr lang="en-US" sz="2800" dirty="0" smtClean="0"/>
              <a:t> lowered VTE incidence vs </a:t>
            </a:r>
            <a:r>
              <a:rPr lang="en-US" sz="2800" dirty="0" err="1" smtClean="0"/>
              <a:t>dalteparin</a:t>
            </a:r>
            <a:r>
              <a:rPr lang="en-US" sz="2800" dirty="0" smtClean="0"/>
              <a:t> but had higher bleed rate </a:t>
            </a:r>
            <a:r>
              <a:rPr lang="en-US" sz="2000" i="1" dirty="0" smtClean="0"/>
              <a:t>(NEJM 2018;378:615)</a:t>
            </a:r>
          </a:p>
          <a:p>
            <a:r>
              <a:rPr lang="en-US" sz="2800" dirty="0" smtClean="0"/>
              <a:t>Select-D trial: </a:t>
            </a:r>
            <a:r>
              <a:rPr lang="en-US" sz="2800" dirty="0" err="1" smtClean="0"/>
              <a:t>rivaroxaban</a:t>
            </a:r>
            <a:r>
              <a:rPr lang="en-US" sz="2800" dirty="0" smtClean="0"/>
              <a:t> lowered VTE recurrence rate vs </a:t>
            </a:r>
            <a:r>
              <a:rPr lang="en-US" sz="2800" dirty="0" err="1" smtClean="0"/>
              <a:t>dalteparin</a:t>
            </a:r>
            <a:r>
              <a:rPr lang="en-US" sz="2800" dirty="0" smtClean="0"/>
              <a:t> but caused more bleeding </a:t>
            </a:r>
            <a:r>
              <a:rPr lang="en-US" sz="2000" i="1" dirty="0" smtClean="0"/>
              <a:t>(J </a:t>
            </a:r>
            <a:r>
              <a:rPr lang="en-US" sz="2000" i="1" dirty="0" err="1" smtClean="0"/>
              <a:t>Clin</a:t>
            </a:r>
            <a:r>
              <a:rPr lang="en-US" sz="2000" i="1" dirty="0" smtClean="0"/>
              <a:t> </a:t>
            </a:r>
            <a:r>
              <a:rPr lang="en-US" sz="2000" i="1" dirty="0" err="1" smtClean="0"/>
              <a:t>Oncol</a:t>
            </a:r>
            <a:r>
              <a:rPr lang="en-US" sz="2000" i="1" dirty="0" smtClean="0"/>
              <a:t> 2018;36:2017)</a:t>
            </a:r>
          </a:p>
          <a:p>
            <a:r>
              <a:rPr lang="en-US" sz="2800" dirty="0" smtClean="0"/>
              <a:t>Caravaggio trial: </a:t>
            </a:r>
            <a:r>
              <a:rPr lang="en-US" sz="2800" dirty="0" err="1" smtClean="0"/>
              <a:t>apixaban</a:t>
            </a:r>
            <a:r>
              <a:rPr lang="en-US" sz="2800" dirty="0" smtClean="0"/>
              <a:t> lowered VTE recurrence rate vs LMWH, bleeding risk similar </a:t>
            </a:r>
            <a:r>
              <a:rPr lang="en-US" sz="2000" i="1" dirty="0" smtClean="0"/>
              <a:t>(NEJM 2020;382:1599)</a:t>
            </a:r>
          </a:p>
          <a:p>
            <a:r>
              <a:rPr lang="en-US" sz="2800" dirty="0" smtClean="0"/>
              <a:t>Bleeding risk with DOACs appears higher in patients with GI or GU cancers</a:t>
            </a:r>
            <a:endParaRPr lang="en-US" sz="2800" dirty="0"/>
          </a:p>
        </p:txBody>
      </p:sp>
    </p:spTree>
    <p:extLst>
      <p:ext uri="{BB962C8B-B14F-4D97-AF65-F5344CB8AC3E}">
        <p14:creationId xmlns:p14="http://schemas.microsoft.com/office/powerpoint/2010/main" val="11017660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141"/>
            <a:ext cx="9067800" cy="1143762"/>
          </a:xfrm>
        </p:spPr>
        <p:txBody>
          <a:bodyPr>
            <a:noAutofit/>
          </a:bodyPr>
          <a:lstStyle/>
          <a:p>
            <a:r>
              <a:rPr lang="en-US" sz="3200" dirty="0"/>
              <a:t>Aspirin is moderately effective in preventing VTE recurrence with a low risk of bleeding </a:t>
            </a:r>
          </a:p>
        </p:txBody>
      </p:sp>
      <p:sp>
        <p:nvSpPr>
          <p:cNvPr id="4" name="Content Placeholder 3"/>
          <p:cNvSpPr>
            <a:spLocks noGrp="1"/>
          </p:cNvSpPr>
          <p:nvPr>
            <p:ph idx="1"/>
          </p:nvPr>
        </p:nvSpPr>
        <p:spPr/>
        <p:txBody>
          <a:bodyPr>
            <a:normAutofit/>
          </a:bodyPr>
          <a:lstStyle/>
          <a:p>
            <a:r>
              <a:rPr lang="en-US" sz="2800" dirty="0"/>
              <a:t>Subjects: 402 patients with first episode of unprovoked VTE who had completed 6-18 </a:t>
            </a:r>
            <a:r>
              <a:rPr lang="en-US" sz="2800" dirty="0" err="1"/>
              <a:t>mo</a:t>
            </a:r>
            <a:r>
              <a:rPr lang="en-US" sz="2800" dirty="0"/>
              <a:t> of standard anticoagulant therapy</a:t>
            </a:r>
          </a:p>
          <a:p>
            <a:r>
              <a:rPr lang="en-US" sz="2800" dirty="0"/>
              <a:t>Treatment: ASA 100 mg/day </a:t>
            </a:r>
            <a:r>
              <a:rPr lang="en-US" sz="2800" dirty="0" err="1"/>
              <a:t>vs</a:t>
            </a:r>
            <a:r>
              <a:rPr lang="en-US" sz="2800" dirty="0"/>
              <a:t> placebo</a:t>
            </a:r>
          </a:p>
          <a:p>
            <a:r>
              <a:rPr lang="en-US" sz="2800" dirty="0"/>
              <a:t>Outcome:</a:t>
            </a:r>
          </a:p>
          <a:p>
            <a:endParaRPr lang="en-US" sz="2800" dirty="0"/>
          </a:p>
        </p:txBody>
      </p:sp>
      <p:sp>
        <p:nvSpPr>
          <p:cNvPr id="3" name="TextBox 2"/>
          <p:cNvSpPr txBox="1"/>
          <p:nvPr/>
        </p:nvSpPr>
        <p:spPr>
          <a:xfrm>
            <a:off x="6629403" y="6324602"/>
            <a:ext cx="2454296" cy="369223"/>
          </a:xfrm>
          <a:prstGeom prst="rect">
            <a:avLst/>
          </a:prstGeom>
          <a:noFill/>
        </p:spPr>
        <p:txBody>
          <a:bodyPr wrap="none" lIns="91330" tIns="45666" rIns="91330" bIns="45666" rtlCol="0">
            <a:spAutoFit/>
          </a:bodyPr>
          <a:lstStyle/>
          <a:p>
            <a:r>
              <a:rPr lang="en-US" b="1" i="1" dirty="0" smtClean="0">
                <a:solidFill>
                  <a:schemeClr val="bg1"/>
                </a:solidFill>
              </a:rPr>
              <a:t>NEJM 2012;366:1959</a:t>
            </a:r>
            <a:endParaRPr lang="en-US" b="1" i="1" dirty="0">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063851112"/>
              </p:ext>
            </p:extLst>
          </p:nvPr>
        </p:nvGraphicFramePr>
        <p:xfrm>
          <a:off x="685800" y="4114809"/>
          <a:ext cx="7772400" cy="1371600"/>
        </p:xfrm>
        <a:graphic>
          <a:graphicData uri="http://schemas.openxmlformats.org/drawingml/2006/table">
            <a:tbl>
              <a:tblPr firstRow="1" bandRow="1">
                <a:tableStyleId>{5C22544A-7EE6-4342-B048-85BDC9FD1C3A}</a:tableStyleId>
              </a:tblPr>
              <a:tblGrid>
                <a:gridCol w="1943100">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gridCol w="1943100">
                  <a:extLst>
                    <a:ext uri="{9D8B030D-6E8A-4147-A177-3AD203B41FA5}">
                      <a16:colId xmlns:a16="http://schemas.microsoft.com/office/drawing/2014/main" val="20002"/>
                    </a:ext>
                  </a:extLst>
                </a:gridCol>
                <a:gridCol w="1943100">
                  <a:extLst>
                    <a:ext uri="{9D8B030D-6E8A-4147-A177-3AD203B41FA5}">
                      <a16:colId xmlns:a16="http://schemas.microsoft.com/office/drawing/2014/main" val="20003"/>
                    </a:ext>
                  </a:extLst>
                </a:gridCol>
              </a:tblGrid>
              <a:tr h="457200">
                <a:tc>
                  <a:txBody>
                    <a:bodyPr/>
                    <a:lstStyle/>
                    <a:p>
                      <a:r>
                        <a:rPr lang="en-US" sz="2400" dirty="0" smtClean="0">
                          <a:solidFill>
                            <a:srgbClr val="FF0000"/>
                          </a:solidFill>
                        </a:rPr>
                        <a:t>Treatment</a:t>
                      </a:r>
                      <a:endParaRPr lang="en-US" sz="2400" dirty="0">
                        <a:solidFill>
                          <a:srgbClr val="FF0000"/>
                        </a:solidFill>
                      </a:endParaRPr>
                    </a:p>
                  </a:txBody>
                  <a:tcPr/>
                </a:tc>
                <a:tc>
                  <a:txBody>
                    <a:bodyPr/>
                    <a:lstStyle/>
                    <a:p>
                      <a:r>
                        <a:rPr lang="en-US" sz="2400" dirty="0" smtClean="0">
                          <a:solidFill>
                            <a:srgbClr val="FF0000"/>
                          </a:solidFill>
                        </a:rPr>
                        <a:t>ASA</a:t>
                      </a:r>
                      <a:endParaRPr lang="en-US" sz="2400" dirty="0">
                        <a:solidFill>
                          <a:srgbClr val="FF0000"/>
                        </a:solidFill>
                      </a:endParaRPr>
                    </a:p>
                  </a:txBody>
                  <a:tcPr/>
                </a:tc>
                <a:tc>
                  <a:txBody>
                    <a:bodyPr/>
                    <a:lstStyle/>
                    <a:p>
                      <a:r>
                        <a:rPr lang="en-US" sz="2400" dirty="0" smtClean="0">
                          <a:solidFill>
                            <a:srgbClr val="FF0000"/>
                          </a:solidFill>
                        </a:rPr>
                        <a:t>Placebo</a:t>
                      </a:r>
                      <a:endParaRPr lang="en-US" sz="2400" dirty="0">
                        <a:solidFill>
                          <a:srgbClr val="FF0000"/>
                        </a:solidFill>
                      </a:endParaRPr>
                    </a:p>
                  </a:txBody>
                  <a:tcPr/>
                </a:tc>
                <a:tc>
                  <a:txBody>
                    <a:bodyPr/>
                    <a:lstStyle/>
                    <a:p>
                      <a:r>
                        <a:rPr lang="en-US" sz="2400" dirty="0" smtClean="0">
                          <a:solidFill>
                            <a:srgbClr val="FF0000"/>
                          </a:solidFill>
                        </a:rPr>
                        <a:t>P value</a:t>
                      </a:r>
                      <a:endParaRPr lang="en-US" sz="2400" dirty="0">
                        <a:solidFill>
                          <a:srgbClr val="FF0000"/>
                        </a:solidFill>
                      </a:endParaRPr>
                    </a:p>
                  </a:txBody>
                  <a:tcPr/>
                </a:tc>
                <a:extLst>
                  <a:ext uri="{0D108BD9-81ED-4DB2-BD59-A6C34878D82A}">
                    <a16:rowId xmlns:a16="http://schemas.microsoft.com/office/drawing/2014/main" val="10000"/>
                  </a:ext>
                </a:extLst>
              </a:tr>
              <a:tr h="457200">
                <a:tc>
                  <a:txBody>
                    <a:bodyPr/>
                    <a:lstStyle/>
                    <a:p>
                      <a:r>
                        <a:rPr lang="en-US" sz="2400" b="1" dirty="0" smtClean="0"/>
                        <a:t>Recur. VTE</a:t>
                      </a:r>
                      <a:endParaRPr lang="en-US" sz="2400" b="1" dirty="0"/>
                    </a:p>
                  </a:txBody>
                  <a:tcPr/>
                </a:tc>
                <a:tc>
                  <a:txBody>
                    <a:bodyPr/>
                    <a:lstStyle/>
                    <a:p>
                      <a:r>
                        <a:rPr lang="en-US" sz="2400" b="1" dirty="0" smtClean="0"/>
                        <a:t>28</a:t>
                      </a:r>
                      <a:endParaRPr lang="en-US" sz="2400" b="1" dirty="0"/>
                    </a:p>
                  </a:txBody>
                  <a:tcPr/>
                </a:tc>
                <a:tc>
                  <a:txBody>
                    <a:bodyPr/>
                    <a:lstStyle/>
                    <a:p>
                      <a:r>
                        <a:rPr lang="en-US" sz="2400" b="1" dirty="0" smtClean="0"/>
                        <a:t>43</a:t>
                      </a:r>
                      <a:endParaRPr lang="en-US" sz="2400" b="1" dirty="0"/>
                    </a:p>
                  </a:txBody>
                  <a:tcPr/>
                </a:tc>
                <a:tc>
                  <a:txBody>
                    <a:bodyPr/>
                    <a:lstStyle/>
                    <a:p>
                      <a:r>
                        <a:rPr lang="en-US" sz="2400" b="1" dirty="0" smtClean="0"/>
                        <a:t>0.02</a:t>
                      </a:r>
                      <a:endParaRPr lang="en-US" sz="2400" b="1" dirty="0"/>
                    </a:p>
                  </a:txBody>
                  <a:tcPr/>
                </a:tc>
                <a:extLst>
                  <a:ext uri="{0D108BD9-81ED-4DB2-BD59-A6C34878D82A}">
                    <a16:rowId xmlns:a16="http://schemas.microsoft.com/office/drawing/2014/main" val="10001"/>
                  </a:ext>
                </a:extLst>
              </a:tr>
              <a:tr h="457200">
                <a:tc>
                  <a:txBody>
                    <a:bodyPr/>
                    <a:lstStyle/>
                    <a:p>
                      <a:r>
                        <a:rPr lang="en-US" sz="2400" b="1" dirty="0" smtClean="0"/>
                        <a:t>Bleeding</a:t>
                      </a:r>
                      <a:endParaRPr lang="en-US" sz="2400" b="1" dirty="0"/>
                    </a:p>
                  </a:txBody>
                  <a:tcPr/>
                </a:tc>
                <a:tc>
                  <a:txBody>
                    <a:bodyPr/>
                    <a:lstStyle/>
                    <a:p>
                      <a:r>
                        <a:rPr lang="en-US" sz="2400" b="1" dirty="0" smtClean="0"/>
                        <a:t>4</a:t>
                      </a:r>
                      <a:endParaRPr lang="en-US" sz="2400" b="1" dirty="0"/>
                    </a:p>
                  </a:txBody>
                  <a:tcPr/>
                </a:tc>
                <a:tc>
                  <a:txBody>
                    <a:bodyPr/>
                    <a:lstStyle/>
                    <a:p>
                      <a:r>
                        <a:rPr lang="en-US" sz="2400" b="1" dirty="0" smtClean="0"/>
                        <a:t>4</a:t>
                      </a:r>
                      <a:endParaRPr lang="en-US" sz="2400" b="1" dirty="0"/>
                    </a:p>
                  </a:txBody>
                  <a:tcPr/>
                </a:tc>
                <a:tc>
                  <a:txBody>
                    <a:bodyPr/>
                    <a:lstStyle/>
                    <a:p>
                      <a:r>
                        <a:rPr lang="en-US" sz="2400" b="1" dirty="0" smtClean="0"/>
                        <a:t>0.97</a:t>
                      </a:r>
                      <a:endParaRPr lang="en-US" sz="2400" b="1"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378441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1"/>
            <a:ext cx="7772400" cy="2914670"/>
          </a:xfrm>
        </p:spPr>
        <p:txBody>
          <a:bodyPr/>
          <a:lstStyle/>
          <a:p>
            <a:pPr marL="742950" indent="-742950" algn="l">
              <a:buFont typeface="+mj-lt"/>
              <a:buAutoNum type="arabicPeriod" startAt="4"/>
            </a:pPr>
            <a:r>
              <a:rPr lang="en-US" dirty="0" smtClean="0"/>
              <a:t>Patient preference must be considered when deciding whether or not to prolong the course of anticoagulation</a:t>
            </a:r>
            <a:endParaRPr lang="en-US" dirty="0"/>
          </a:p>
        </p:txBody>
      </p:sp>
    </p:spTree>
    <p:extLst>
      <p:ext uri="{BB962C8B-B14F-4D97-AF65-F5344CB8AC3E}">
        <p14:creationId xmlns:p14="http://schemas.microsoft.com/office/powerpoint/2010/main" val="1437082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676138" cy="1753362"/>
          </a:xfrm>
        </p:spPr>
        <p:txBody>
          <a:bodyPr/>
          <a:lstStyle/>
          <a:p>
            <a:r>
              <a:rPr lang="en-US" sz="3000" dirty="0"/>
              <a:t>There is wide variation in the relative values patients place on preventing VTE recurrence </a:t>
            </a:r>
            <a:r>
              <a:rPr lang="en-US" sz="3000" dirty="0" err="1"/>
              <a:t>vs</a:t>
            </a:r>
            <a:r>
              <a:rPr lang="en-US" sz="3000" dirty="0"/>
              <a:t> stopping anticoagulant </a:t>
            </a:r>
            <a:r>
              <a:rPr lang="en-US" sz="3000" dirty="0" smtClean="0"/>
              <a:t>treatment</a:t>
            </a:r>
            <a:endParaRPr lang="en-US" sz="3400" dirty="0">
              <a:effectLst>
                <a:outerShdw blurRad="38100" dist="38100" dir="2700000" algn="tl">
                  <a:srgbClr val="000000">
                    <a:alpha val="43137"/>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2187056628"/>
              </p:ext>
            </p:extLst>
          </p:nvPr>
        </p:nvGraphicFramePr>
        <p:xfrm>
          <a:off x="609600" y="2362200"/>
          <a:ext cx="7924800" cy="2743200"/>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20000"/>
                    </a:ext>
                  </a:extLst>
                </a:gridCol>
                <a:gridCol w="3962400">
                  <a:extLst>
                    <a:ext uri="{9D8B030D-6E8A-4147-A177-3AD203B41FA5}">
                      <a16:colId xmlns:a16="http://schemas.microsoft.com/office/drawing/2014/main" val="20001"/>
                    </a:ext>
                  </a:extLst>
                </a:gridCol>
              </a:tblGrid>
              <a:tr h="370840">
                <a:tc>
                  <a:txBody>
                    <a:bodyPr/>
                    <a:lstStyle/>
                    <a:p>
                      <a:r>
                        <a:rPr lang="en-US" sz="2400" dirty="0" smtClean="0">
                          <a:solidFill>
                            <a:srgbClr val="FF0000"/>
                          </a:solidFill>
                        </a:rPr>
                        <a:t>Preference</a:t>
                      </a:r>
                      <a:r>
                        <a:rPr lang="en-US" sz="2400" baseline="0" dirty="0" smtClean="0">
                          <a:solidFill>
                            <a:srgbClr val="FF0000"/>
                          </a:solidFill>
                        </a:rPr>
                        <a:t> </a:t>
                      </a:r>
                      <a:endParaRPr lang="en-US" sz="2400" dirty="0">
                        <a:solidFill>
                          <a:srgbClr val="FF0000"/>
                        </a:solidFill>
                      </a:endParaRPr>
                    </a:p>
                  </a:txBody>
                  <a:tcPr/>
                </a:tc>
                <a:tc>
                  <a:txBody>
                    <a:bodyPr/>
                    <a:lstStyle/>
                    <a:p>
                      <a:r>
                        <a:rPr lang="en-US" sz="2400" dirty="0" smtClean="0">
                          <a:solidFill>
                            <a:srgbClr val="FF0000"/>
                          </a:solidFill>
                        </a:rPr>
                        <a:t>%</a:t>
                      </a:r>
                      <a:r>
                        <a:rPr lang="en-US" sz="2400" baseline="0" dirty="0" smtClean="0">
                          <a:solidFill>
                            <a:srgbClr val="FF0000"/>
                          </a:solidFill>
                        </a:rPr>
                        <a:t> of patients (n = 118)</a:t>
                      </a:r>
                      <a:endParaRPr lang="en-US" sz="2400" dirty="0">
                        <a:solidFill>
                          <a:srgbClr val="FF0000"/>
                        </a:solidFill>
                      </a:endParaRPr>
                    </a:p>
                  </a:txBody>
                  <a:tcPr/>
                </a:tc>
                <a:extLst>
                  <a:ext uri="{0D108BD9-81ED-4DB2-BD59-A6C34878D82A}">
                    <a16:rowId xmlns:a16="http://schemas.microsoft.com/office/drawing/2014/main" val="10000"/>
                  </a:ext>
                </a:extLst>
              </a:tr>
              <a:tr h="370840">
                <a:tc>
                  <a:txBody>
                    <a:bodyPr/>
                    <a:lstStyle/>
                    <a:p>
                      <a:r>
                        <a:rPr lang="en-US" sz="2400" dirty="0" smtClean="0"/>
                        <a:t>Stop regardless of risk</a:t>
                      </a:r>
                      <a:endParaRPr lang="en-US" sz="2400" dirty="0"/>
                    </a:p>
                  </a:txBody>
                  <a:tcPr/>
                </a:tc>
                <a:tc>
                  <a:txBody>
                    <a:bodyPr/>
                    <a:lstStyle/>
                    <a:p>
                      <a:r>
                        <a:rPr lang="en-US" sz="2400" dirty="0" smtClean="0"/>
                        <a:t>25%</a:t>
                      </a:r>
                      <a:endParaRPr lang="en-US" sz="2400" dirty="0"/>
                    </a:p>
                  </a:txBody>
                  <a:tcPr/>
                </a:tc>
                <a:extLst>
                  <a:ext uri="{0D108BD9-81ED-4DB2-BD59-A6C34878D82A}">
                    <a16:rowId xmlns:a16="http://schemas.microsoft.com/office/drawing/2014/main" val="10001"/>
                  </a:ext>
                </a:extLst>
              </a:tr>
              <a:tr h="370840">
                <a:tc>
                  <a:txBody>
                    <a:bodyPr/>
                    <a:lstStyle/>
                    <a:p>
                      <a:r>
                        <a:rPr lang="en-US" sz="2400" dirty="0" smtClean="0"/>
                        <a:t>Stop if ≤15% risk</a:t>
                      </a:r>
                      <a:endParaRPr lang="en-US" sz="2400" dirty="0"/>
                    </a:p>
                  </a:txBody>
                  <a:tcPr/>
                </a:tc>
                <a:tc>
                  <a:txBody>
                    <a:bodyPr/>
                    <a:lstStyle/>
                    <a:p>
                      <a:r>
                        <a:rPr lang="en-US" sz="2400" dirty="0" smtClean="0"/>
                        <a:t>8%</a:t>
                      </a:r>
                      <a:endParaRPr lang="en-US" sz="2400" dirty="0"/>
                    </a:p>
                  </a:txBody>
                  <a:tcPr/>
                </a:tc>
                <a:extLst>
                  <a:ext uri="{0D108BD9-81ED-4DB2-BD59-A6C34878D82A}">
                    <a16:rowId xmlns:a16="http://schemas.microsoft.com/office/drawing/2014/main" val="10002"/>
                  </a:ext>
                </a:extLst>
              </a:tr>
              <a:tr h="370840">
                <a:tc>
                  <a:txBody>
                    <a:bodyPr/>
                    <a:lstStyle/>
                    <a:p>
                      <a:r>
                        <a:rPr lang="en-US" sz="2400" dirty="0" smtClean="0"/>
                        <a:t>Stop if ≤ 10% risk</a:t>
                      </a:r>
                      <a:endParaRPr lang="en-US" sz="2400" dirty="0"/>
                    </a:p>
                  </a:txBody>
                  <a:tcPr/>
                </a:tc>
                <a:tc>
                  <a:txBody>
                    <a:bodyPr/>
                    <a:lstStyle/>
                    <a:p>
                      <a:r>
                        <a:rPr lang="en-US" sz="2400" dirty="0" smtClean="0"/>
                        <a:t>23%</a:t>
                      </a:r>
                      <a:endParaRPr lang="en-US" sz="2400" dirty="0"/>
                    </a:p>
                  </a:txBody>
                  <a:tcPr/>
                </a:tc>
                <a:extLst>
                  <a:ext uri="{0D108BD9-81ED-4DB2-BD59-A6C34878D82A}">
                    <a16:rowId xmlns:a16="http://schemas.microsoft.com/office/drawing/2014/main" val="10003"/>
                  </a:ext>
                </a:extLst>
              </a:tr>
              <a:tr h="370840">
                <a:tc>
                  <a:txBody>
                    <a:bodyPr/>
                    <a:lstStyle/>
                    <a:p>
                      <a:r>
                        <a:rPr lang="en-US" sz="2400" dirty="0" smtClean="0"/>
                        <a:t>Stop if ≤ 5% risk</a:t>
                      </a:r>
                      <a:endParaRPr lang="en-US" sz="2400" dirty="0"/>
                    </a:p>
                  </a:txBody>
                  <a:tcPr/>
                </a:tc>
                <a:tc>
                  <a:txBody>
                    <a:bodyPr/>
                    <a:lstStyle/>
                    <a:p>
                      <a:r>
                        <a:rPr lang="en-US" sz="2400" dirty="0" smtClean="0"/>
                        <a:t>21%</a:t>
                      </a:r>
                      <a:endParaRPr lang="en-US" sz="2400" dirty="0"/>
                    </a:p>
                  </a:txBody>
                  <a:tcPr/>
                </a:tc>
                <a:extLst>
                  <a:ext uri="{0D108BD9-81ED-4DB2-BD59-A6C34878D82A}">
                    <a16:rowId xmlns:a16="http://schemas.microsoft.com/office/drawing/2014/main" val="10004"/>
                  </a:ext>
                </a:extLst>
              </a:tr>
              <a:tr h="370840">
                <a:tc>
                  <a:txBody>
                    <a:bodyPr/>
                    <a:lstStyle/>
                    <a:p>
                      <a:r>
                        <a:rPr lang="en-US" sz="2400" dirty="0" smtClean="0"/>
                        <a:t>Continue regardless of risk</a:t>
                      </a:r>
                      <a:endParaRPr lang="en-US" sz="2400" dirty="0"/>
                    </a:p>
                  </a:txBody>
                  <a:tcPr/>
                </a:tc>
                <a:tc>
                  <a:txBody>
                    <a:bodyPr/>
                    <a:lstStyle/>
                    <a:p>
                      <a:r>
                        <a:rPr lang="en-US" sz="2400" dirty="0" smtClean="0"/>
                        <a:t>23%</a:t>
                      </a:r>
                      <a:endParaRPr lang="en-US" sz="2400" dirty="0"/>
                    </a:p>
                  </a:txBody>
                  <a:tcPr/>
                </a:tc>
                <a:extLst>
                  <a:ext uri="{0D108BD9-81ED-4DB2-BD59-A6C34878D82A}">
                    <a16:rowId xmlns:a16="http://schemas.microsoft.com/office/drawing/2014/main" val="10005"/>
                  </a:ext>
                </a:extLst>
              </a:tr>
            </a:tbl>
          </a:graphicData>
        </a:graphic>
      </p:graphicFrame>
      <p:sp>
        <p:nvSpPr>
          <p:cNvPr id="5" name="TextBox 4"/>
          <p:cNvSpPr txBox="1"/>
          <p:nvPr/>
        </p:nvSpPr>
        <p:spPr>
          <a:xfrm>
            <a:off x="5181608" y="6324602"/>
            <a:ext cx="3646930" cy="369223"/>
          </a:xfrm>
          <a:prstGeom prst="rect">
            <a:avLst/>
          </a:prstGeom>
          <a:noFill/>
        </p:spPr>
        <p:txBody>
          <a:bodyPr wrap="none" lIns="91330" tIns="45666" rIns="91330" bIns="45666" rtlCol="0">
            <a:spAutoFit/>
          </a:bodyPr>
          <a:lstStyle/>
          <a:p>
            <a:r>
              <a:rPr lang="en-US" b="1" i="1" dirty="0" err="1" smtClean="0">
                <a:solidFill>
                  <a:schemeClr val="bg1"/>
                </a:solidFill>
              </a:rPr>
              <a:t>Thromb</a:t>
            </a:r>
            <a:r>
              <a:rPr lang="en-US" b="1" i="1" dirty="0" smtClean="0">
                <a:solidFill>
                  <a:schemeClr val="bg1"/>
                </a:solidFill>
              </a:rPr>
              <a:t> </a:t>
            </a:r>
            <a:r>
              <a:rPr lang="en-US" b="1" i="1" dirty="0" err="1" smtClean="0">
                <a:solidFill>
                  <a:schemeClr val="bg1"/>
                </a:solidFill>
              </a:rPr>
              <a:t>Haemost</a:t>
            </a:r>
            <a:r>
              <a:rPr lang="en-US" b="1" i="1" dirty="0" smtClean="0">
                <a:solidFill>
                  <a:schemeClr val="bg1"/>
                </a:solidFill>
              </a:rPr>
              <a:t> 2004; 92:1336</a:t>
            </a:r>
            <a:endParaRPr lang="en-US" b="1" i="1" dirty="0">
              <a:solidFill>
                <a:schemeClr val="bg1"/>
              </a:solidFill>
            </a:endParaRPr>
          </a:p>
        </p:txBody>
      </p:sp>
    </p:spTree>
    <p:extLst>
      <p:ext uri="{BB962C8B-B14F-4D97-AF65-F5344CB8AC3E}">
        <p14:creationId xmlns:p14="http://schemas.microsoft.com/office/powerpoint/2010/main" val="27931138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effectLst>
                  <a:outerShdw blurRad="38100" dist="38100" dir="2700000" algn="tl">
                    <a:srgbClr val="000000">
                      <a:alpha val="43137"/>
                    </a:srgbClr>
                  </a:outerShdw>
                </a:effectLst>
              </a:rPr>
              <a:t>Summary</a:t>
            </a:r>
          </a:p>
        </p:txBody>
      </p:sp>
      <p:sp>
        <p:nvSpPr>
          <p:cNvPr id="3" name="Content Placeholder 2"/>
          <p:cNvSpPr>
            <a:spLocks noGrp="1"/>
          </p:cNvSpPr>
          <p:nvPr>
            <p:ph idx="1"/>
          </p:nvPr>
        </p:nvSpPr>
        <p:spPr>
          <a:xfrm>
            <a:off x="554486" y="959122"/>
            <a:ext cx="8036484" cy="5638800"/>
          </a:xfrm>
        </p:spPr>
        <p:txBody>
          <a:bodyPr/>
          <a:lstStyle/>
          <a:p>
            <a:r>
              <a:rPr lang="en-US" sz="2400" dirty="0" smtClean="0"/>
              <a:t>3 months of standard anticoagulant therapy is adequate for most patients with a first episode of VTE</a:t>
            </a:r>
          </a:p>
          <a:p>
            <a:r>
              <a:rPr lang="en-US" sz="2400" dirty="0" smtClean="0"/>
              <a:t>The decision to prolong therapy should take into account:</a:t>
            </a:r>
          </a:p>
          <a:p>
            <a:pPr lvl="1"/>
            <a:r>
              <a:rPr lang="en-US" sz="2400" dirty="0" smtClean="0"/>
              <a:t>VTE recurrence risk</a:t>
            </a:r>
          </a:p>
          <a:p>
            <a:pPr lvl="1"/>
            <a:r>
              <a:rPr lang="en-US" sz="2400" dirty="0" smtClean="0"/>
              <a:t>Bleeding risk</a:t>
            </a:r>
          </a:p>
          <a:p>
            <a:pPr lvl="1"/>
            <a:r>
              <a:rPr lang="en-US" sz="2400" dirty="0" smtClean="0"/>
              <a:t>Patient preference</a:t>
            </a:r>
          </a:p>
          <a:p>
            <a:r>
              <a:rPr lang="en-US" sz="2400" dirty="0" smtClean="0"/>
              <a:t>An oral direct </a:t>
            </a:r>
            <a:r>
              <a:rPr lang="en-US" sz="2400" dirty="0" err="1" smtClean="0"/>
              <a:t>Xa</a:t>
            </a:r>
            <a:r>
              <a:rPr lang="en-US" sz="2400" dirty="0" smtClean="0"/>
              <a:t> inhibitor may be preferable for long-term treatment for selected patients</a:t>
            </a:r>
          </a:p>
          <a:p>
            <a:r>
              <a:rPr lang="en-US" sz="2400" dirty="0" smtClean="0"/>
              <a:t>LMWH or DOACs are preferred treatment for cancer-associated VTE</a:t>
            </a:r>
          </a:p>
          <a:p>
            <a:r>
              <a:rPr lang="en-US" sz="2400" dirty="0" smtClean="0"/>
              <a:t>Aspirin is safer, but less effective, than warfarin for secondary prevention of VTE</a:t>
            </a:r>
          </a:p>
        </p:txBody>
      </p:sp>
    </p:spTree>
    <p:extLst>
      <p:ext uri="{BB962C8B-B14F-4D97-AF65-F5344CB8AC3E}">
        <p14:creationId xmlns:p14="http://schemas.microsoft.com/office/powerpoint/2010/main" val="1286417595"/>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EWtemplate1">
  <a:themeElements>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W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Wtemplat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Wtemplate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Wtemplate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Wtemplate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Wtemplate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Wtemplate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Wtemplate1">
  <a:themeElements>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W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Wtemplat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Wtemplate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Wtemplate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Wtemplate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Wtemplate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Wtemplate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Wtemplate1">
  <a:themeElements>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W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Wtemplat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Wtemplate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Wtemplate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Wtemplate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Wtemplate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Wtemplate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EWtemplate1">
  <a:themeElements>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W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Wtemplat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Wtemplate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Wtemplate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Wtemplate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Wtemplate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Wtemplate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EWtemplate1">
  <a:themeElements>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W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Wtemplat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Wtemplate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Wtemplate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Wtemplate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Wtemplate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Wtemplate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EWtemplate1">
  <a:themeElements>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W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Wtemplat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Wtemplate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Wtemplate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Wtemplate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Wtemplate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Wtemplate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803</TotalTime>
  <Words>2203</Words>
  <Application>Microsoft Office PowerPoint</Application>
  <PresentationFormat>On-screen Show (4:3)</PresentationFormat>
  <Paragraphs>368</Paragraphs>
  <Slides>40</Slides>
  <Notes>29</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40</vt:i4>
      </vt:variant>
    </vt:vector>
  </HeadingPairs>
  <TitlesOfParts>
    <vt:vector size="54" baseType="lpstr">
      <vt:lpstr>ＭＳ Ｐゴシック</vt:lpstr>
      <vt:lpstr>AdvPSSXB</vt:lpstr>
      <vt:lpstr>Arial</vt:lpstr>
      <vt:lpstr>Calibri</vt:lpstr>
      <vt:lpstr>Times New Roman</vt:lpstr>
      <vt:lpstr>Wingdings</vt:lpstr>
      <vt:lpstr>blank</vt:lpstr>
      <vt:lpstr>EWtemplate1</vt:lpstr>
      <vt:lpstr>3_EWtemplate1</vt:lpstr>
      <vt:lpstr>4_EWtemplate1</vt:lpstr>
      <vt:lpstr>5_EWtemplate1</vt:lpstr>
      <vt:lpstr>Default Design</vt:lpstr>
      <vt:lpstr>1_EWtemplate1</vt:lpstr>
      <vt:lpstr>2_EWtemplate1</vt:lpstr>
      <vt:lpstr>Venous thromboembolism: how long to treat?</vt:lpstr>
      <vt:lpstr>3 months of anticoagulant treatment is both necessary and sufficient for most patients after a first episode of VTE</vt:lpstr>
      <vt:lpstr>Patients with proximal DVT have a high risk of recurrence within 3 months in the absence of adequate anticoagulation</vt:lpstr>
      <vt:lpstr>High treatment failure rates if initial treatment of VTE does not include a rapid-acting anticoagulant</vt:lpstr>
      <vt:lpstr>Duration of treatment influences the location of recurrent DVT</vt:lpstr>
      <vt:lpstr>Extending treatment beyond 3 months does not significantly reduce the rate of recurrence after first episode of VTE Pooled data from 7 randomized trials</vt:lpstr>
      <vt:lpstr>Patients with a high risk of recurrent VTE may benefit from prolonged anticoagulant treatment</vt:lpstr>
      <vt:lpstr>VTE recurs at a rate of about 5% per year within 5 years of the initial episode</vt:lpstr>
      <vt:lpstr>Risk factors for VTE recurrence</vt:lpstr>
      <vt:lpstr>What does “unprovoked” mean? ISTH definitions</vt:lpstr>
      <vt:lpstr>Unprovoked VTE is associated with a high recurrence rate</vt:lpstr>
      <vt:lpstr>Recurrence rate of unprovoked VTE remains high for many years</vt:lpstr>
      <vt:lpstr>10 year cumulative event rates after stopping anticoagulation for unprovoked VTE</vt:lpstr>
      <vt:lpstr>Proximal DVT has higher recurrence risk</vt:lpstr>
      <vt:lpstr>Long term recurrence risk is highest for proximal DVT and PE</vt:lpstr>
      <vt:lpstr>PowerPoint Presentation</vt:lpstr>
      <vt:lpstr>Elevated D-dimer level one month after stopping anticoagulation predicts higher VTE recurrence risk</vt:lpstr>
      <vt:lpstr>Cancer patients have a high risk of recurrent VTE</vt:lpstr>
      <vt:lpstr>Inflammatory bowel disease increases VTE recurrence risk</vt:lpstr>
      <vt:lpstr>Men have a higher VTE recurrence risk  than women</vt:lpstr>
      <vt:lpstr>20-year recurrence rate twice as high for men than women</vt:lpstr>
      <vt:lpstr>Estrogen-related VTE has a low risk of recurrence</vt:lpstr>
      <vt:lpstr>IVC filters increase the risk of recurrent DVT</vt:lpstr>
      <vt:lpstr>The presence of inherited thrombophilia does not significantly increase VTE recurrence risk</vt:lpstr>
      <vt:lpstr>Antiphospholipid antibodies and VTE recurrence risk</vt:lpstr>
      <vt:lpstr>What is the bleeding risk with anticoagulant therapy?</vt:lpstr>
      <vt:lpstr>Risk factors for anticoagulant-related bleeding</vt:lpstr>
      <vt:lpstr>How high does the risk of recurrent VTE need to be to justify prolonged anticoagulant therapy? ACCP guidelines</vt:lpstr>
      <vt:lpstr>Cumulative risk of recurrent VTE + major bleeding  with standard vs extended anticoagulant therapy  (24 mo vs 6 mo) after first unprovoked PE</vt:lpstr>
      <vt:lpstr>Selected patients may benefit from treatment with a non-warfarin anticoagulant</vt:lpstr>
      <vt:lpstr>Alternatives to warfarin for prolonged anticoagulation</vt:lpstr>
      <vt:lpstr>Standard warfarin Rx better than low intensity Rx for secondary prevention of VTE</vt:lpstr>
      <vt:lpstr>Poor anticoagulation control with warfarin increases the risk of VTE recurrence</vt:lpstr>
      <vt:lpstr>Rivaroxaban or Apixaban for extended treatment of VTE</vt:lpstr>
      <vt:lpstr>LMWH is more effective than warfarin for secondary prevention of VTE in cancer patients</vt:lpstr>
      <vt:lpstr>DOACs for cancer-associated VTE</vt:lpstr>
      <vt:lpstr>Aspirin is moderately effective in preventing VTE recurrence with a low risk of bleeding </vt:lpstr>
      <vt:lpstr>Patient preference must be considered when deciding whether or not to prolong the course of anticoagulation</vt:lpstr>
      <vt:lpstr>There is wide variation in the relative values patients place on preventing VTE recurrence vs stopping anticoagulant treatment</vt:lpstr>
      <vt:lpstr>Summary</vt:lpstr>
    </vt:vector>
  </TitlesOfParts>
  <Company>Department of Medicine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Case-fatality rates from recurrent VTE and bleeding in anticoagulated patients</dc:title>
  <dc:creator>dom-user</dc:creator>
  <cp:lastModifiedBy>Eliot Williams</cp:lastModifiedBy>
  <cp:revision>66</cp:revision>
  <dcterms:created xsi:type="dcterms:W3CDTF">2014-04-08T20:24:48Z</dcterms:created>
  <dcterms:modified xsi:type="dcterms:W3CDTF">2020-05-21T16:03:04Z</dcterms:modified>
</cp:coreProperties>
</file>