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avi" ContentType="video/x-msvide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62" r:id="rId2"/>
    <p:sldMasterId id="2147483687" r:id="rId3"/>
  </p:sldMasterIdLst>
  <p:sldIdLst>
    <p:sldId id="288" r:id="rId4"/>
    <p:sldId id="289" r:id="rId5"/>
    <p:sldId id="290" r:id="rId6"/>
    <p:sldId id="296" r:id="rId7"/>
    <p:sldId id="294" r:id="rId8"/>
    <p:sldId id="260" r:id="rId9"/>
    <p:sldId id="256" r:id="rId10"/>
    <p:sldId id="333" r:id="rId11"/>
    <p:sldId id="257" r:id="rId12"/>
    <p:sldId id="273" r:id="rId13"/>
    <p:sldId id="303" r:id="rId14"/>
    <p:sldId id="274" r:id="rId15"/>
    <p:sldId id="281" r:id="rId16"/>
    <p:sldId id="280" r:id="rId17"/>
    <p:sldId id="334" r:id="rId18"/>
    <p:sldId id="261" r:id="rId19"/>
    <p:sldId id="292" r:id="rId20"/>
    <p:sldId id="297" r:id="rId21"/>
    <p:sldId id="301" r:id="rId22"/>
    <p:sldId id="262" r:id="rId23"/>
    <p:sldId id="299" r:id="rId24"/>
    <p:sldId id="263" r:id="rId25"/>
    <p:sldId id="291" r:id="rId26"/>
    <p:sldId id="315" r:id="rId27"/>
    <p:sldId id="264" r:id="rId28"/>
    <p:sldId id="265" r:id="rId29"/>
    <p:sldId id="316" r:id="rId30"/>
    <p:sldId id="302" r:id="rId31"/>
    <p:sldId id="341" r:id="rId32"/>
    <p:sldId id="319" r:id="rId33"/>
    <p:sldId id="309" r:id="rId34"/>
    <p:sldId id="321" r:id="rId35"/>
    <p:sldId id="322" r:id="rId36"/>
    <p:sldId id="331" r:id="rId37"/>
    <p:sldId id="340" r:id="rId38"/>
    <p:sldId id="332" r:id="rId39"/>
    <p:sldId id="258" r:id="rId40"/>
    <p:sldId id="323" r:id="rId41"/>
    <p:sldId id="324" r:id="rId42"/>
    <p:sldId id="325" r:id="rId43"/>
    <p:sldId id="329" r:id="rId44"/>
    <p:sldId id="305" r:id="rId45"/>
    <p:sldId id="320" r:id="rId46"/>
    <p:sldId id="326" r:id="rId47"/>
    <p:sldId id="336" r:id="rId48"/>
    <p:sldId id="342" r:id="rId49"/>
    <p:sldId id="276" r:id="rId50"/>
    <p:sldId id="318" r:id="rId51"/>
    <p:sldId id="277" r:id="rId52"/>
    <p:sldId id="304" r:id="rId53"/>
    <p:sldId id="330" r:id="rId54"/>
    <p:sldId id="335" r:id="rId55"/>
    <p:sldId id="337" r:id="rId56"/>
    <p:sldId id="338" r:id="rId57"/>
    <p:sldId id="339" r:id="rId58"/>
    <p:sldId id="285" r:id="rId59"/>
    <p:sldId id="286" r:id="rId60"/>
  </p:sldIdLst>
  <p:sldSz cx="10380663" cy="714851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400"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400"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400"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400"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FF3300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765" autoAdjust="0"/>
    <p:restoredTop sz="91241" autoAdjust="0"/>
  </p:normalViewPr>
  <p:slideViewPr>
    <p:cSldViewPr>
      <p:cViewPr varScale="1">
        <p:scale>
          <a:sx n="157" d="100"/>
          <a:sy n="157" d="100"/>
        </p:scale>
        <p:origin x="1080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5" d="100"/>
          <a:sy n="45" d="100"/>
        </p:scale>
        <p:origin x="-846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theme" Target="theme/theme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61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tableStyles" Target="tableStyle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875" y="2220913"/>
            <a:ext cx="8824913" cy="15319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57338" y="4051300"/>
            <a:ext cx="7265987" cy="182562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F16767-177C-407E-93AE-D309C71D81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8030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89784A-5508-4C96-A898-9241C1F21F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602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0738" y="4594225"/>
            <a:ext cx="8823325" cy="14192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0738" y="3030538"/>
            <a:ext cx="8823325" cy="15636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0B0ED9-D0B7-41F2-8EEA-90CE526330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4337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1825" y="1338263"/>
            <a:ext cx="4484688" cy="46926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68913" y="1338263"/>
            <a:ext cx="4486275" cy="46926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914E51-63A7-4D96-B7CD-6212D004FE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473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9113" y="285750"/>
            <a:ext cx="9342437" cy="1192213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113" y="1600200"/>
            <a:ext cx="4586287" cy="6667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9113" y="2266950"/>
            <a:ext cx="4586287" cy="41179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73675" y="1600200"/>
            <a:ext cx="4587875" cy="6667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73675" y="2266950"/>
            <a:ext cx="4587875" cy="41179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55543B-C94E-4975-B64B-A7CAF45D81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403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4C366E-431E-4B8F-AF47-40172DA520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060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61AA01-FC42-47BA-B8A6-D3BAAF879C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799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9113" y="284163"/>
            <a:ext cx="3414712" cy="12112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9238" y="284163"/>
            <a:ext cx="5802312" cy="61007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9113" y="1495425"/>
            <a:ext cx="3414712" cy="48895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52525C-EF49-4085-91F3-BCF4257A48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7678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5175" y="5003800"/>
            <a:ext cx="6227763" cy="5905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35175" y="638175"/>
            <a:ext cx="6227763" cy="4289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35175" y="5594350"/>
            <a:ext cx="6227763" cy="8397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9972E3-56FA-4127-AD4E-3BB41F9762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6193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59B69A-14CD-47E3-808E-CAD0B5E2DE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1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27950" y="93663"/>
            <a:ext cx="2535238" cy="59372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9063" y="93663"/>
            <a:ext cx="7456487" cy="59372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4DB897-3CC6-46E3-97E6-AA4F6E59D7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5754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063" y="93663"/>
            <a:ext cx="10144125" cy="8953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8C1CC9-D29D-4757-9A6F-B6248AD9B5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8568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063" y="93663"/>
            <a:ext cx="10144125" cy="8953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31825" y="1338263"/>
            <a:ext cx="9123363" cy="469265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711079-94A0-450B-9012-2DA29C6FD2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2389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875" y="2220913"/>
            <a:ext cx="8824913" cy="15319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57338" y="4051300"/>
            <a:ext cx="7265987" cy="182562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784510-A1A7-410C-A28F-54110D463F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2301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FAD7C-8B73-445D-B703-CCA343007B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1499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0738" y="4594225"/>
            <a:ext cx="8823325" cy="14192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0738" y="3030538"/>
            <a:ext cx="8823325" cy="15636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ECE45E-0FFE-4A65-B6AA-BE03A60397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2431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1825" y="1338263"/>
            <a:ext cx="4484688" cy="46926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68913" y="1338263"/>
            <a:ext cx="4486275" cy="46926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10A28D-AAD1-4773-A686-9B748ABBC3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8323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9113" y="285750"/>
            <a:ext cx="9342437" cy="1192213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113" y="1600200"/>
            <a:ext cx="4586287" cy="6667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9113" y="2266950"/>
            <a:ext cx="4586287" cy="41179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73675" y="1600200"/>
            <a:ext cx="4587875" cy="6667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73675" y="2266950"/>
            <a:ext cx="4587875" cy="41179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3F7A45-FD78-466F-A67C-3B28FCD8E5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2253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7BAE6E-B813-4C91-A979-695778230C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1952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292566-52AC-4313-839C-EF9F47267E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3848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9113" y="284163"/>
            <a:ext cx="3414712" cy="12112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9238" y="284163"/>
            <a:ext cx="5802312" cy="61007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9113" y="1495425"/>
            <a:ext cx="3414712" cy="48895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2428F8-689E-4737-BA63-87705B3518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4860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5175" y="5003800"/>
            <a:ext cx="6227763" cy="5905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35175" y="638175"/>
            <a:ext cx="6227763" cy="4289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35175" y="5594350"/>
            <a:ext cx="6227763" cy="8397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0EB816-16B6-440B-8AF6-796F65C6B6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15516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6A3E5F-9ACD-41DF-A96A-F8F8C38EB0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11161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27950" y="93663"/>
            <a:ext cx="2535238" cy="59372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9063" y="93663"/>
            <a:ext cx="7456487" cy="59372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63C3FB-AF29-4986-AE31-96762F6EB5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25918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881" y="2220913"/>
            <a:ext cx="8824913" cy="15319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57338" y="4051300"/>
            <a:ext cx="7265987" cy="1825625"/>
          </a:xfrm>
        </p:spPr>
        <p:txBody>
          <a:bodyPr/>
          <a:lstStyle>
            <a:lvl1pPr marL="0" indent="0" algn="ctr">
              <a:buNone/>
              <a:defRPr/>
            </a:lvl1pPr>
            <a:lvl2pPr marL="456927" indent="0" algn="ctr">
              <a:buNone/>
              <a:defRPr/>
            </a:lvl2pPr>
            <a:lvl3pPr marL="913857" indent="0" algn="ctr">
              <a:buNone/>
              <a:defRPr/>
            </a:lvl3pPr>
            <a:lvl4pPr marL="1370784" indent="0" algn="ctr">
              <a:buNone/>
              <a:defRPr/>
            </a:lvl4pPr>
            <a:lvl5pPr marL="1827713" indent="0" algn="ctr">
              <a:buNone/>
              <a:defRPr/>
            </a:lvl5pPr>
            <a:lvl6pPr marL="2284642" indent="0" algn="ctr">
              <a:buNone/>
              <a:defRPr/>
            </a:lvl6pPr>
            <a:lvl7pPr marL="2741570" indent="0" algn="ctr">
              <a:buNone/>
              <a:defRPr/>
            </a:lvl7pPr>
            <a:lvl8pPr marL="3198498" indent="0" algn="ctr">
              <a:buNone/>
              <a:defRPr/>
            </a:lvl8pPr>
            <a:lvl9pPr marL="3655425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97185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93520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0740" y="4594230"/>
            <a:ext cx="8823325" cy="1419225"/>
          </a:xfrm>
        </p:spPr>
        <p:txBody>
          <a:bodyPr anchor="t"/>
          <a:lstStyle>
            <a:lvl1pPr algn="l">
              <a:defRPr sz="41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0740" y="3030544"/>
            <a:ext cx="8823325" cy="15636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927" indent="0">
              <a:buNone/>
              <a:defRPr sz="1800"/>
            </a:lvl2pPr>
            <a:lvl3pPr marL="913857" indent="0">
              <a:buNone/>
              <a:defRPr sz="1600"/>
            </a:lvl3pPr>
            <a:lvl4pPr marL="1370784" indent="0">
              <a:buNone/>
              <a:defRPr sz="1400"/>
            </a:lvl4pPr>
            <a:lvl5pPr marL="1827713" indent="0">
              <a:buNone/>
              <a:defRPr sz="1400"/>
            </a:lvl5pPr>
            <a:lvl6pPr marL="2284642" indent="0">
              <a:buNone/>
              <a:defRPr sz="1400"/>
            </a:lvl6pPr>
            <a:lvl7pPr marL="2741570" indent="0">
              <a:buNone/>
              <a:defRPr sz="1400"/>
            </a:lvl7pPr>
            <a:lvl8pPr marL="3198498" indent="0">
              <a:buNone/>
              <a:defRPr sz="1400"/>
            </a:lvl8pPr>
            <a:lvl9pPr marL="3655425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484173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1827" y="1338263"/>
            <a:ext cx="4484688" cy="46926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68918" y="1338263"/>
            <a:ext cx="4486275" cy="46926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101330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9119" y="285754"/>
            <a:ext cx="9342437" cy="1192213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117" y="1600199"/>
            <a:ext cx="4586287" cy="66675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27" indent="0">
              <a:buNone/>
              <a:defRPr sz="2000" b="1"/>
            </a:lvl2pPr>
            <a:lvl3pPr marL="913857" indent="0">
              <a:buNone/>
              <a:defRPr sz="1800" b="1"/>
            </a:lvl3pPr>
            <a:lvl4pPr marL="1370784" indent="0">
              <a:buNone/>
              <a:defRPr sz="1600" b="1"/>
            </a:lvl4pPr>
            <a:lvl5pPr marL="1827713" indent="0">
              <a:buNone/>
              <a:defRPr sz="1600" b="1"/>
            </a:lvl5pPr>
            <a:lvl6pPr marL="2284642" indent="0">
              <a:buNone/>
              <a:defRPr sz="1600" b="1"/>
            </a:lvl6pPr>
            <a:lvl7pPr marL="2741570" indent="0">
              <a:buNone/>
              <a:defRPr sz="1600" b="1"/>
            </a:lvl7pPr>
            <a:lvl8pPr marL="3198498" indent="0">
              <a:buNone/>
              <a:defRPr sz="1600" b="1"/>
            </a:lvl8pPr>
            <a:lvl9pPr marL="365542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9117" y="2266950"/>
            <a:ext cx="4586287" cy="41179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73680" y="1600199"/>
            <a:ext cx="4587875" cy="66675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27" indent="0">
              <a:buNone/>
              <a:defRPr sz="2000" b="1"/>
            </a:lvl2pPr>
            <a:lvl3pPr marL="913857" indent="0">
              <a:buNone/>
              <a:defRPr sz="1800" b="1"/>
            </a:lvl3pPr>
            <a:lvl4pPr marL="1370784" indent="0">
              <a:buNone/>
              <a:defRPr sz="1600" b="1"/>
            </a:lvl4pPr>
            <a:lvl5pPr marL="1827713" indent="0">
              <a:buNone/>
              <a:defRPr sz="1600" b="1"/>
            </a:lvl5pPr>
            <a:lvl6pPr marL="2284642" indent="0">
              <a:buNone/>
              <a:defRPr sz="1600" b="1"/>
            </a:lvl6pPr>
            <a:lvl7pPr marL="2741570" indent="0">
              <a:buNone/>
              <a:defRPr sz="1600" b="1"/>
            </a:lvl7pPr>
            <a:lvl8pPr marL="3198498" indent="0">
              <a:buNone/>
              <a:defRPr sz="1600" b="1"/>
            </a:lvl8pPr>
            <a:lvl9pPr marL="365542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73680" y="2266950"/>
            <a:ext cx="4587875" cy="41179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438789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970033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513513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9117" y="284166"/>
            <a:ext cx="3414713" cy="12112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9237" y="284168"/>
            <a:ext cx="5802312" cy="61007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9117" y="1495425"/>
            <a:ext cx="3414713" cy="4889500"/>
          </a:xfrm>
        </p:spPr>
        <p:txBody>
          <a:bodyPr/>
          <a:lstStyle>
            <a:lvl1pPr marL="0" indent="0">
              <a:buNone/>
              <a:defRPr sz="1400"/>
            </a:lvl1pPr>
            <a:lvl2pPr marL="456927" indent="0">
              <a:buNone/>
              <a:defRPr sz="1200"/>
            </a:lvl2pPr>
            <a:lvl3pPr marL="913857" indent="0">
              <a:buNone/>
              <a:defRPr sz="1000"/>
            </a:lvl3pPr>
            <a:lvl4pPr marL="1370784" indent="0">
              <a:buNone/>
              <a:defRPr sz="900"/>
            </a:lvl4pPr>
            <a:lvl5pPr marL="1827713" indent="0">
              <a:buNone/>
              <a:defRPr sz="900"/>
            </a:lvl5pPr>
            <a:lvl6pPr marL="2284642" indent="0">
              <a:buNone/>
              <a:defRPr sz="900"/>
            </a:lvl6pPr>
            <a:lvl7pPr marL="2741570" indent="0">
              <a:buNone/>
              <a:defRPr sz="900"/>
            </a:lvl7pPr>
            <a:lvl8pPr marL="3198498" indent="0">
              <a:buNone/>
              <a:defRPr sz="900"/>
            </a:lvl8pPr>
            <a:lvl9pPr marL="365542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368201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5181" y="5003799"/>
            <a:ext cx="6227763" cy="5905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35181" y="638175"/>
            <a:ext cx="6227763" cy="4289425"/>
          </a:xfrm>
        </p:spPr>
        <p:txBody>
          <a:bodyPr/>
          <a:lstStyle>
            <a:lvl1pPr marL="0" indent="0">
              <a:buNone/>
              <a:defRPr sz="3200"/>
            </a:lvl1pPr>
            <a:lvl2pPr marL="456927" indent="0">
              <a:buNone/>
              <a:defRPr sz="2800"/>
            </a:lvl2pPr>
            <a:lvl3pPr marL="913857" indent="0">
              <a:buNone/>
              <a:defRPr sz="2400"/>
            </a:lvl3pPr>
            <a:lvl4pPr marL="1370784" indent="0">
              <a:buNone/>
              <a:defRPr sz="2000"/>
            </a:lvl4pPr>
            <a:lvl5pPr marL="1827713" indent="0">
              <a:buNone/>
              <a:defRPr sz="2000"/>
            </a:lvl5pPr>
            <a:lvl6pPr marL="2284642" indent="0">
              <a:buNone/>
              <a:defRPr sz="2000"/>
            </a:lvl6pPr>
            <a:lvl7pPr marL="2741570" indent="0">
              <a:buNone/>
              <a:defRPr sz="2000"/>
            </a:lvl7pPr>
            <a:lvl8pPr marL="3198498" indent="0">
              <a:buNone/>
              <a:defRPr sz="2000"/>
            </a:lvl8pPr>
            <a:lvl9pPr marL="3655425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35181" y="5594355"/>
            <a:ext cx="6227763" cy="839788"/>
          </a:xfrm>
        </p:spPr>
        <p:txBody>
          <a:bodyPr/>
          <a:lstStyle>
            <a:lvl1pPr marL="0" indent="0">
              <a:buNone/>
              <a:defRPr sz="1400"/>
            </a:lvl1pPr>
            <a:lvl2pPr marL="456927" indent="0">
              <a:buNone/>
              <a:defRPr sz="1200"/>
            </a:lvl2pPr>
            <a:lvl3pPr marL="913857" indent="0">
              <a:buNone/>
              <a:defRPr sz="1000"/>
            </a:lvl3pPr>
            <a:lvl4pPr marL="1370784" indent="0">
              <a:buNone/>
              <a:defRPr sz="900"/>
            </a:lvl4pPr>
            <a:lvl5pPr marL="1827713" indent="0">
              <a:buNone/>
              <a:defRPr sz="900"/>
            </a:lvl5pPr>
            <a:lvl6pPr marL="2284642" indent="0">
              <a:buNone/>
              <a:defRPr sz="900"/>
            </a:lvl6pPr>
            <a:lvl7pPr marL="2741570" indent="0">
              <a:buNone/>
              <a:defRPr sz="900"/>
            </a:lvl7pPr>
            <a:lvl8pPr marL="3198498" indent="0">
              <a:buNone/>
              <a:defRPr sz="900"/>
            </a:lvl8pPr>
            <a:lvl9pPr marL="365542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145417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931640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27949" y="93663"/>
            <a:ext cx="2535239" cy="59372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9068" y="93663"/>
            <a:ext cx="7456487" cy="59372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710646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068" y="93668"/>
            <a:ext cx="10144125" cy="8953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31825" y="1338263"/>
            <a:ext cx="9123363" cy="469265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133867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068" y="93668"/>
            <a:ext cx="10144125" cy="8953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107142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19068" y="93668"/>
            <a:ext cx="10144125" cy="8953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31827" y="1338268"/>
            <a:ext cx="4484688" cy="2270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268918" y="1338268"/>
            <a:ext cx="4486275" cy="2270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31827" y="3760788"/>
            <a:ext cx="4484688" cy="2270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68918" y="3760788"/>
            <a:ext cx="4486275" cy="2270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820291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068" y="93668"/>
            <a:ext cx="10144125" cy="8953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31827" y="1338263"/>
            <a:ext cx="4484688" cy="46926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68918" y="1338263"/>
            <a:ext cx="4486275" cy="46926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9386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00"/>
            </a:gs>
            <a:gs pos="100000">
              <a:srgbClr val="0000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9063" y="93663"/>
            <a:ext cx="10144125" cy="89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31825" y="1338263"/>
            <a:ext cx="9123363" cy="4692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b="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b="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b="0" smtClean="0"/>
            </a:lvl1pPr>
          </a:lstStyle>
          <a:p>
            <a:pPr>
              <a:defRPr/>
            </a:pPr>
            <a:fld id="{E9850F3D-A04B-444E-A2F5-D195D582F7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00"/>
            </a:gs>
            <a:gs pos="100000">
              <a:srgbClr val="0000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9063" y="93663"/>
            <a:ext cx="10144125" cy="89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31825" y="1338263"/>
            <a:ext cx="9123363" cy="4692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3532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32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32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63FD2E56-53C0-4829-912F-D02F7E6744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FF"/>
            </a:gs>
            <a:gs pos="100000">
              <a:srgbClr val="0000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9063" y="93663"/>
            <a:ext cx="10144125" cy="89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85" tIns="45692" rIns="91385" bIns="4569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31825" y="1338263"/>
            <a:ext cx="9123363" cy="4692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85" tIns="45692" rIns="91385" bIns="4569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85" tIns="45692" rIns="91385" bIns="45692" numCol="1" anchor="t" anchorCtr="0" compatLnSpc="1">
            <a:prstTxWarp prst="textNoShape">
              <a:avLst/>
            </a:prstTxWarp>
          </a:bodyPr>
          <a:lstStyle>
            <a:lvl1pPr algn="ctr">
              <a:defRPr b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581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00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00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00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00"/>
          </a:solidFill>
          <a:latin typeface="Arial" charset="0"/>
        </a:defRPr>
      </a:lvl5pPr>
      <a:lvl6pPr marL="456927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00"/>
          </a:solidFill>
          <a:latin typeface="Arial" charset="0"/>
        </a:defRPr>
      </a:lvl6pPr>
      <a:lvl7pPr marL="913857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00"/>
          </a:solidFill>
          <a:latin typeface="Arial" charset="0"/>
        </a:defRPr>
      </a:lvl7pPr>
      <a:lvl8pPr marL="1370784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00"/>
          </a:solidFill>
          <a:latin typeface="Arial" charset="0"/>
        </a:defRPr>
      </a:lvl8pPr>
      <a:lvl9pPr marL="1827713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00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2800" b="1">
          <a:solidFill>
            <a:schemeClr val="bg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 b="1">
          <a:solidFill>
            <a:schemeClr val="bg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 b="1">
          <a:solidFill>
            <a:schemeClr val="bg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 b="1">
          <a:solidFill>
            <a:schemeClr val="bg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chemeClr val="bg1"/>
          </a:solidFill>
          <a:latin typeface="+mn-lt"/>
        </a:defRPr>
      </a:lvl5pPr>
      <a:lvl6pPr marL="2513105" indent="-228464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chemeClr val="bg1"/>
          </a:solidFill>
          <a:latin typeface="+mn-lt"/>
        </a:defRPr>
      </a:lvl6pPr>
      <a:lvl7pPr marL="2970034" indent="-228464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chemeClr val="bg1"/>
          </a:solidFill>
          <a:latin typeface="+mn-lt"/>
        </a:defRPr>
      </a:lvl7pPr>
      <a:lvl8pPr marL="3426962" indent="-228464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chemeClr val="bg1"/>
          </a:solidFill>
          <a:latin typeface="+mn-lt"/>
        </a:defRPr>
      </a:lvl8pPr>
      <a:lvl9pPr marL="3883891" indent="-228464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385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27" algn="l" defTabSz="91385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57" algn="l" defTabSz="91385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784" algn="l" defTabSz="91385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713" algn="l" defTabSz="91385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642" algn="l" defTabSz="91385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570" algn="l" defTabSz="91385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498" algn="l" defTabSz="91385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425" algn="l" defTabSz="91385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4" Type="http://schemas.openxmlformats.org/officeDocument/2006/relationships/image" Target="../media/image15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0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0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0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0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1295400" y="762000"/>
          <a:ext cx="8177213" cy="5548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0" name="Photo Editor Photo" r:id="rId3" imgW="5974598" imgH="4054191" progId="MSPhotoEd.3">
                  <p:embed/>
                </p:oleObj>
              </mc:Choice>
              <mc:Fallback>
                <p:oleObj name="Photo Editor Photo" r:id="rId3" imgW="5974598" imgH="4054191" progId="MSPhotoEd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762000"/>
                        <a:ext cx="8177213" cy="5548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2971800" y="6477000"/>
            <a:ext cx="47593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2400" i="1">
                <a:solidFill>
                  <a:schemeClr val="bg1"/>
                </a:solidFill>
              </a:rPr>
              <a:t>Arch Intern Med 1925; 36: 89-93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1295400" y="107950"/>
          <a:ext cx="7866063" cy="7040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3" name="Photo Editor Photo" r:id="rId3" imgW="4427604" imgH="3962743" progId="MSPhotoEd.3">
                  <p:embed/>
                </p:oleObj>
              </mc:Choice>
              <mc:Fallback>
                <p:oleObj name="Photo Editor Photo" r:id="rId3" imgW="4427604" imgH="3962743" progId="MSPhotoEd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107950"/>
                        <a:ext cx="7866063" cy="7040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173038" y="304800"/>
          <a:ext cx="10207625" cy="6408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7" name="Photo Editor Photo" r:id="rId3" imgW="5921253" imgH="3718095" progId="MSPhotoEd.3">
                  <p:embed/>
                </p:oleObj>
              </mc:Choice>
              <mc:Fallback>
                <p:oleObj name="Photo Editor Photo" r:id="rId3" imgW="5921253" imgH="3718095" progId="MSPhotoEd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3038" y="304800"/>
                        <a:ext cx="10207625" cy="6408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55" b="214"/>
          <a:stretch>
            <a:fillRect/>
          </a:stretch>
        </p:blipFill>
        <p:spPr bwMode="auto">
          <a:xfrm>
            <a:off x="1846263" y="963613"/>
            <a:ext cx="6535737" cy="5208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147" name="Text Box 4"/>
          <p:cNvSpPr txBox="1">
            <a:spLocks noChangeArrowheads="1"/>
          </p:cNvSpPr>
          <p:nvPr/>
        </p:nvSpPr>
        <p:spPr bwMode="auto">
          <a:xfrm>
            <a:off x="2895600" y="6324600"/>
            <a:ext cx="44672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2400">
                <a:solidFill>
                  <a:srgbClr val="FFFF00"/>
                </a:solidFill>
              </a:rPr>
              <a:t>RED CELL FRAGMENTATION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13" t="3212" r="19612" b="7019"/>
          <a:stretch>
            <a:fillRect/>
          </a:stretch>
        </p:blipFill>
        <p:spPr bwMode="auto">
          <a:xfrm>
            <a:off x="304800" y="990600"/>
            <a:ext cx="48006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3663952" y="228600"/>
            <a:ext cx="3052759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4000" dirty="0">
                <a:solidFill>
                  <a:srgbClr val="FFFF00"/>
                </a:solidFill>
              </a:rPr>
              <a:t>TTP plasma</a:t>
            </a:r>
          </a:p>
        </p:txBody>
      </p:sp>
      <p:pic>
        <p:nvPicPr>
          <p:cNvPr id="7172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26" r="16965" b="13014"/>
          <a:stretch>
            <a:fillRect/>
          </a:stretch>
        </p:blipFill>
        <p:spPr bwMode="auto">
          <a:xfrm>
            <a:off x="5410200" y="990600"/>
            <a:ext cx="4724400" cy="449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173" name="Text Box 6"/>
          <p:cNvSpPr txBox="1">
            <a:spLocks noChangeArrowheads="1"/>
          </p:cNvSpPr>
          <p:nvPr/>
        </p:nvSpPr>
        <p:spPr bwMode="auto">
          <a:xfrm>
            <a:off x="1981200" y="5562600"/>
            <a:ext cx="180816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2800">
                <a:solidFill>
                  <a:srgbClr val="FFFF00"/>
                </a:solidFill>
              </a:rPr>
              <a:t>LDH 2000</a:t>
            </a:r>
          </a:p>
        </p:txBody>
      </p:sp>
      <p:sp>
        <p:nvSpPr>
          <p:cNvPr id="7174" name="Text Box 7"/>
          <p:cNvSpPr txBox="1">
            <a:spLocks noChangeArrowheads="1"/>
          </p:cNvSpPr>
          <p:nvPr/>
        </p:nvSpPr>
        <p:spPr bwMode="auto">
          <a:xfrm>
            <a:off x="6689725" y="5551488"/>
            <a:ext cx="180816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2800">
                <a:solidFill>
                  <a:srgbClr val="FFFF00"/>
                </a:solidFill>
              </a:rPr>
              <a:t>LDH 5000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57225" y="2184400"/>
            <a:ext cx="9123363" cy="4027488"/>
          </a:xfrm>
        </p:spPr>
        <p:txBody>
          <a:bodyPr lIns="0" rIns="0" anchor="t" anchorCtr="1"/>
          <a:lstStyle/>
          <a:p>
            <a:pPr marL="342900" indent="-342900">
              <a:spcBef>
                <a:spcPct val="0"/>
              </a:spcBef>
              <a:buClr>
                <a:srgbClr val="FFFFFF"/>
              </a:buClr>
              <a:buSzPct val="150000"/>
              <a:buFontTx/>
              <a:buChar char="•"/>
            </a:pPr>
            <a:r>
              <a:rPr lang="en-US" altLang="en-US" sz="2800" b="1" dirty="0" smtClean="0">
                <a:solidFill>
                  <a:srgbClr val="FFFFFF"/>
                </a:solidFill>
              </a:rPr>
              <a:t>"Hyaline thrombi" in arterioles, capillaries contain mostly </a:t>
            </a:r>
            <a:r>
              <a:rPr lang="en-US" altLang="en-US" sz="2800" b="1" u="sng" dirty="0" smtClean="0">
                <a:solidFill>
                  <a:srgbClr val="FFFFFF"/>
                </a:solidFill>
              </a:rPr>
              <a:t>platelets</a:t>
            </a:r>
            <a:r>
              <a:rPr lang="en-US" altLang="en-US" sz="2800" b="1" dirty="0" smtClean="0">
                <a:solidFill>
                  <a:srgbClr val="FFFFFF"/>
                </a:solidFill>
              </a:rPr>
              <a:t>, </a:t>
            </a:r>
            <a:r>
              <a:rPr lang="en-US" altLang="en-US" sz="2800" b="1" u="sng" dirty="0" smtClean="0">
                <a:solidFill>
                  <a:srgbClr val="FFFFFF"/>
                </a:solidFill>
              </a:rPr>
              <a:t>von Willebrand factor</a:t>
            </a:r>
            <a:r>
              <a:rPr lang="en-US" altLang="en-US" sz="2800" b="1" dirty="0" smtClean="0">
                <a:solidFill>
                  <a:srgbClr val="FFFFFF"/>
                </a:solidFill>
              </a:rPr>
              <a:t>; relatively little fibrin</a:t>
            </a:r>
          </a:p>
          <a:p>
            <a:pPr marL="342900" indent="-342900">
              <a:spcBef>
                <a:spcPct val="0"/>
              </a:spcBef>
              <a:buClr>
                <a:srgbClr val="FFFFFF"/>
              </a:buClr>
              <a:buSzPct val="150000"/>
              <a:buFontTx/>
              <a:buChar char="•"/>
            </a:pPr>
            <a:r>
              <a:rPr lang="en-US" altLang="en-US" sz="2800" b="1" dirty="0" smtClean="0">
                <a:solidFill>
                  <a:srgbClr val="FFFFFF"/>
                </a:solidFill>
              </a:rPr>
              <a:t>Thrombin generation minimal</a:t>
            </a:r>
          </a:p>
          <a:p>
            <a:pPr marL="742950" lvl="1" indent="-285750">
              <a:spcBef>
                <a:spcPct val="0"/>
              </a:spcBef>
              <a:buClr>
                <a:srgbClr val="FFFFFF"/>
              </a:buClr>
              <a:buSzPct val="60000"/>
              <a:buFont typeface="Wingdings" pitchFamily="2" charset="2"/>
              <a:buChar char="§"/>
            </a:pPr>
            <a:r>
              <a:rPr lang="en-US" altLang="en-US" sz="2800" b="1" dirty="0" smtClean="0">
                <a:solidFill>
                  <a:srgbClr val="FFFFFF"/>
                </a:solidFill>
              </a:rPr>
              <a:t>Clotting factors not consumed</a:t>
            </a:r>
          </a:p>
          <a:p>
            <a:pPr marL="742950" lvl="1" indent="-285750">
              <a:spcBef>
                <a:spcPct val="0"/>
              </a:spcBef>
              <a:buClr>
                <a:srgbClr val="FFFFFF"/>
              </a:buClr>
              <a:buSzPct val="60000"/>
              <a:buFont typeface="Wingdings" pitchFamily="2" charset="2"/>
              <a:buChar char="§"/>
            </a:pPr>
            <a:r>
              <a:rPr lang="en-US" altLang="en-US" sz="2800" b="1" dirty="0" smtClean="0">
                <a:solidFill>
                  <a:srgbClr val="FFFFFF"/>
                </a:solidFill>
              </a:rPr>
              <a:t>Clotting times not prolonged</a:t>
            </a:r>
          </a:p>
          <a:p>
            <a:pPr marL="742950" lvl="1" indent="-285750">
              <a:spcBef>
                <a:spcPct val="0"/>
              </a:spcBef>
              <a:buClr>
                <a:srgbClr val="FFFFFF"/>
              </a:buClr>
              <a:buSzPct val="60000"/>
              <a:buFont typeface="Wingdings" pitchFamily="2" charset="2"/>
              <a:buChar char="§"/>
            </a:pPr>
            <a:r>
              <a:rPr lang="en-US" altLang="en-US" sz="2800" b="1" dirty="0" smtClean="0">
                <a:solidFill>
                  <a:srgbClr val="FFFFFF"/>
                </a:solidFill>
              </a:rPr>
              <a:t>Modest increase in fibrinolytic activity (D-dimer, FDP)</a:t>
            </a:r>
          </a:p>
          <a:p>
            <a:pPr marL="342900" indent="-342900">
              <a:spcBef>
                <a:spcPct val="0"/>
              </a:spcBef>
              <a:buSzPct val="150000"/>
              <a:buFontTx/>
              <a:buChar char="•"/>
            </a:pPr>
            <a:r>
              <a:rPr lang="en-US" altLang="en-US" sz="2800" b="1" dirty="0" smtClean="0">
                <a:solidFill>
                  <a:srgbClr val="FFFFFF"/>
                </a:solidFill>
              </a:rPr>
              <a:t>No benefit from anticoagulant treatment</a:t>
            </a:r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19063" y="625475"/>
            <a:ext cx="10144125" cy="822325"/>
          </a:xfrm>
        </p:spPr>
        <p:txBody>
          <a:bodyPr lIns="0" rIns="0" anchorCtr="1"/>
          <a:lstStyle/>
          <a:p>
            <a:pPr algn="ctr">
              <a:defRPr/>
            </a:pPr>
            <a:r>
              <a:rPr lang="en-US" sz="4400" cap="none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TTP ≠ DIC</a:t>
            </a:r>
          </a:p>
        </p:txBody>
      </p:sp>
      <p:sp>
        <p:nvSpPr>
          <p:cNvPr id="4" name="Line 5"/>
          <p:cNvSpPr>
            <a:spLocks noChangeShapeType="1"/>
          </p:cNvSpPr>
          <p:nvPr/>
        </p:nvSpPr>
        <p:spPr bwMode="auto">
          <a:xfrm>
            <a:off x="384175" y="1745456"/>
            <a:ext cx="9612313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1570" y="1364456"/>
            <a:ext cx="9648825" cy="5562600"/>
          </a:xfrm>
        </p:spPr>
        <p:txBody>
          <a:bodyPr lIns="0" rIns="0" anchor="t" anchorCtr="1"/>
          <a:lstStyle/>
          <a:p>
            <a:pPr marL="342900" indent="-342900">
              <a:lnSpc>
                <a:spcPct val="90000"/>
              </a:lnSpc>
              <a:spcBef>
                <a:spcPct val="0"/>
              </a:spcBef>
              <a:buClr>
                <a:srgbClr val="FFFFFF"/>
              </a:buClr>
              <a:buSzPct val="150000"/>
              <a:buFontTx/>
              <a:buChar char="•"/>
            </a:pPr>
            <a:r>
              <a:rPr lang="en-US" altLang="en-US" sz="2800" b="1" dirty="0" smtClean="0">
                <a:solidFill>
                  <a:srgbClr val="FFFFFF"/>
                </a:solidFill>
              </a:rPr>
              <a:t>Thrombotic thrombocytopenic </a:t>
            </a:r>
            <a:r>
              <a:rPr lang="en-US" altLang="en-US" sz="2800" b="1" dirty="0" err="1" smtClean="0">
                <a:solidFill>
                  <a:srgbClr val="FFFFFF"/>
                </a:solidFill>
              </a:rPr>
              <a:t>purpura</a:t>
            </a:r>
            <a:r>
              <a:rPr lang="en-US" altLang="en-US" sz="2800" b="1" dirty="0" smtClean="0">
                <a:solidFill>
                  <a:srgbClr val="FFFFFF"/>
                </a:solidFill>
              </a:rPr>
              <a:t>  (TTP)</a:t>
            </a:r>
          </a:p>
          <a:p>
            <a:pPr marL="342900" indent="-342900">
              <a:lnSpc>
                <a:spcPct val="90000"/>
              </a:lnSpc>
              <a:spcBef>
                <a:spcPct val="0"/>
              </a:spcBef>
              <a:buClr>
                <a:srgbClr val="FFFFFF"/>
              </a:buClr>
              <a:buSzPct val="150000"/>
              <a:buFontTx/>
              <a:buChar char="•"/>
            </a:pPr>
            <a:r>
              <a:rPr lang="en-US" altLang="en-US" sz="2800" b="1" dirty="0" smtClean="0">
                <a:solidFill>
                  <a:srgbClr val="FFFFFF"/>
                </a:solidFill>
              </a:rPr>
              <a:t>Hemolytic uremic syndrome  (HUS, “atypical”  HUS)</a:t>
            </a:r>
          </a:p>
          <a:p>
            <a:pPr marL="342900" indent="-342900">
              <a:lnSpc>
                <a:spcPct val="90000"/>
              </a:lnSpc>
              <a:spcBef>
                <a:spcPct val="0"/>
              </a:spcBef>
              <a:buClr>
                <a:srgbClr val="FFFFFF"/>
              </a:buClr>
              <a:buSzPct val="150000"/>
              <a:buFontTx/>
              <a:buChar char="•"/>
            </a:pPr>
            <a:r>
              <a:rPr lang="en-US" altLang="en-US" sz="2800" b="1" dirty="0" smtClean="0">
                <a:solidFill>
                  <a:srgbClr val="FFFFFF"/>
                </a:solidFill>
              </a:rPr>
              <a:t>Pregnancy (HELLP syndrome, eclampsia)</a:t>
            </a:r>
          </a:p>
          <a:p>
            <a:pPr marL="342900" indent="-342900">
              <a:lnSpc>
                <a:spcPct val="90000"/>
              </a:lnSpc>
              <a:spcBef>
                <a:spcPct val="0"/>
              </a:spcBef>
              <a:buClr>
                <a:srgbClr val="FFFFFF"/>
              </a:buClr>
              <a:buSzPct val="150000"/>
              <a:buFontTx/>
              <a:buChar char="•"/>
            </a:pPr>
            <a:r>
              <a:rPr lang="en-US" altLang="en-US" sz="2800" b="1" dirty="0" smtClean="0">
                <a:solidFill>
                  <a:srgbClr val="FFFFFF"/>
                </a:solidFill>
              </a:rPr>
              <a:t>DIC</a:t>
            </a:r>
          </a:p>
          <a:p>
            <a:pPr marL="342900" indent="-342900">
              <a:lnSpc>
                <a:spcPct val="90000"/>
              </a:lnSpc>
              <a:spcBef>
                <a:spcPct val="0"/>
              </a:spcBef>
              <a:buClr>
                <a:srgbClr val="FFFFFF"/>
              </a:buClr>
              <a:buSzPct val="150000"/>
              <a:buFontTx/>
              <a:buChar char="•"/>
            </a:pPr>
            <a:r>
              <a:rPr lang="en-US" altLang="en-US" sz="2800" b="1" dirty="0" smtClean="0">
                <a:solidFill>
                  <a:srgbClr val="FFFFFF"/>
                </a:solidFill>
              </a:rPr>
              <a:t>Vasculitis (SLE, antiphospholipid syndrome, scleroderma)</a:t>
            </a:r>
          </a:p>
          <a:p>
            <a:pPr marL="342900" indent="-342900">
              <a:lnSpc>
                <a:spcPct val="90000"/>
              </a:lnSpc>
              <a:spcBef>
                <a:spcPct val="0"/>
              </a:spcBef>
              <a:buClr>
                <a:srgbClr val="FFFFFF"/>
              </a:buClr>
              <a:buSzPct val="150000"/>
              <a:buFontTx/>
              <a:buChar char="•"/>
            </a:pPr>
            <a:r>
              <a:rPr lang="en-US" altLang="en-US" sz="2800" b="1" dirty="0" smtClean="0">
                <a:solidFill>
                  <a:srgbClr val="FFFFFF"/>
                </a:solidFill>
              </a:rPr>
              <a:t>Drugs</a:t>
            </a:r>
          </a:p>
          <a:p>
            <a:pPr marL="342900" indent="-342900">
              <a:lnSpc>
                <a:spcPct val="90000"/>
              </a:lnSpc>
              <a:spcBef>
                <a:spcPct val="0"/>
              </a:spcBef>
              <a:buClr>
                <a:srgbClr val="FFFFFF"/>
              </a:buClr>
              <a:buSzPct val="150000"/>
              <a:buFontTx/>
              <a:buChar char="•"/>
            </a:pPr>
            <a:r>
              <a:rPr lang="en-US" altLang="en-US" sz="2800" b="1" dirty="0" smtClean="0">
                <a:solidFill>
                  <a:srgbClr val="FFFFFF"/>
                </a:solidFill>
              </a:rPr>
              <a:t>Metastatic Cancer</a:t>
            </a:r>
          </a:p>
          <a:p>
            <a:pPr marL="342900" indent="-342900">
              <a:lnSpc>
                <a:spcPct val="90000"/>
              </a:lnSpc>
              <a:spcBef>
                <a:spcPct val="0"/>
              </a:spcBef>
              <a:buClr>
                <a:srgbClr val="FFFFFF"/>
              </a:buClr>
              <a:buSzPct val="150000"/>
              <a:buFontTx/>
              <a:buChar char="•"/>
            </a:pPr>
            <a:r>
              <a:rPr lang="en-US" altLang="en-US" sz="2800" b="1" dirty="0" smtClean="0">
                <a:solidFill>
                  <a:srgbClr val="FFFFFF"/>
                </a:solidFill>
              </a:rPr>
              <a:t>Bone marrow transplantation</a:t>
            </a:r>
          </a:p>
          <a:p>
            <a:pPr marL="342900" indent="-342900">
              <a:lnSpc>
                <a:spcPct val="90000"/>
              </a:lnSpc>
              <a:spcBef>
                <a:spcPct val="0"/>
              </a:spcBef>
              <a:buClr>
                <a:srgbClr val="FFFFFF"/>
              </a:buClr>
              <a:buSzPct val="150000"/>
              <a:buFontTx/>
              <a:buChar char="•"/>
            </a:pPr>
            <a:r>
              <a:rPr lang="en-US" altLang="en-US" sz="2800" b="1" dirty="0" smtClean="0">
                <a:solidFill>
                  <a:srgbClr val="FFFFFF"/>
                </a:solidFill>
              </a:rPr>
              <a:t>Organ transplantation/ allograft rejection</a:t>
            </a:r>
          </a:p>
          <a:p>
            <a:pPr marL="342900" indent="-342900">
              <a:lnSpc>
                <a:spcPct val="90000"/>
              </a:lnSpc>
              <a:spcBef>
                <a:spcPct val="0"/>
              </a:spcBef>
              <a:buClr>
                <a:srgbClr val="FFFFFF"/>
              </a:buClr>
              <a:buSzPct val="150000"/>
              <a:buFontTx/>
              <a:buChar char="•"/>
            </a:pPr>
            <a:r>
              <a:rPr lang="en-US" altLang="en-US" sz="2800" b="1" dirty="0" smtClean="0">
                <a:solidFill>
                  <a:srgbClr val="FFFFFF"/>
                </a:solidFill>
              </a:rPr>
              <a:t>Pulmonary hypertension; malignant hypertension</a:t>
            </a:r>
          </a:p>
          <a:p>
            <a:pPr marL="342900" indent="-342900">
              <a:lnSpc>
                <a:spcPct val="90000"/>
              </a:lnSpc>
              <a:spcBef>
                <a:spcPct val="0"/>
              </a:spcBef>
              <a:buClr>
                <a:srgbClr val="FFFFFF"/>
              </a:buClr>
              <a:buSzPct val="150000"/>
              <a:buFontTx/>
              <a:buChar char="•"/>
            </a:pPr>
            <a:r>
              <a:rPr lang="en-US" altLang="en-US" sz="2800" b="1" dirty="0" smtClean="0">
                <a:solidFill>
                  <a:srgbClr val="FFFFFF"/>
                </a:solidFill>
              </a:rPr>
              <a:t>Sepsis</a:t>
            </a:r>
          </a:p>
          <a:p>
            <a:pPr marL="342900" indent="-342900">
              <a:lnSpc>
                <a:spcPct val="90000"/>
              </a:lnSpc>
              <a:spcBef>
                <a:spcPct val="0"/>
              </a:spcBef>
              <a:buClr>
                <a:srgbClr val="FFFFFF"/>
              </a:buClr>
              <a:buSzPct val="150000"/>
              <a:buFontTx/>
              <a:buChar char="•"/>
            </a:pPr>
            <a:r>
              <a:rPr lang="en-US" altLang="en-US" sz="2800" b="1" dirty="0" smtClean="0">
                <a:solidFill>
                  <a:srgbClr val="FFFFFF"/>
                </a:solidFill>
              </a:rPr>
              <a:t>Other infections (viral, fungal)</a:t>
            </a:r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161131" y="221456"/>
            <a:ext cx="10134600" cy="762000"/>
          </a:xfrm>
        </p:spPr>
        <p:txBody>
          <a:bodyPr lIns="0" rIns="0" anchorCtr="1"/>
          <a:lstStyle/>
          <a:p>
            <a:pPr algn="ctr"/>
            <a:r>
              <a:rPr lang="en-US" altLang="en-US" sz="3600" cap="none" dirty="0" smtClean="0">
                <a:solidFill>
                  <a:srgbClr val="FFFF00"/>
                </a:solidFill>
              </a:rPr>
              <a:t>DDX OF THROMBOTIC MICROANGIOPATHY</a:t>
            </a:r>
          </a:p>
        </p:txBody>
      </p:sp>
      <p:sp>
        <p:nvSpPr>
          <p:cNvPr id="9220" name="Line 5"/>
          <p:cNvSpPr>
            <a:spLocks noChangeShapeType="1"/>
          </p:cNvSpPr>
          <p:nvPr/>
        </p:nvSpPr>
        <p:spPr bwMode="auto">
          <a:xfrm>
            <a:off x="420687" y="983456"/>
            <a:ext cx="9612313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4175" y="1516856"/>
            <a:ext cx="9648825" cy="5181600"/>
          </a:xfrm>
        </p:spPr>
        <p:txBody>
          <a:bodyPr lIns="0" rIns="0" anchor="t" anchorCtr="1"/>
          <a:lstStyle/>
          <a:p>
            <a:pPr marL="342900" indent="-342900">
              <a:lnSpc>
                <a:spcPct val="90000"/>
              </a:lnSpc>
              <a:spcBef>
                <a:spcPct val="0"/>
              </a:spcBef>
              <a:buClr>
                <a:srgbClr val="FFFFFF"/>
              </a:buClr>
              <a:buSzPct val="150000"/>
              <a:buFontTx/>
              <a:buChar char="•"/>
            </a:pPr>
            <a:r>
              <a:rPr lang="en-US" altLang="en-US" sz="3200" b="1" dirty="0" err="1" smtClean="0">
                <a:solidFill>
                  <a:srgbClr val="FFFFFF"/>
                </a:solidFill>
              </a:rPr>
              <a:t>Ticlopidine</a:t>
            </a:r>
            <a:r>
              <a:rPr lang="en-US" altLang="en-US" sz="3200" b="1" dirty="0" smtClean="0">
                <a:solidFill>
                  <a:srgbClr val="FFFFFF"/>
                </a:solidFill>
              </a:rPr>
              <a:t>, Clopidogrel (low ADAMTS13)</a:t>
            </a:r>
          </a:p>
          <a:p>
            <a:pPr marL="342900" indent="-342900">
              <a:lnSpc>
                <a:spcPct val="90000"/>
              </a:lnSpc>
              <a:spcBef>
                <a:spcPct val="0"/>
              </a:spcBef>
              <a:buClr>
                <a:srgbClr val="FFFFFF"/>
              </a:buClr>
              <a:buSzPct val="150000"/>
              <a:buFontTx/>
              <a:buChar char="•"/>
            </a:pPr>
            <a:r>
              <a:rPr lang="en-US" altLang="en-US" sz="3200" b="1" dirty="0" err="1" smtClean="0">
                <a:solidFill>
                  <a:srgbClr val="FFFFFF"/>
                </a:solidFill>
              </a:rPr>
              <a:t>Calcineurin</a:t>
            </a:r>
            <a:r>
              <a:rPr lang="en-US" altLang="en-US" sz="3200" b="1" dirty="0" smtClean="0">
                <a:solidFill>
                  <a:srgbClr val="FFFFFF"/>
                </a:solidFill>
              </a:rPr>
              <a:t> inhibitors</a:t>
            </a:r>
          </a:p>
          <a:p>
            <a:pPr marL="342900" indent="-342900">
              <a:lnSpc>
                <a:spcPct val="90000"/>
              </a:lnSpc>
              <a:spcBef>
                <a:spcPct val="0"/>
              </a:spcBef>
              <a:buClr>
                <a:srgbClr val="FFFFFF"/>
              </a:buClr>
              <a:buSzPct val="150000"/>
              <a:buFontTx/>
              <a:buChar char="•"/>
            </a:pPr>
            <a:r>
              <a:rPr lang="en-US" altLang="en-US" sz="3200" b="1" dirty="0" smtClean="0">
                <a:solidFill>
                  <a:srgbClr val="FFFFFF"/>
                </a:solidFill>
              </a:rPr>
              <a:t>Heparin (HIT)</a:t>
            </a:r>
          </a:p>
          <a:p>
            <a:pPr marL="342900" indent="-342900">
              <a:lnSpc>
                <a:spcPct val="90000"/>
              </a:lnSpc>
              <a:spcBef>
                <a:spcPct val="0"/>
              </a:spcBef>
              <a:buClr>
                <a:srgbClr val="FFFFFF"/>
              </a:buClr>
              <a:buSzPct val="150000"/>
              <a:buFontTx/>
              <a:buChar char="•"/>
            </a:pPr>
            <a:r>
              <a:rPr lang="en-US" altLang="en-US" sz="3200" b="1" dirty="0" smtClean="0">
                <a:solidFill>
                  <a:srgbClr val="FFFFFF"/>
                </a:solidFill>
              </a:rPr>
              <a:t>Quinine (pills or tonic water)</a:t>
            </a:r>
          </a:p>
          <a:p>
            <a:pPr marL="342900" indent="-342900">
              <a:lnSpc>
                <a:spcPct val="90000"/>
              </a:lnSpc>
              <a:spcBef>
                <a:spcPct val="0"/>
              </a:spcBef>
              <a:buClr>
                <a:srgbClr val="FFFFFF"/>
              </a:buClr>
              <a:buSzPct val="150000"/>
              <a:buFontTx/>
              <a:buChar char="•"/>
            </a:pPr>
            <a:r>
              <a:rPr lang="en-US" altLang="en-US" sz="3200" b="1" dirty="0" smtClean="0">
                <a:solidFill>
                  <a:srgbClr val="FFFFFF"/>
                </a:solidFill>
              </a:rPr>
              <a:t>Interferon</a:t>
            </a:r>
          </a:p>
          <a:p>
            <a:pPr marL="342900" indent="-342900">
              <a:lnSpc>
                <a:spcPct val="90000"/>
              </a:lnSpc>
              <a:spcBef>
                <a:spcPct val="0"/>
              </a:spcBef>
              <a:buClr>
                <a:srgbClr val="FFFFFF"/>
              </a:buClr>
              <a:buSzPct val="150000"/>
              <a:buFontTx/>
              <a:buChar char="•"/>
            </a:pPr>
            <a:r>
              <a:rPr lang="en-US" altLang="en-US" sz="3200" b="1" dirty="0" smtClean="0">
                <a:solidFill>
                  <a:srgbClr val="FFFFFF"/>
                </a:solidFill>
              </a:rPr>
              <a:t>Chemotherapy agents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buClr>
                <a:srgbClr val="FFFFFF"/>
              </a:buClr>
              <a:buSzPct val="150000"/>
            </a:pPr>
            <a:r>
              <a:rPr lang="en-US" altLang="en-US" sz="3200" b="1" dirty="0" err="1" smtClean="0">
                <a:solidFill>
                  <a:srgbClr val="FFFFFF"/>
                </a:solidFill>
              </a:rPr>
              <a:t>Mitomycin</a:t>
            </a:r>
            <a:r>
              <a:rPr lang="en-US" altLang="en-US" sz="3200" b="1" dirty="0" smtClean="0">
                <a:solidFill>
                  <a:srgbClr val="FFFFFF"/>
                </a:solidFill>
              </a:rPr>
              <a:t> C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buClr>
                <a:srgbClr val="FFFFFF"/>
              </a:buClr>
              <a:buSzPct val="150000"/>
            </a:pPr>
            <a:r>
              <a:rPr lang="en-US" altLang="en-US" sz="3200" b="1" dirty="0" err="1" smtClean="0">
                <a:solidFill>
                  <a:srgbClr val="FFFFFF"/>
                </a:solidFill>
              </a:rPr>
              <a:t>Oxaliplatin</a:t>
            </a:r>
            <a:endParaRPr lang="en-US" altLang="en-US" sz="3200" b="1" dirty="0" smtClean="0">
              <a:solidFill>
                <a:srgbClr val="FFFFFF"/>
              </a:solidFill>
            </a:endParaRPr>
          </a:p>
          <a:p>
            <a:pPr lvl="1">
              <a:lnSpc>
                <a:spcPct val="90000"/>
              </a:lnSpc>
              <a:spcBef>
                <a:spcPct val="0"/>
              </a:spcBef>
              <a:buClr>
                <a:srgbClr val="FFFFFF"/>
              </a:buClr>
              <a:buSzPct val="150000"/>
            </a:pPr>
            <a:r>
              <a:rPr lang="en-US" altLang="en-US" sz="3200" b="1" dirty="0" smtClean="0">
                <a:solidFill>
                  <a:srgbClr val="FFFFFF"/>
                </a:solidFill>
              </a:rPr>
              <a:t>Gemcitabine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buClr>
                <a:srgbClr val="FFFFFF"/>
              </a:buClr>
              <a:buSzPct val="150000"/>
            </a:pPr>
            <a:r>
              <a:rPr lang="en-US" altLang="en-US" sz="3200" b="1" dirty="0" smtClean="0">
                <a:solidFill>
                  <a:srgbClr val="FFFFFF"/>
                </a:solidFill>
              </a:rPr>
              <a:t>Bevacizumab</a:t>
            </a:r>
          </a:p>
          <a:p>
            <a:pPr marL="342900" indent="-342900">
              <a:lnSpc>
                <a:spcPct val="90000"/>
              </a:lnSpc>
              <a:spcBef>
                <a:spcPct val="0"/>
              </a:spcBef>
              <a:buClr>
                <a:srgbClr val="FFFFFF"/>
              </a:buClr>
              <a:buSzPct val="150000"/>
              <a:buFontTx/>
              <a:buChar char="•"/>
            </a:pPr>
            <a:r>
              <a:rPr lang="en-US" altLang="en-US" sz="3200" b="1" dirty="0" smtClean="0">
                <a:solidFill>
                  <a:srgbClr val="FFFFFF"/>
                </a:solidFill>
              </a:rPr>
              <a:t>Quetiapine</a:t>
            </a:r>
          </a:p>
          <a:p>
            <a:pPr marL="342900" indent="-342900">
              <a:lnSpc>
                <a:spcPct val="90000"/>
              </a:lnSpc>
              <a:spcBef>
                <a:spcPct val="0"/>
              </a:spcBef>
              <a:buClr>
                <a:srgbClr val="FFFFFF"/>
              </a:buClr>
              <a:buSzPct val="150000"/>
              <a:buFontTx/>
              <a:buChar char="•"/>
            </a:pPr>
            <a:r>
              <a:rPr lang="en-US" altLang="en-US" sz="3200" b="1" dirty="0" smtClean="0">
                <a:solidFill>
                  <a:srgbClr val="FFFFFF"/>
                </a:solidFill>
              </a:rPr>
              <a:t>Cocaine, IV </a:t>
            </a:r>
            <a:r>
              <a:rPr lang="en-US" altLang="en-US" sz="3200" b="1" dirty="0" err="1" smtClean="0">
                <a:solidFill>
                  <a:srgbClr val="FFFFFF"/>
                </a:solidFill>
              </a:rPr>
              <a:t>oxymorphone</a:t>
            </a:r>
            <a:endParaRPr lang="en-US" altLang="en-US" sz="3200" b="1" dirty="0" smtClean="0">
              <a:solidFill>
                <a:srgbClr val="FFFFFF"/>
              </a:solidFill>
            </a:endParaRPr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511175" y="221456"/>
            <a:ext cx="9521825" cy="685801"/>
          </a:xfrm>
        </p:spPr>
        <p:txBody>
          <a:bodyPr lIns="0" rIns="0" anchorCtr="1"/>
          <a:lstStyle/>
          <a:p>
            <a:pPr algn="ctr"/>
            <a:r>
              <a:rPr lang="en-US" altLang="en-US" sz="4400" cap="none" dirty="0" smtClean="0">
                <a:solidFill>
                  <a:srgbClr val="FFFF00"/>
                </a:solidFill>
              </a:rPr>
              <a:t>Drugs that can cause TMA</a:t>
            </a:r>
          </a:p>
        </p:txBody>
      </p:sp>
      <p:sp>
        <p:nvSpPr>
          <p:cNvPr id="9220" name="Line 5"/>
          <p:cNvSpPr>
            <a:spLocks noChangeShapeType="1"/>
          </p:cNvSpPr>
          <p:nvPr/>
        </p:nvSpPr>
        <p:spPr bwMode="auto">
          <a:xfrm>
            <a:off x="420687" y="1135856"/>
            <a:ext cx="9612313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598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057400"/>
            <a:ext cx="8967788" cy="4641056"/>
          </a:xfrm>
        </p:spPr>
        <p:txBody>
          <a:bodyPr lIns="0" rIns="0" anchor="t" anchorCtr="1"/>
          <a:lstStyle/>
          <a:p>
            <a:pPr marL="342900" indent="-342900">
              <a:spcBef>
                <a:spcPct val="0"/>
              </a:spcBef>
              <a:buClr>
                <a:srgbClr val="FFFFFF"/>
              </a:buClr>
              <a:buSzPct val="150000"/>
              <a:buFontTx/>
              <a:buChar char="•"/>
            </a:pPr>
            <a:r>
              <a:rPr lang="en-US" altLang="en-US" sz="2800" b="1" dirty="0" err="1" smtClean="0">
                <a:solidFill>
                  <a:srgbClr val="FFFFFF"/>
                </a:solidFill>
              </a:rPr>
              <a:t>Microangiopathic</a:t>
            </a:r>
            <a:r>
              <a:rPr lang="en-US" altLang="en-US" sz="2800" b="1" dirty="0" smtClean="0">
                <a:solidFill>
                  <a:srgbClr val="FFFFFF"/>
                </a:solidFill>
              </a:rPr>
              <a:t> hemolytic anemia/thrombocytopenia</a:t>
            </a:r>
          </a:p>
          <a:p>
            <a:pPr marL="742950" lvl="1" indent="-285750">
              <a:spcBef>
                <a:spcPct val="0"/>
              </a:spcBef>
              <a:buClr>
                <a:srgbClr val="FFFFFF"/>
              </a:buClr>
              <a:buFont typeface="Wingdings" pitchFamily="2" charset="2"/>
              <a:buChar char="à"/>
            </a:pPr>
            <a:r>
              <a:rPr lang="en-US" altLang="en-US" sz="2800" b="1" dirty="0" smtClean="0">
                <a:solidFill>
                  <a:srgbClr val="FFFFFF"/>
                </a:solidFill>
              </a:rPr>
              <a:t>Bleeding, fatigue, weakness </a:t>
            </a:r>
            <a:r>
              <a:rPr lang="en-US" altLang="en-US" sz="2800" b="1" dirty="0" err="1" smtClean="0">
                <a:solidFill>
                  <a:srgbClr val="FFFFFF"/>
                </a:solidFill>
              </a:rPr>
              <a:t>etc</a:t>
            </a:r>
            <a:endParaRPr lang="en-US" altLang="en-US" sz="2800" b="1" dirty="0" smtClean="0">
              <a:solidFill>
                <a:srgbClr val="FFFFFF"/>
              </a:solidFill>
            </a:endParaRPr>
          </a:p>
          <a:p>
            <a:pPr marL="342900" indent="-342900">
              <a:spcBef>
                <a:spcPct val="0"/>
              </a:spcBef>
              <a:buSzPct val="150000"/>
              <a:buFontTx/>
              <a:buChar char="•"/>
            </a:pPr>
            <a:r>
              <a:rPr lang="en-US" altLang="en-US" sz="2800" b="1" dirty="0" smtClean="0">
                <a:solidFill>
                  <a:srgbClr val="FFFFFF"/>
                </a:solidFill>
              </a:rPr>
              <a:t>Platelets usually &lt; 30K, ↓ </a:t>
            </a:r>
            <a:r>
              <a:rPr lang="en-US" altLang="en-US" sz="2800" b="1" dirty="0" err="1" smtClean="0">
                <a:solidFill>
                  <a:srgbClr val="FFFFFF"/>
                </a:solidFill>
              </a:rPr>
              <a:t>haptoglobin</a:t>
            </a:r>
            <a:r>
              <a:rPr lang="en-US" altLang="en-US" sz="2800" b="1" dirty="0" smtClean="0">
                <a:solidFill>
                  <a:srgbClr val="FFFFFF"/>
                </a:solidFill>
              </a:rPr>
              <a:t>, ↑ LDH</a:t>
            </a:r>
          </a:p>
          <a:p>
            <a:pPr marL="342900" indent="-342900">
              <a:spcBef>
                <a:spcPct val="0"/>
              </a:spcBef>
              <a:buSzPct val="150000"/>
              <a:buFontTx/>
              <a:buChar char="•"/>
            </a:pPr>
            <a:r>
              <a:rPr lang="en-US" altLang="en-US" sz="2800" b="1" dirty="0" smtClean="0">
                <a:solidFill>
                  <a:srgbClr val="FFFFFF"/>
                </a:solidFill>
              </a:rPr>
              <a:t>Fever less common than in older reports</a:t>
            </a:r>
          </a:p>
          <a:p>
            <a:pPr marL="342900" indent="-342900">
              <a:spcBef>
                <a:spcPct val="0"/>
              </a:spcBef>
              <a:buSzPct val="150000"/>
              <a:buFontTx/>
              <a:buChar char="•"/>
            </a:pPr>
            <a:r>
              <a:rPr lang="en-US" altLang="en-US" sz="2800" b="1" dirty="0" smtClean="0">
                <a:solidFill>
                  <a:srgbClr val="FFFFFF"/>
                </a:solidFill>
              </a:rPr>
              <a:t> Neurologic: headache, confusion, stroke, coma, seizures</a:t>
            </a:r>
          </a:p>
          <a:p>
            <a:pPr marL="342900" indent="-342900">
              <a:spcBef>
                <a:spcPct val="0"/>
              </a:spcBef>
              <a:buSzPct val="150000"/>
              <a:buFontTx/>
              <a:buChar char="•"/>
            </a:pPr>
            <a:r>
              <a:rPr lang="en-US" altLang="en-US" sz="2800" b="1" dirty="0" smtClean="0">
                <a:solidFill>
                  <a:srgbClr val="FFFFFF"/>
                </a:solidFill>
              </a:rPr>
              <a:t>Renal: proteinuria/hematuria; acute renal failure uncommon</a:t>
            </a:r>
          </a:p>
          <a:p>
            <a:pPr marL="342900" indent="-342900">
              <a:spcBef>
                <a:spcPct val="0"/>
              </a:spcBef>
              <a:buSzPct val="150000"/>
              <a:buFontTx/>
              <a:buChar char="•"/>
            </a:pPr>
            <a:r>
              <a:rPr lang="en-US" altLang="en-US" sz="2800" b="1" dirty="0" smtClean="0">
                <a:solidFill>
                  <a:srgbClr val="FFFFFF"/>
                </a:solidFill>
              </a:rPr>
              <a:t>Cardiac and mesenteric ischemia may occur</a:t>
            </a:r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118269" y="228600"/>
            <a:ext cx="10144125" cy="678656"/>
          </a:xfrm>
        </p:spPr>
        <p:txBody>
          <a:bodyPr lIns="0" rIns="0" anchorCtr="1"/>
          <a:lstStyle/>
          <a:p>
            <a:pPr algn="ctr"/>
            <a:r>
              <a:rPr lang="en-US" altLang="en-US" sz="4800" cap="none" dirty="0" smtClean="0">
                <a:solidFill>
                  <a:srgbClr val="FFFF00"/>
                </a:solidFill>
              </a:rPr>
              <a:t>TTP</a:t>
            </a:r>
          </a:p>
        </p:txBody>
      </p:sp>
      <p:sp>
        <p:nvSpPr>
          <p:cNvPr id="10244" name="Text Box 5"/>
          <p:cNvSpPr txBox="1">
            <a:spLocks noChangeArrowheads="1"/>
          </p:cNvSpPr>
          <p:nvPr/>
        </p:nvSpPr>
        <p:spPr bwMode="auto">
          <a:xfrm>
            <a:off x="382765" y="1116013"/>
            <a:ext cx="9610547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lIns="0" tIns="0" rIns="0" bIns="0" anchorCtr="1"/>
          <a:lstStyle>
            <a:lvl1pPr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en-US" sz="3600" i="1" dirty="0" smtClean="0">
                <a:solidFill>
                  <a:srgbClr val="00FFFF"/>
                </a:solidFill>
              </a:rPr>
              <a:t>Clinical and laboratory </a:t>
            </a:r>
            <a:r>
              <a:rPr lang="en-US" altLang="en-US" sz="3600" i="1" dirty="0">
                <a:solidFill>
                  <a:srgbClr val="00FFFF"/>
                </a:solidFill>
              </a:rPr>
              <a:t>features</a:t>
            </a:r>
          </a:p>
        </p:txBody>
      </p:sp>
      <p:sp>
        <p:nvSpPr>
          <p:cNvPr id="10245" name="Line 6"/>
          <p:cNvSpPr>
            <a:spLocks noChangeShapeType="1"/>
          </p:cNvSpPr>
          <p:nvPr/>
        </p:nvSpPr>
        <p:spPr bwMode="auto">
          <a:xfrm>
            <a:off x="420688" y="1116013"/>
            <a:ext cx="9572625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55638" y="2428874"/>
            <a:ext cx="9123362" cy="4040981"/>
          </a:xfrm>
        </p:spPr>
        <p:txBody>
          <a:bodyPr lIns="0" rIns="0" anchor="t" anchorCtr="1"/>
          <a:lstStyle/>
          <a:p>
            <a:pPr marL="342900" indent="-342900">
              <a:spcBef>
                <a:spcPct val="0"/>
              </a:spcBef>
              <a:buClr>
                <a:srgbClr val="FFFFFF"/>
              </a:buClr>
              <a:buSzPct val="150000"/>
              <a:buFontTx/>
              <a:buChar char="•"/>
            </a:pPr>
            <a:r>
              <a:rPr lang="en-US" altLang="en-US" sz="3600" b="1" dirty="0" smtClean="0">
                <a:solidFill>
                  <a:srgbClr val="FFFFFF"/>
                </a:solidFill>
              </a:rPr>
              <a:t>Incidence: 1-2 new cases per million per year</a:t>
            </a:r>
          </a:p>
          <a:p>
            <a:pPr marL="342900" indent="-342900">
              <a:spcBef>
                <a:spcPct val="0"/>
              </a:spcBef>
              <a:buClr>
                <a:srgbClr val="FFFFFF"/>
              </a:buClr>
              <a:buSzPct val="150000"/>
              <a:buFontTx/>
              <a:buChar char="•"/>
            </a:pPr>
            <a:r>
              <a:rPr lang="en-US" altLang="en-US" sz="3600" b="1" dirty="0" smtClean="0">
                <a:solidFill>
                  <a:srgbClr val="FFFFFF"/>
                </a:solidFill>
              </a:rPr>
              <a:t>F:M ratio about 2:1</a:t>
            </a:r>
          </a:p>
          <a:p>
            <a:pPr marL="342900" indent="-342900">
              <a:spcBef>
                <a:spcPct val="0"/>
              </a:spcBef>
              <a:buClr>
                <a:srgbClr val="FFFFFF"/>
              </a:buClr>
              <a:buSzPct val="150000"/>
              <a:buFontTx/>
              <a:buChar char="•"/>
            </a:pPr>
            <a:r>
              <a:rPr lang="en-US" altLang="en-US" sz="3600" b="1" dirty="0" smtClean="0">
                <a:solidFill>
                  <a:srgbClr val="FFFFFF"/>
                </a:solidFill>
              </a:rPr>
              <a:t>Peak incidence in 30s-40s</a:t>
            </a:r>
          </a:p>
          <a:p>
            <a:pPr marL="342900" indent="-342900">
              <a:spcBef>
                <a:spcPct val="0"/>
              </a:spcBef>
              <a:buClr>
                <a:srgbClr val="FFFFFF"/>
              </a:buClr>
              <a:buSzPct val="150000"/>
              <a:buFontTx/>
              <a:buChar char="•"/>
            </a:pPr>
            <a:r>
              <a:rPr lang="en-US" altLang="en-US" sz="3600" b="1" dirty="0" smtClean="0">
                <a:solidFill>
                  <a:srgbClr val="FFFFFF"/>
                </a:solidFill>
              </a:rPr>
              <a:t>Rare in children (suspect inherited TTP)</a:t>
            </a:r>
          </a:p>
          <a:p>
            <a:pPr marL="342900" indent="-342900">
              <a:spcBef>
                <a:spcPct val="0"/>
              </a:spcBef>
              <a:buClr>
                <a:srgbClr val="FFFFFF"/>
              </a:buClr>
              <a:buSzPct val="150000"/>
              <a:buFontTx/>
              <a:buChar char="•"/>
            </a:pPr>
            <a:r>
              <a:rPr lang="en-US" altLang="en-US" sz="3600" b="1" dirty="0" smtClean="0">
                <a:solidFill>
                  <a:srgbClr val="FFFFFF"/>
                </a:solidFill>
              </a:rPr>
              <a:t>More common in blacks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10144125" cy="577850"/>
          </a:xfrm>
        </p:spPr>
        <p:txBody>
          <a:bodyPr lIns="0" rIns="0" anchorCtr="1"/>
          <a:lstStyle/>
          <a:p>
            <a:pPr algn="ctr"/>
            <a:r>
              <a:rPr lang="en-US" altLang="en-US" sz="4800" cap="none" smtClean="0">
                <a:solidFill>
                  <a:srgbClr val="FFFF00"/>
                </a:solidFill>
              </a:rPr>
              <a:t>TTP</a:t>
            </a:r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3427413" y="1520825"/>
            <a:ext cx="3497262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lIns="0" tIns="0" rIns="0" bIns="0" anchorCtr="1"/>
          <a:lstStyle>
            <a:lvl1pPr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en-US" sz="3200" i="1">
                <a:solidFill>
                  <a:srgbClr val="00FFFF"/>
                </a:solidFill>
              </a:rPr>
              <a:t>Epidemiology</a:t>
            </a:r>
          </a:p>
        </p:txBody>
      </p:sp>
      <p:sp>
        <p:nvSpPr>
          <p:cNvPr id="11269" name="Line 5"/>
          <p:cNvSpPr>
            <a:spLocks noChangeShapeType="1"/>
          </p:cNvSpPr>
          <p:nvPr/>
        </p:nvSpPr>
        <p:spPr bwMode="auto">
          <a:xfrm>
            <a:off x="436563" y="1312863"/>
            <a:ext cx="9572625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b="1" smtClean="0"/>
              <a:t>INCIDENCE OF TTP/HUS</a:t>
            </a:r>
            <a:br>
              <a:rPr lang="en-US" altLang="en-US" sz="3600" b="1" smtClean="0"/>
            </a:br>
            <a:r>
              <a:rPr lang="en-US" altLang="en-US" sz="2400" b="1" i="1" smtClean="0"/>
              <a:t>Data from the Oklahoma TTP/HUS Registry</a:t>
            </a:r>
            <a:endParaRPr lang="en-US" altLang="en-US" sz="3600" b="1" smtClean="0"/>
          </a:p>
        </p:txBody>
      </p:sp>
      <p:pic>
        <p:nvPicPr>
          <p:cNvPr id="12291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00200"/>
            <a:ext cx="9458325" cy="181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292" name="Text Box 5"/>
          <p:cNvSpPr txBox="1">
            <a:spLocks noChangeArrowheads="1"/>
          </p:cNvSpPr>
          <p:nvPr/>
        </p:nvSpPr>
        <p:spPr bwMode="auto">
          <a:xfrm>
            <a:off x="3048000" y="1905000"/>
            <a:ext cx="2743200" cy="5175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b="0">
                <a:latin typeface="Charter BT" pitchFamily="18" charset="0"/>
              </a:rPr>
              <a:t>Annual incidence rates per million (all patients)</a:t>
            </a:r>
          </a:p>
        </p:txBody>
      </p:sp>
      <p:sp>
        <p:nvSpPr>
          <p:cNvPr id="12293" name="Text Box 6"/>
          <p:cNvSpPr txBox="1">
            <a:spLocks noChangeArrowheads="1"/>
          </p:cNvSpPr>
          <p:nvPr/>
        </p:nvSpPr>
        <p:spPr bwMode="auto">
          <a:xfrm>
            <a:off x="457200" y="3581400"/>
            <a:ext cx="32067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/>
              <a:t>J Thrombos Haemost 2005;3:1432-6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0088" y="2119313"/>
            <a:ext cx="9123362" cy="4473575"/>
          </a:xfrm>
        </p:spPr>
        <p:txBody>
          <a:bodyPr lIns="0" rIns="0" anchor="t" anchorCtr="1"/>
          <a:lstStyle/>
          <a:p>
            <a:pPr marL="342900" indent="-342900">
              <a:spcBef>
                <a:spcPct val="0"/>
              </a:spcBef>
              <a:buClr>
                <a:srgbClr val="FFFFFF"/>
              </a:buClr>
              <a:buSzPct val="150000"/>
              <a:buFontTx/>
              <a:buChar char="•"/>
            </a:pPr>
            <a:r>
              <a:rPr lang="en-US" altLang="en-US" sz="3200" b="1" dirty="0" smtClean="0">
                <a:solidFill>
                  <a:srgbClr val="FFFFFF"/>
                </a:solidFill>
              </a:rPr>
              <a:t>Autoimmune disease (SLE, </a:t>
            </a:r>
            <a:r>
              <a:rPr lang="en-US" altLang="en-US" sz="3200" b="1" dirty="0" err="1" smtClean="0">
                <a:solidFill>
                  <a:srgbClr val="FFFFFF"/>
                </a:solidFill>
              </a:rPr>
              <a:t>etc</a:t>
            </a:r>
            <a:r>
              <a:rPr lang="en-US" altLang="en-US" sz="3200" b="1" dirty="0" smtClean="0">
                <a:solidFill>
                  <a:srgbClr val="FFFFFF"/>
                </a:solidFill>
              </a:rPr>
              <a:t>)</a:t>
            </a:r>
          </a:p>
          <a:p>
            <a:pPr marL="342900" indent="-342900">
              <a:spcBef>
                <a:spcPct val="0"/>
              </a:spcBef>
              <a:buClr>
                <a:srgbClr val="FFFFFF"/>
              </a:buClr>
              <a:buSzPct val="150000"/>
              <a:buFontTx/>
              <a:buChar char="•"/>
            </a:pPr>
            <a:r>
              <a:rPr lang="en-US" altLang="en-US" sz="3200" b="1" dirty="0" smtClean="0">
                <a:solidFill>
                  <a:srgbClr val="FFFFFF"/>
                </a:solidFill>
              </a:rPr>
              <a:t>HIV infection</a:t>
            </a:r>
          </a:p>
          <a:p>
            <a:pPr marL="342900" indent="-342900">
              <a:spcBef>
                <a:spcPct val="0"/>
              </a:spcBef>
              <a:buClr>
                <a:srgbClr val="FFFFFF"/>
              </a:buClr>
              <a:buSzPct val="150000"/>
              <a:buFontTx/>
              <a:buChar char="•"/>
            </a:pPr>
            <a:r>
              <a:rPr lang="en-US" altLang="en-US" sz="3200" b="1" dirty="0" smtClean="0">
                <a:solidFill>
                  <a:srgbClr val="FFFFFF"/>
                </a:solidFill>
              </a:rPr>
              <a:t>Drug reaction (</a:t>
            </a:r>
            <a:r>
              <a:rPr lang="en-US" altLang="en-US" sz="3200" b="1" dirty="0" err="1" smtClean="0">
                <a:solidFill>
                  <a:srgbClr val="FFFFFF"/>
                </a:solidFill>
              </a:rPr>
              <a:t>ticlopidine</a:t>
            </a:r>
            <a:r>
              <a:rPr lang="en-US" altLang="en-US" sz="3200" b="1" dirty="0" smtClean="0">
                <a:solidFill>
                  <a:srgbClr val="FFFFFF"/>
                </a:solidFill>
              </a:rPr>
              <a:t>, </a:t>
            </a:r>
            <a:r>
              <a:rPr lang="en-US" altLang="en-US" sz="3200" b="1" dirty="0" err="1" smtClean="0">
                <a:solidFill>
                  <a:srgbClr val="FFFFFF"/>
                </a:solidFill>
              </a:rPr>
              <a:t>clopidogrel</a:t>
            </a:r>
            <a:r>
              <a:rPr lang="en-US" altLang="en-US" sz="3200" b="1" dirty="0" smtClean="0">
                <a:solidFill>
                  <a:srgbClr val="FFFFFF"/>
                </a:solidFill>
              </a:rPr>
              <a:t>)</a:t>
            </a:r>
          </a:p>
          <a:p>
            <a:pPr marL="342900" indent="-342900">
              <a:spcBef>
                <a:spcPct val="0"/>
              </a:spcBef>
              <a:buClr>
                <a:srgbClr val="FFFFFF"/>
              </a:buClr>
              <a:buSzPct val="150000"/>
              <a:buFontTx/>
              <a:buChar char="•"/>
            </a:pPr>
            <a:r>
              <a:rPr lang="en-US" altLang="en-US" sz="3200" b="1" dirty="0" smtClean="0">
                <a:solidFill>
                  <a:srgbClr val="FFFFFF"/>
                </a:solidFill>
              </a:rPr>
              <a:t>Pregnancy (may trigger TTP in inherited ADAMTS13 deficiency)</a:t>
            </a:r>
          </a:p>
          <a:p>
            <a:pPr marL="342900" indent="-342900">
              <a:spcBef>
                <a:spcPct val="0"/>
              </a:spcBef>
              <a:buClr>
                <a:srgbClr val="FFFFFF"/>
              </a:buClr>
              <a:buSzPct val="150000"/>
              <a:buFontTx/>
              <a:buChar char="•"/>
            </a:pPr>
            <a:endParaRPr lang="en-US" altLang="en-US" sz="3200" b="1" dirty="0" smtClean="0">
              <a:solidFill>
                <a:srgbClr val="FFFFFF"/>
              </a:solidFill>
            </a:endParaRPr>
          </a:p>
          <a:p>
            <a:pPr marL="342900" indent="-342900">
              <a:spcBef>
                <a:spcPct val="0"/>
              </a:spcBef>
              <a:buClr>
                <a:srgbClr val="FFFFFF"/>
              </a:buClr>
              <a:buSzPct val="150000"/>
              <a:buFontTx/>
              <a:buChar char="•"/>
            </a:pPr>
            <a:r>
              <a:rPr lang="en-US" altLang="en-US" sz="3200" b="1" u="sng" dirty="0" smtClean="0">
                <a:solidFill>
                  <a:srgbClr val="FFFFFF"/>
                </a:solidFill>
              </a:rPr>
              <a:t>Most patients have no identifiable risk factor or associated disease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title"/>
          </p:nvPr>
        </p:nvSpPr>
        <p:spPr>
          <a:xfrm>
            <a:off x="236538" y="381000"/>
            <a:ext cx="10144125" cy="577850"/>
          </a:xfrm>
        </p:spPr>
        <p:txBody>
          <a:bodyPr lIns="0" rIns="0" anchorCtr="1"/>
          <a:lstStyle/>
          <a:p>
            <a:pPr algn="ctr"/>
            <a:r>
              <a:rPr lang="en-US" altLang="en-US" sz="4800" cap="none" smtClean="0">
                <a:solidFill>
                  <a:srgbClr val="FFFF00"/>
                </a:solidFill>
              </a:rPr>
              <a:t>TTP</a:t>
            </a:r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2903538" y="1520825"/>
            <a:ext cx="4545012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lIns="0" tIns="0" rIns="0" bIns="0" anchorCtr="1"/>
          <a:lstStyle/>
          <a:p>
            <a:pPr algn="ctr">
              <a:defRPr/>
            </a:pPr>
            <a:r>
              <a:rPr lang="en-US" sz="3200" i="1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Associated Conditions</a:t>
            </a:r>
          </a:p>
        </p:txBody>
      </p:sp>
      <p:sp>
        <p:nvSpPr>
          <p:cNvPr id="13317" name="Line 5"/>
          <p:cNvSpPr>
            <a:spLocks noChangeShapeType="1"/>
          </p:cNvSpPr>
          <p:nvPr/>
        </p:nvSpPr>
        <p:spPr bwMode="auto">
          <a:xfrm>
            <a:off x="436563" y="1312863"/>
            <a:ext cx="9572625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28649" y="1288256"/>
            <a:ext cx="9123363" cy="4953000"/>
          </a:xfrm>
        </p:spPr>
        <p:txBody>
          <a:bodyPr lIns="0" rIns="0" anchor="t" anchorCtr="1"/>
          <a:lstStyle/>
          <a:p>
            <a:pPr marL="342900" indent="-342900">
              <a:spcBef>
                <a:spcPct val="0"/>
              </a:spcBef>
              <a:buClr>
                <a:srgbClr val="FFFFFF"/>
              </a:buClr>
              <a:buSzPct val="150000"/>
              <a:buFontTx/>
              <a:buChar char="•"/>
            </a:pPr>
            <a:r>
              <a:rPr lang="en-US" altLang="en-US" sz="2600" b="1" dirty="0" smtClean="0">
                <a:solidFill>
                  <a:srgbClr val="FFFFFF"/>
                </a:solidFill>
              </a:rPr>
              <a:t>Most common in children</a:t>
            </a:r>
          </a:p>
          <a:p>
            <a:pPr marL="342900" indent="-342900">
              <a:spcBef>
                <a:spcPct val="0"/>
              </a:spcBef>
              <a:buClr>
                <a:srgbClr val="FFFFFF"/>
              </a:buClr>
              <a:buSzPct val="150000"/>
              <a:buFontTx/>
              <a:buChar char="•"/>
            </a:pPr>
            <a:r>
              <a:rPr lang="en-US" altLang="en-US" sz="2600" b="1" dirty="0" smtClean="0">
                <a:solidFill>
                  <a:srgbClr val="FFFFFF"/>
                </a:solidFill>
              </a:rPr>
              <a:t>Complement-mediated kidney injury predominant - some with permanent renal damage</a:t>
            </a:r>
          </a:p>
          <a:p>
            <a:pPr marL="342900" indent="-342900">
              <a:spcBef>
                <a:spcPct val="0"/>
              </a:spcBef>
              <a:buClr>
                <a:srgbClr val="FFFFFF"/>
              </a:buClr>
              <a:buSzPct val="150000"/>
              <a:buFontTx/>
              <a:buChar char="•"/>
            </a:pPr>
            <a:r>
              <a:rPr lang="en-US" altLang="en-US" sz="2600" b="1" dirty="0" smtClean="0">
                <a:solidFill>
                  <a:srgbClr val="FFFFFF"/>
                </a:solidFill>
              </a:rPr>
              <a:t>Case clusters common</a:t>
            </a:r>
          </a:p>
          <a:p>
            <a:pPr marL="342900" indent="-342900">
              <a:spcBef>
                <a:spcPct val="0"/>
              </a:spcBef>
              <a:buClr>
                <a:srgbClr val="FFFFFF"/>
              </a:buClr>
              <a:buSzPct val="150000"/>
              <a:buFontTx/>
              <a:buChar char="•"/>
            </a:pPr>
            <a:r>
              <a:rPr lang="en-US" altLang="en-US" sz="2600" b="1" dirty="0" smtClean="0">
                <a:solidFill>
                  <a:srgbClr val="FFFFFF"/>
                </a:solidFill>
              </a:rPr>
              <a:t>GI </a:t>
            </a:r>
            <a:r>
              <a:rPr lang="en-US" altLang="en-US" sz="2600" b="1" dirty="0" err="1" smtClean="0">
                <a:solidFill>
                  <a:srgbClr val="FFFFFF"/>
                </a:solidFill>
              </a:rPr>
              <a:t>prodrome</a:t>
            </a:r>
            <a:r>
              <a:rPr lang="en-US" altLang="en-US" sz="2600" b="1" dirty="0" smtClean="0">
                <a:solidFill>
                  <a:srgbClr val="FFFFFF"/>
                </a:solidFill>
              </a:rPr>
              <a:t>, often due to infection with E coli 0157:H7 or other Shiga toxin-producing strain</a:t>
            </a:r>
          </a:p>
          <a:p>
            <a:pPr marL="342900" indent="-342900">
              <a:spcBef>
                <a:spcPct val="0"/>
              </a:spcBef>
              <a:buClr>
                <a:srgbClr val="FFFFFF"/>
              </a:buClr>
              <a:buSzPct val="150000"/>
              <a:buFontTx/>
              <a:buChar char="•"/>
            </a:pPr>
            <a:r>
              <a:rPr lang="en-US" altLang="en-US" sz="2600" b="1" dirty="0" smtClean="0">
                <a:solidFill>
                  <a:srgbClr val="FFFFFF"/>
                </a:solidFill>
              </a:rPr>
              <a:t>Shiga-like toxins injure renal endothelial cells</a:t>
            </a:r>
          </a:p>
          <a:p>
            <a:pPr marL="342900" indent="-342900">
              <a:spcBef>
                <a:spcPct val="0"/>
              </a:spcBef>
              <a:buClr>
                <a:srgbClr val="FFFFFF"/>
              </a:buClr>
              <a:buSzPct val="150000"/>
              <a:buFontTx/>
              <a:buChar char="•"/>
            </a:pPr>
            <a:r>
              <a:rPr lang="en-US" altLang="en-US" sz="2600" b="1" dirty="0" smtClean="0">
                <a:solidFill>
                  <a:srgbClr val="FFFFFF"/>
                </a:solidFill>
              </a:rPr>
              <a:t>Most cases self-limited, resolve without plasma therapy</a:t>
            </a:r>
          </a:p>
          <a:p>
            <a:pPr marL="342900" indent="-342900">
              <a:spcBef>
                <a:spcPct val="0"/>
              </a:spcBef>
              <a:buClr>
                <a:srgbClr val="FFFFFF"/>
              </a:buClr>
              <a:buSzPct val="150000"/>
              <a:buFontTx/>
              <a:buChar char="•"/>
            </a:pPr>
            <a:r>
              <a:rPr lang="en-US" altLang="en-US" sz="2600" b="1" dirty="0" smtClean="0">
                <a:solidFill>
                  <a:srgbClr val="FFFFFF"/>
                </a:solidFill>
              </a:rPr>
              <a:t>Cases without GI </a:t>
            </a:r>
            <a:r>
              <a:rPr lang="en-US" altLang="en-US" sz="2600" b="1" dirty="0" err="1" smtClean="0">
                <a:solidFill>
                  <a:srgbClr val="FFFFFF"/>
                </a:solidFill>
              </a:rPr>
              <a:t>prodrome</a:t>
            </a:r>
            <a:r>
              <a:rPr lang="en-US" altLang="en-US" sz="2600" b="1" dirty="0" smtClean="0">
                <a:solidFill>
                  <a:srgbClr val="FFFFFF"/>
                </a:solidFill>
              </a:rPr>
              <a:t> often associated with inherited or acquired deficiency of complement regulating proteins (“atypical” HUS, may become chronic or recur)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title"/>
          </p:nvPr>
        </p:nvSpPr>
        <p:spPr>
          <a:xfrm>
            <a:off x="118269" y="145256"/>
            <a:ext cx="10144125" cy="577850"/>
          </a:xfrm>
        </p:spPr>
        <p:txBody>
          <a:bodyPr lIns="0" rIns="0" anchorCtr="1"/>
          <a:lstStyle/>
          <a:p>
            <a:pPr algn="ctr"/>
            <a:r>
              <a:rPr lang="en-US" altLang="en-US" sz="4400" cap="none" dirty="0" smtClean="0">
                <a:solidFill>
                  <a:srgbClr val="FFFF00"/>
                </a:solidFill>
              </a:rPr>
              <a:t>HEMOLYTIC UREMIC SYNDROME</a:t>
            </a:r>
          </a:p>
        </p:txBody>
      </p:sp>
      <p:sp>
        <p:nvSpPr>
          <p:cNvPr id="14340" name="Line 4"/>
          <p:cNvSpPr>
            <a:spLocks noChangeShapeType="1"/>
          </p:cNvSpPr>
          <p:nvPr/>
        </p:nvSpPr>
        <p:spPr bwMode="auto">
          <a:xfrm>
            <a:off x="404019" y="907256"/>
            <a:ext cx="9572625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944" y="6241256"/>
            <a:ext cx="9410700" cy="685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55638" y="2173288"/>
            <a:ext cx="9124950" cy="4178300"/>
          </a:xfrm>
        </p:spPr>
        <p:txBody>
          <a:bodyPr lIns="0" rIns="0" anchor="t" anchorCtr="1"/>
          <a:lstStyle/>
          <a:p>
            <a:pPr marL="342900" indent="-342900">
              <a:spcBef>
                <a:spcPct val="0"/>
              </a:spcBef>
              <a:buClr>
                <a:srgbClr val="FFFFFF"/>
              </a:buClr>
              <a:buFontTx/>
              <a:buChar char="•"/>
            </a:pPr>
            <a:r>
              <a:rPr lang="en-US" altLang="en-US" sz="2800" b="1" dirty="0" smtClean="0">
                <a:solidFill>
                  <a:srgbClr val="FFFFFF"/>
                </a:solidFill>
              </a:rPr>
              <a:t>Schulman et al (1960)  and Upshaw (1978) described patients with inherited lifelong history episodic </a:t>
            </a:r>
            <a:r>
              <a:rPr lang="en-US" altLang="en-US" sz="2800" b="1" dirty="0" err="1" smtClean="0">
                <a:solidFill>
                  <a:srgbClr val="FFFFFF"/>
                </a:solidFill>
              </a:rPr>
              <a:t>microangiopathic</a:t>
            </a:r>
            <a:r>
              <a:rPr lang="en-US" altLang="en-US" sz="2800" b="1" dirty="0" smtClean="0">
                <a:solidFill>
                  <a:srgbClr val="FFFFFF"/>
                </a:solidFill>
              </a:rPr>
              <a:t> thrombocytopenia and dramatic improvement after plasma infusion.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title"/>
          </p:nvPr>
        </p:nvSpPr>
        <p:spPr>
          <a:xfrm>
            <a:off x="236538" y="152400"/>
            <a:ext cx="10144125" cy="577850"/>
          </a:xfrm>
        </p:spPr>
        <p:txBody>
          <a:bodyPr lIns="0" rIns="0" anchorCtr="1"/>
          <a:lstStyle/>
          <a:p>
            <a:pPr algn="ctr">
              <a:defRPr/>
            </a:pPr>
            <a:r>
              <a:rPr lang="en-US" sz="3600" cap="none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AN INHERITED SYNDROME THAT RESEMBLES TTP</a:t>
            </a:r>
          </a:p>
        </p:txBody>
      </p:sp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76200" y="1257300"/>
            <a:ext cx="10263188" cy="379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lIns="0" tIns="0" rIns="0" bIns="0" anchorCtr="1"/>
          <a:lstStyle>
            <a:lvl1pPr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en-US" sz="3200" i="1">
                <a:solidFill>
                  <a:srgbClr val="00FFFF"/>
                </a:solidFill>
              </a:rPr>
              <a:t>(Upshaw-Schulman Syndrome)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931" y="1135856"/>
            <a:ext cx="6239113" cy="476707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 bwMode="auto">
          <a:xfrm>
            <a:off x="7704931" y="6698456"/>
            <a:ext cx="914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8009731" y="6850856"/>
            <a:ext cx="914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795342" y="6543079"/>
            <a:ext cx="19527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Blood 2017;129:2836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697455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752600"/>
            <a:ext cx="9383713" cy="5029200"/>
          </a:xfrm>
        </p:spPr>
        <p:txBody>
          <a:bodyPr lIns="0" rIns="0" anchor="t" anchorCtr="1"/>
          <a:lstStyle/>
          <a:p>
            <a:pPr marL="342900" indent="-342900">
              <a:spcBef>
                <a:spcPct val="0"/>
              </a:spcBef>
              <a:buClr>
                <a:srgbClr val="FFFFFF"/>
              </a:buClr>
              <a:buSzPct val="150000"/>
              <a:buFontTx/>
              <a:buChar char="•"/>
            </a:pPr>
            <a:r>
              <a:rPr lang="en-US" altLang="en-US" sz="2400" b="1" smtClean="0">
                <a:solidFill>
                  <a:srgbClr val="FFFFFF"/>
                </a:solidFill>
              </a:rPr>
              <a:t>VWF is large multimeric protein produced by endothelial cells and secreted into plasma and subendothelium</a:t>
            </a:r>
          </a:p>
          <a:p>
            <a:pPr marL="342900" indent="-342900">
              <a:spcBef>
                <a:spcPct val="0"/>
              </a:spcBef>
              <a:buClr>
                <a:srgbClr val="FFFFFF"/>
              </a:buClr>
              <a:buSzPct val="150000"/>
              <a:buFontTx/>
              <a:buChar char="•"/>
            </a:pPr>
            <a:endParaRPr lang="en-US" altLang="en-US" sz="2400" b="1" smtClean="0">
              <a:solidFill>
                <a:srgbClr val="FFFFFF"/>
              </a:solidFill>
            </a:endParaRPr>
          </a:p>
          <a:p>
            <a:pPr marL="342900" indent="-342900">
              <a:spcBef>
                <a:spcPct val="0"/>
              </a:spcBef>
              <a:buClr>
                <a:srgbClr val="FFFFFF"/>
              </a:buClr>
              <a:buSzPct val="150000"/>
              <a:buFontTx/>
              <a:buChar char="•"/>
            </a:pPr>
            <a:r>
              <a:rPr lang="en-US" altLang="en-US" sz="2400" b="1" smtClean="0">
                <a:solidFill>
                  <a:srgbClr val="FFFFFF"/>
                </a:solidFill>
              </a:rPr>
              <a:t>VWF released from endothelial cells mediates platelet adhesion in normal hemostasis</a:t>
            </a:r>
          </a:p>
          <a:p>
            <a:pPr marL="742950" lvl="1" indent="-285750">
              <a:spcBef>
                <a:spcPct val="0"/>
              </a:spcBef>
              <a:buClr>
                <a:srgbClr val="FFFFFF"/>
              </a:buClr>
              <a:buFont typeface="Wingdings" pitchFamily="2" charset="2"/>
              <a:buChar char="Ø"/>
            </a:pPr>
            <a:r>
              <a:rPr lang="en-US" altLang="en-US" sz="2400" b="1" smtClean="0">
                <a:solidFill>
                  <a:srgbClr val="FFFFFF"/>
                </a:solidFill>
              </a:rPr>
              <a:t>Largest VWF multimers most effective</a:t>
            </a:r>
          </a:p>
          <a:p>
            <a:pPr marL="742950" lvl="1" indent="-285750">
              <a:spcBef>
                <a:spcPct val="0"/>
              </a:spcBef>
              <a:buClr>
                <a:srgbClr val="FFFFFF"/>
              </a:buClr>
              <a:buFont typeface="Wingdings" pitchFamily="2" charset="2"/>
              <a:buChar char="Ø"/>
            </a:pPr>
            <a:r>
              <a:rPr lang="en-US" altLang="en-US" sz="2400" b="1" smtClean="0">
                <a:solidFill>
                  <a:srgbClr val="FFFFFF"/>
                </a:solidFill>
              </a:rPr>
              <a:t>Regulation of multimer size is important to maintain hemostatic balance</a:t>
            </a:r>
          </a:p>
          <a:p>
            <a:pPr marL="342900" indent="-342900">
              <a:spcBef>
                <a:spcPct val="0"/>
              </a:spcBef>
              <a:buClr>
                <a:srgbClr val="FFFFFF"/>
              </a:buClr>
              <a:buSzPct val="150000"/>
              <a:buFontTx/>
              <a:buChar char="•"/>
            </a:pPr>
            <a:endParaRPr lang="en-US" altLang="en-US" sz="2400" b="1" smtClean="0">
              <a:solidFill>
                <a:srgbClr val="FFFFFF"/>
              </a:solidFill>
            </a:endParaRPr>
          </a:p>
          <a:p>
            <a:pPr marL="342900" indent="-342900">
              <a:spcBef>
                <a:spcPct val="0"/>
              </a:spcBef>
              <a:buClr>
                <a:srgbClr val="FFFFFF"/>
              </a:buClr>
              <a:buSzPct val="150000"/>
              <a:buFontTx/>
              <a:buChar char="•"/>
            </a:pPr>
            <a:r>
              <a:rPr lang="en-US" altLang="en-US" sz="2400" b="1" smtClean="0">
                <a:solidFill>
                  <a:srgbClr val="FFFFFF"/>
                </a:solidFill>
              </a:rPr>
              <a:t>Normal plasma contains VWF multimer-cleaving activity - very large multimers secreted by endothelial cells broken down into smaller forms</a:t>
            </a:r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236538" y="152400"/>
            <a:ext cx="10144125" cy="577850"/>
          </a:xfrm>
        </p:spPr>
        <p:txBody>
          <a:bodyPr lIns="0" rIns="0" anchorCtr="1"/>
          <a:lstStyle/>
          <a:p>
            <a:pPr algn="ctr"/>
            <a:r>
              <a:rPr lang="en-US" altLang="en-US" sz="4400" cap="none" dirty="0" smtClean="0">
                <a:solidFill>
                  <a:srgbClr val="FFFF00"/>
                </a:solidFill>
              </a:rPr>
              <a:t>TTP PATHOPHYSIOLOGY</a:t>
            </a:r>
          </a:p>
        </p:txBody>
      </p:sp>
      <p:sp>
        <p:nvSpPr>
          <p:cNvPr id="21508" name="Text Box 5"/>
          <p:cNvSpPr txBox="1">
            <a:spLocks noChangeArrowheads="1"/>
          </p:cNvSpPr>
          <p:nvPr/>
        </p:nvSpPr>
        <p:spPr bwMode="auto">
          <a:xfrm>
            <a:off x="2133600" y="1066800"/>
            <a:ext cx="6105525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lIns="0" tIns="0" rIns="0" bIns="0" anchorCtr="1"/>
          <a:lstStyle>
            <a:lvl1pPr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en-US" sz="2800" i="1">
                <a:solidFill>
                  <a:srgbClr val="00FFFF"/>
                </a:solidFill>
              </a:rPr>
              <a:t>Role of von Willebrand Factor (1)</a:t>
            </a:r>
          </a:p>
        </p:txBody>
      </p:sp>
      <p:sp>
        <p:nvSpPr>
          <p:cNvPr id="21509" name="Line 6"/>
          <p:cNvSpPr>
            <a:spLocks noChangeShapeType="1"/>
          </p:cNvSpPr>
          <p:nvPr/>
        </p:nvSpPr>
        <p:spPr bwMode="auto">
          <a:xfrm>
            <a:off x="533400" y="914400"/>
            <a:ext cx="9161463" cy="1588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530" name="Object 2"/>
          <p:cNvGraphicFramePr>
            <a:graphicFrameLocks noChangeAspect="1"/>
          </p:cNvGraphicFramePr>
          <p:nvPr/>
        </p:nvGraphicFramePr>
        <p:xfrm>
          <a:off x="1981200" y="685800"/>
          <a:ext cx="6286500" cy="6273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86" name="Photo Editor Photo" r:id="rId3" imgW="4000847" imgH="3992381" progId="MSPhotoEd.3">
                  <p:embed/>
                </p:oleObj>
              </mc:Choice>
              <mc:Fallback>
                <p:oleObj name="Photo Editor Photo" r:id="rId3" imgW="4000847" imgH="3992381" progId="MSPhotoEd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685800"/>
                        <a:ext cx="6286500" cy="6273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1295400" y="0"/>
            <a:ext cx="74707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2800">
                <a:solidFill>
                  <a:srgbClr val="FFFF00"/>
                </a:solidFill>
              </a:rPr>
              <a:t>VWF – ELECTRON MICROSCOPIC IMAGES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9" b="6372"/>
          <a:stretch>
            <a:fillRect/>
          </a:stretch>
        </p:blipFill>
        <p:spPr bwMode="auto">
          <a:xfrm>
            <a:off x="1166813" y="838200"/>
            <a:ext cx="8047037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0" y="0"/>
            <a:ext cx="1038066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2800">
                <a:solidFill>
                  <a:srgbClr val="FFFF00"/>
                </a:solidFill>
              </a:rPr>
              <a:t>PLASMA CONTAINS VWF MULTIMER-CLEAVING ACTIVITY</a:t>
            </a:r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3919538" y="457200"/>
            <a:ext cx="25415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2000">
                <a:solidFill>
                  <a:schemeClr val="bg1"/>
                </a:solidFill>
              </a:rPr>
              <a:t>NEJM 2002;347:689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9067800" cy="895350"/>
          </a:xfrm>
        </p:spPr>
        <p:txBody>
          <a:bodyPr/>
          <a:lstStyle/>
          <a:p>
            <a:pPr>
              <a:defRPr/>
            </a:pPr>
            <a:r>
              <a:rPr lang="en-US" sz="36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REGULATION OF VWF MULTIMER SIZE</a:t>
            </a:r>
          </a:p>
        </p:txBody>
      </p:sp>
      <p:pic>
        <p:nvPicPr>
          <p:cNvPr id="24579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990600"/>
            <a:ext cx="4695825" cy="600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580" name="Text Box 5"/>
          <p:cNvSpPr txBox="1">
            <a:spLocks noChangeArrowheads="1"/>
          </p:cNvSpPr>
          <p:nvPr/>
        </p:nvSpPr>
        <p:spPr bwMode="auto">
          <a:xfrm>
            <a:off x="136525" y="6716713"/>
            <a:ext cx="19351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i="1"/>
              <a:t>Blood 2004;103:2150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4363" y="2076450"/>
            <a:ext cx="9123362" cy="3579813"/>
          </a:xfrm>
        </p:spPr>
        <p:txBody>
          <a:bodyPr lIns="0" rIns="0" anchor="t" anchorCtr="1"/>
          <a:lstStyle/>
          <a:p>
            <a:pPr marL="342900" indent="-342900">
              <a:lnSpc>
                <a:spcPct val="90000"/>
              </a:lnSpc>
              <a:spcBef>
                <a:spcPct val="0"/>
              </a:spcBef>
              <a:buClr>
                <a:srgbClr val="FFFFFF"/>
              </a:buClr>
              <a:buSzPct val="150000"/>
              <a:buFontTx/>
              <a:buChar char="•"/>
            </a:pPr>
            <a:r>
              <a:rPr lang="en-US" altLang="en-US" sz="3200" b="1" smtClean="0">
                <a:solidFill>
                  <a:srgbClr val="FFFFFF"/>
                </a:solidFill>
              </a:rPr>
              <a:t>Unusually large multimers of VWF (UL-VWF) found in patients with chronic relapsing TTP</a:t>
            </a:r>
          </a:p>
          <a:p>
            <a:pPr marL="742950" lvl="1" indent="-285750">
              <a:lnSpc>
                <a:spcPct val="90000"/>
              </a:lnSpc>
              <a:spcBef>
                <a:spcPct val="0"/>
              </a:spcBef>
              <a:buClr>
                <a:srgbClr val="FFFFFF"/>
              </a:buClr>
              <a:buSzPct val="80000"/>
              <a:buFont typeface="Wingdings" pitchFamily="2" charset="2"/>
              <a:buChar char="Ø"/>
            </a:pPr>
            <a:r>
              <a:rPr lang="en-US" altLang="en-US" sz="2800" b="1" smtClean="0">
                <a:solidFill>
                  <a:srgbClr val="FFFFFF"/>
                </a:solidFill>
              </a:rPr>
              <a:t>These UL-VWF resemble unprocessed multimers secreted by endothelial cells</a:t>
            </a:r>
          </a:p>
          <a:p>
            <a:pPr marL="742950" lvl="1" indent="-285750">
              <a:lnSpc>
                <a:spcPct val="90000"/>
              </a:lnSpc>
              <a:spcBef>
                <a:spcPct val="0"/>
              </a:spcBef>
              <a:buClr>
                <a:srgbClr val="FFFFFF"/>
              </a:buClr>
              <a:buSzPct val="80000"/>
              <a:buFont typeface="Wingdings" pitchFamily="2" charset="2"/>
              <a:buChar char="Ø"/>
            </a:pPr>
            <a:r>
              <a:rPr lang="en-US" altLang="en-US" sz="2800" b="1" smtClean="0">
                <a:solidFill>
                  <a:srgbClr val="FFFFFF"/>
                </a:solidFill>
              </a:rPr>
              <a:t>Levels fluctuate in parallel with clinical course of disease</a:t>
            </a:r>
          </a:p>
          <a:p>
            <a:pPr marL="742950" lvl="1" indent="-285750">
              <a:lnSpc>
                <a:spcPct val="90000"/>
              </a:lnSpc>
              <a:spcBef>
                <a:spcPct val="0"/>
              </a:spcBef>
              <a:buClr>
                <a:srgbClr val="FFFFFF"/>
              </a:buClr>
              <a:buSzPct val="80000"/>
              <a:buFont typeface="Wingdings" pitchFamily="2" charset="2"/>
              <a:buChar char="Ø"/>
            </a:pPr>
            <a:r>
              <a:rPr lang="en-US" altLang="en-US" sz="2800" b="1" smtClean="0">
                <a:solidFill>
                  <a:srgbClr val="FFFFFF"/>
                </a:solidFill>
              </a:rPr>
              <a:t>UL-VWF not found in patients in remission from HUS or other microangiopathies</a:t>
            </a:r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>
          <a:xfrm>
            <a:off x="236538" y="228600"/>
            <a:ext cx="10144125" cy="577850"/>
          </a:xfrm>
        </p:spPr>
        <p:txBody>
          <a:bodyPr lIns="0" rIns="0" anchorCtr="1"/>
          <a:lstStyle/>
          <a:p>
            <a:pPr algn="ctr"/>
            <a:r>
              <a:rPr lang="en-US" altLang="en-US" sz="4400" cap="none" dirty="0" smtClean="0">
                <a:solidFill>
                  <a:srgbClr val="FFFF00"/>
                </a:solidFill>
              </a:rPr>
              <a:t>TTP PATHOPHYSIOLOGY</a:t>
            </a:r>
          </a:p>
        </p:txBody>
      </p:sp>
      <p:sp>
        <p:nvSpPr>
          <p:cNvPr id="25604" name="Text Box 5"/>
          <p:cNvSpPr txBox="1">
            <a:spLocks noChangeArrowheads="1"/>
          </p:cNvSpPr>
          <p:nvPr/>
        </p:nvSpPr>
        <p:spPr bwMode="auto">
          <a:xfrm>
            <a:off x="2155825" y="1196975"/>
            <a:ext cx="6105525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lIns="0" tIns="0" rIns="0" bIns="0" anchorCtr="1"/>
          <a:lstStyle>
            <a:lvl1pPr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en-US" sz="2800" i="1">
                <a:solidFill>
                  <a:srgbClr val="00FFFF"/>
                </a:solidFill>
              </a:rPr>
              <a:t>Role of von Willebrand Factor (2)</a:t>
            </a:r>
          </a:p>
        </p:txBody>
      </p:sp>
      <p:sp>
        <p:nvSpPr>
          <p:cNvPr id="25605" name="Line 6"/>
          <p:cNvSpPr>
            <a:spLocks noChangeShapeType="1"/>
          </p:cNvSpPr>
          <p:nvPr/>
        </p:nvSpPr>
        <p:spPr bwMode="auto">
          <a:xfrm>
            <a:off x="533400" y="1066800"/>
            <a:ext cx="9161463" cy="158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304800"/>
            <a:ext cx="3590925" cy="524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627" name="Text Box 5"/>
          <p:cNvSpPr txBox="1">
            <a:spLocks noChangeArrowheads="1"/>
          </p:cNvSpPr>
          <p:nvPr/>
        </p:nvSpPr>
        <p:spPr bwMode="auto">
          <a:xfrm>
            <a:off x="1066800" y="5715000"/>
            <a:ext cx="82296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2000"/>
              <a:t>Von Willebrand factor multimers in a TTP patient resemble the forms released from endothelial cells (EC).  There are more unusually large multimers (ULVWF) than in normal plasma (NP) </a:t>
            </a:r>
          </a:p>
          <a:p>
            <a:r>
              <a:rPr lang="en-US" altLang="en-US" sz="2000"/>
              <a:t>(Moake, J Thromb Haemost 2004;2:1517)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8650" y="1874838"/>
            <a:ext cx="9123363" cy="4291012"/>
          </a:xfrm>
        </p:spPr>
        <p:txBody>
          <a:bodyPr lIns="0" rIns="0" anchor="t" anchorCtr="1"/>
          <a:lstStyle/>
          <a:p>
            <a:pPr marL="342900" indent="-342900">
              <a:spcBef>
                <a:spcPct val="0"/>
              </a:spcBef>
              <a:buClr>
                <a:srgbClr val="FFFFFF"/>
              </a:buClr>
              <a:buSzPct val="150000"/>
              <a:buFontTx/>
              <a:buChar char="•"/>
            </a:pPr>
            <a:r>
              <a:rPr lang="en-US" altLang="en-US" sz="3200" b="1" smtClean="0">
                <a:solidFill>
                  <a:srgbClr val="FFFFFF"/>
                </a:solidFill>
              </a:rPr>
              <a:t>High shear stress causes unfolding of VWF and enhances its binding to platelets</a:t>
            </a:r>
          </a:p>
          <a:p>
            <a:pPr marL="342900" indent="-342900">
              <a:spcBef>
                <a:spcPct val="0"/>
              </a:spcBef>
              <a:buClr>
                <a:srgbClr val="FFFFFF"/>
              </a:buClr>
              <a:buSzPct val="150000"/>
              <a:buFontTx/>
              <a:buChar char="•"/>
            </a:pPr>
            <a:r>
              <a:rPr lang="en-US" altLang="en-US" sz="3200" b="1" smtClean="0">
                <a:solidFill>
                  <a:srgbClr val="FFFFFF"/>
                </a:solidFill>
              </a:rPr>
              <a:t>Exposure of blood to high shear stress causes activation-independent, VWF-dependent platelet adhesion and clumping</a:t>
            </a:r>
          </a:p>
          <a:p>
            <a:pPr marL="342900" indent="-342900">
              <a:spcBef>
                <a:spcPct val="0"/>
              </a:spcBef>
              <a:buClr>
                <a:srgbClr val="FFFFFF"/>
              </a:buClr>
              <a:buSzPct val="150000"/>
              <a:buFontTx/>
              <a:buChar char="•"/>
            </a:pPr>
            <a:r>
              <a:rPr lang="en-US" altLang="en-US" sz="3200" b="1" smtClean="0">
                <a:solidFill>
                  <a:srgbClr val="FFFFFF"/>
                </a:solidFill>
              </a:rPr>
              <a:t>Under normal circumstances this process is limited because high shear also increases susceptibility of VWF to proteolytic cleavage</a:t>
            </a:r>
          </a:p>
          <a:p>
            <a:pPr marL="342900" indent="-342900">
              <a:spcBef>
                <a:spcPct val="0"/>
              </a:spcBef>
              <a:buClr>
                <a:srgbClr val="FFFFFF"/>
              </a:buClr>
              <a:buSzPct val="150000"/>
            </a:pPr>
            <a:endParaRPr lang="en-US" altLang="en-US" sz="3200" b="1" smtClean="0">
              <a:solidFill>
                <a:srgbClr val="FFFFFF"/>
              </a:solidFill>
            </a:endParaRPr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9056"/>
            <a:ext cx="10144125" cy="577850"/>
          </a:xfrm>
        </p:spPr>
        <p:txBody>
          <a:bodyPr lIns="0" rIns="0" anchorCtr="1"/>
          <a:lstStyle/>
          <a:p>
            <a:pPr algn="ctr"/>
            <a:r>
              <a:rPr lang="en-US" altLang="en-US" sz="4400" cap="none" dirty="0" smtClean="0">
                <a:solidFill>
                  <a:srgbClr val="FFFF00"/>
                </a:solidFill>
              </a:rPr>
              <a:t>TTP PATHOPHYSIOLOGY</a:t>
            </a:r>
          </a:p>
        </p:txBody>
      </p:sp>
      <p:sp>
        <p:nvSpPr>
          <p:cNvPr id="27652" name="Text Box 5"/>
          <p:cNvSpPr txBox="1">
            <a:spLocks noChangeArrowheads="1"/>
          </p:cNvSpPr>
          <p:nvPr/>
        </p:nvSpPr>
        <p:spPr bwMode="auto">
          <a:xfrm>
            <a:off x="2155825" y="1196975"/>
            <a:ext cx="6105525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lIns="0" tIns="0" rIns="0" bIns="0" anchorCtr="1"/>
          <a:lstStyle>
            <a:lvl1pPr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en-US" sz="2800" i="1">
                <a:solidFill>
                  <a:srgbClr val="00FFFF"/>
                </a:solidFill>
              </a:rPr>
              <a:t>Role of von Willebrand Factor (3)</a:t>
            </a:r>
          </a:p>
        </p:txBody>
      </p:sp>
      <p:sp>
        <p:nvSpPr>
          <p:cNvPr id="27653" name="Line 6"/>
          <p:cNvSpPr>
            <a:spLocks noChangeShapeType="1"/>
          </p:cNvSpPr>
          <p:nvPr/>
        </p:nvSpPr>
        <p:spPr bwMode="auto">
          <a:xfrm>
            <a:off x="533400" y="1066800"/>
            <a:ext cx="9161463" cy="1588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674" name="Object 2"/>
          <p:cNvGraphicFramePr>
            <a:graphicFrameLocks noChangeAspect="1"/>
          </p:cNvGraphicFramePr>
          <p:nvPr/>
        </p:nvGraphicFramePr>
        <p:xfrm>
          <a:off x="2209800" y="838200"/>
          <a:ext cx="5538788" cy="613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30" name="Photo Editor Photo" r:id="rId3" imgW="3680779" imgH="4077053" progId="MSPhotoEd.3">
                  <p:embed/>
                </p:oleObj>
              </mc:Choice>
              <mc:Fallback>
                <p:oleObj name="Photo Editor Photo" r:id="rId3" imgW="3680779" imgH="4077053" progId="MSPhotoEd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838200"/>
                        <a:ext cx="5538788" cy="6134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1371600" y="152400"/>
            <a:ext cx="70167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2800">
                <a:solidFill>
                  <a:srgbClr val="FFFF00"/>
                </a:solidFill>
              </a:rPr>
              <a:t>VWF UNFOLDS UNDER SHEAR STRESS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1" name="Rectangle 3"/>
          <p:cNvSpPr>
            <a:spLocks noGrp="1" noChangeArrowheads="1"/>
          </p:cNvSpPr>
          <p:nvPr>
            <p:ph type="title"/>
          </p:nvPr>
        </p:nvSpPr>
        <p:spPr>
          <a:xfrm>
            <a:off x="119063" y="93663"/>
            <a:ext cx="10144125" cy="1430337"/>
          </a:xfrm>
        </p:spPr>
        <p:txBody>
          <a:bodyPr/>
          <a:lstStyle/>
          <a:p>
            <a:pPr>
              <a:defRPr/>
            </a:pPr>
            <a:r>
              <a:rPr lang="en-US" sz="28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ACTIVATION-INDEPENDENT PLATELET ADHESION AND AGGREGATION IN RESPONSE TO HIGH SHEAR STRESS</a:t>
            </a:r>
            <a:br>
              <a:rPr lang="en-US" sz="28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20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Ruggeri et al, Blood 2006;108:1903</a:t>
            </a:r>
            <a:endParaRPr lang="en-US" sz="2800" b="1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746125" y="8164513"/>
            <a:ext cx="1841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en-US" altLang="en-US"/>
          </a:p>
        </p:txBody>
      </p:sp>
      <p:sp>
        <p:nvSpPr>
          <p:cNvPr id="29701" name="Line 5"/>
          <p:cNvSpPr>
            <a:spLocks noChangeShapeType="1"/>
          </p:cNvSpPr>
          <p:nvPr/>
        </p:nvSpPr>
        <p:spPr bwMode="auto">
          <a:xfrm flipH="1">
            <a:off x="1447800" y="6172200"/>
            <a:ext cx="2438400" cy="0"/>
          </a:xfrm>
          <a:prstGeom prst="line">
            <a:avLst/>
          </a:prstGeom>
          <a:noFill/>
          <a:ln w="6350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2" name="Text Box 6"/>
          <p:cNvSpPr txBox="1">
            <a:spLocks noChangeArrowheads="1"/>
          </p:cNvSpPr>
          <p:nvPr/>
        </p:nvSpPr>
        <p:spPr bwMode="auto">
          <a:xfrm>
            <a:off x="4038600" y="5791200"/>
            <a:ext cx="12255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3600">
                <a:solidFill>
                  <a:schemeClr val="bg1"/>
                </a:solidFill>
              </a:rPr>
              <a:t>Flow</a:t>
            </a:r>
          </a:p>
        </p:txBody>
      </p:sp>
      <p:sp>
        <p:nvSpPr>
          <p:cNvPr id="29703" name="Text Box 7"/>
          <p:cNvSpPr txBox="1">
            <a:spLocks noChangeArrowheads="1"/>
          </p:cNvSpPr>
          <p:nvPr/>
        </p:nvSpPr>
        <p:spPr bwMode="auto">
          <a:xfrm>
            <a:off x="7162800" y="4343400"/>
            <a:ext cx="300513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2400">
                <a:solidFill>
                  <a:schemeClr val="bg1"/>
                </a:solidFill>
              </a:rPr>
              <a:t>Low shear: single platelets adhere</a:t>
            </a:r>
          </a:p>
        </p:txBody>
      </p:sp>
      <p:sp>
        <p:nvSpPr>
          <p:cNvPr id="29704" name="Text Box 9"/>
          <p:cNvSpPr txBox="1">
            <a:spLocks noChangeArrowheads="1"/>
          </p:cNvSpPr>
          <p:nvPr/>
        </p:nvSpPr>
        <p:spPr bwMode="auto">
          <a:xfrm>
            <a:off x="7162800" y="2514600"/>
            <a:ext cx="2987675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2400">
                <a:solidFill>
                  <a:schemeClr val="bg1"/>
                </a:solidFill>
              </a:rPr>
              <a:t>High shear: large platelet aggregates form</a:t>
            </a:r>
          </a:p>
        </p:txBody>
      </p:sp>
      <p:sp>
        <p:nvSpPr>
          <p:cNvPr id="29705" name="Text Box 10"/>
          <p:cNvSpPr txBox="1">
            <a:spLocks noChangeArrowheads="1"/>
          </p:cNvSpPr>
          <p:nvPr/>
        </p:nvSpPr>
        <p:spPr bwMode="auto">
          <a:xfrm>
            <a:off x="533400" y="1676400"/>
            <a:ext cx="75072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2000">
                <a:solidFill>
                  <a:schemeClr val="bg1"/>
                </a:solidFill>
              </a:rPr>
              <a:t>Anticoagulated blood perfused over collagen-coated surface</a:t>
            </a:r>
          </a:p>
        </p:txBody>
      </p:sp>
      <p:pic>
        <p:nvPicPr>
          <p:cNvPr id="2" name="Video01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326326" y="2518840"/>
            <a:ext cx="4446974" cy="26487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39763" y="2125663"/>
            <a:ext cx="9123362" cy="3579812"/>
          </a:xfrm>
        </p:spPr>
        <p:txBody>
          <a:bodyPr lIns="0" rIns="0" anchor="t" anchorCtr="1"/>
          <a:lstStyle/>
          <a:p>
            <a:pPr marL="342900" indent="-342900">
              <a:spcBef>
                <a:spcPct val="0"/>
              </a:spcBef>
              <a:buClr>
                <a:srgbClr val="FFFFFF"/>
              </a:buClr>
              <a:buSzPct val="150000"/>
              <a:buFontTx/>
              <a:buChar char="•"/>
            </a:pPr>
            <a:r>
              <a:rPr lang="en-US" altLang="en-US" sz="3200" b="1" smtClean="0">
                <a:solidFill>
                  <a:srgbClr val="FFFFFF"/>
                </a:solidFill>
              </a:rPr>
              <a:t>Association with SLE, etc in some pts</a:t>
            </a:r>
          </a:p>
          <a:p>
            <a:pPr marL="342900" indent="-342900">
              <a:spcBef>
                <a:spcPct val="0"/>
              </a:spcBef>
              <a:buClr>
                <a:srgbClr val="FFFFFF"/>
              </a:buClr>
              <a:buSzPct val="150000"/>
              <a:buFontTx/>
              <a:buChar char="•"/>
            </a:pPr>
            <a:r>
              <a:rPr lang="en-US" altLang="en-US" sz="3200" b="1" smtClean="0">
                <a:solidFill>
                  <a:srgbClr val="FFFFFF"/>
                </a:solidFill>
              </a:rPr>
              <a:t>Low titer ANA, circulating immune complexes in many pts</a:t>
            </a:r>
          </a:p>
          <a:p>
            <a:pPr marL="342900" indent="-342900">
              <a:spcBef>
                <a:spcPct val="0"/>
              </a:spcBef>
              <a:buClr>
                <a:srgbClr val="FFFFFF"/>
              </a:buClr>
              <a:buSzPct val="150000"/>
              <a:buFontTx/>
              <a:buChar char="•"/>
            </a:pPr>
            <a:r>
              <a:rPr lang="en-US" altLang="en-US" sz="3200" b="1" smtClean="0">
                <a:solidFill>
                  <a:srgbClr val="FFFFFF"/>
                </a:solidFill>
              </a:rPr>
              <a:t>Elevated cytokine levels (TNF, IL-1, IL-6, etc)</a:t>
            </a:r>
          </a:p>
          <a:p>
            <a:pPr marL="342900" indent="-342900">
              <a:spcBef>
                <a:spcPct val="0"/>
              </a:spcBef>
              <a:buClr>
                <a:srgbClr val="FFFFFF"/>
              </a:buClr>
              <a:buSzPct val="150000"/>
              <a:buFontTx/>
              <a:buChar char="•"/>
            </a:pPr>
            <a:r>
              <a:rPr lang="en-US" altLang="en-US" sz="3200" b="1" smtClean="0">
                <a:solidFill>
                  <a:srgbClr val="FFFFFF"/>
                </a:solidFill>
              </a:rPr>
              <a:t>Chronic/relapsing course similar to autoimmune disorders</a:t>
            </a:r>
          </a:p>
          <a:p>
            <a:pPr marL="342900" indent="-342900">
              <a:spcBef>
                <a:spcPct val="0"/>
              </a:spcBef>
              <a:buClr>
                <a:srgbClr val="FFFFFF"/>
              </a:buClr>
              <a:buSzPct val="150000"/>
              <a:buFontTx/>
              <a:buChar char="•"/>
            </a:pPr>
            <a:r>
              <a:rPr lang="en-US" altLang="en-US" sz="3200" b="1" smtClean="0">
                <a:solidFill>
                  <a:srgbClr val="FFFFFF"/>
                </a:solidFill>
              </a:rPr>
              <a:t>Response to immunosuppressive Rx</a:t>
            </a:r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119062" y="373856"/>
            <a:ext cx="10142538" cy="577850"/>
          </a:xfrm>
        </p:spPr>
        <p:txBody>
          <a:bodyPr lIns="0" rIns="0" anchorCtr="1"/>
          <a:lstStyle/>
          <a:p>
            <a:pPr algn="ctr">
              <a:defRPr/>
            </a:pPr>
            <a:r>
              <a:rPr lang="en-US" sz="4400" cap="none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TTP PATHOPHYSIOLOGY</a:t>
            </a:r>
            <a:r>
              <a:rPr lang="en-US" sz="4400" cap="none" dirty="0" smtClean="0">
                <a:solidFill>
                  <a:srgbClr val="FFFF00"/>
                </a:solidFill>
              </a:rPr>
              <a:t> </a:t>
            </a:r>
          </a:p>
        </p:txBody>
      </p:sp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2266950" y="1487488"/>
            <a:ext cx="5846763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lIns="0" tIns="0" rIns="0" bIns="0" anchorCtr="1"/>
          <a:lstStyle/>
          <a:p>
            <a:pPr algn="ctr">
              <a:defRPr/>
            </a:pPr>
            <a:r>
              <a:rPr lang="en-US" sz="3000" i="1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Evidence of autoimmunity</a:t>
            </a:r>
          </a:p>
        </p:txBody>
      </p:sp>
      <p:sp>
        <p:nvSpPr>
          <p:cNvPr id="30725" name="Line 6"/>
          <p:cNvSpPr>
            <a:spLocks noChangeShapeType="1"/>
          </p:cNvSpPr>
          <p:nvPr/>
        </p:nvSpPr>
        <p:spPr bwMode="auto">
          <a:xfrm>
            <a:off x="420688" y="1309688"/>
            <a:ext cx="9572625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981200"/>
            <a:ext cx="9124950" cy="4724400"/>
          </a:xfrm>
        </p:spPr>
        <p:txBody>
          <a:bodyPr lIns="0" rIns="0" anchor="t" anchorCtr="1"/>
          <a:lstStyle/>
          <a:p>
            <a:pPr marL="609600" indent="-609600">
              <a:lnSpc>
                <a:spcPct val="90000"/>
              </a:lnSpc>
              <a:spcBef>
                <a:spcPct val="0"/>
              </a:spcBef>
              <a:buFontTx/>
              <a:buChar char="•"/>
            </a:pPr>
            <a:r>
              <a:rPr lang="en-US" altLang="en-US" sz="2800" b="1" smtClean="0">
                <a:solidFill>
                  <a:srgbClr val="FFFFFF"/>
                </a:solidFill>
              </a:rPr>
              <a:t>Acquired TTP associated with severe deficiency (&lt;5% normal activity) of VWF-cleaving enzyme in 61/61 cases</a:t>
            </a:r>
          </a:p>
          <a:p>
            <a:pPr marL="609600" indent="-609600">
              <a:lnSpc>
                <a:spcPct val="90000"/>
              </a:lnSpc>
              <a:spcBef>
                <a:spcPct val="0"/>
              </a:spcBef>
              <a:buClr>
                <a:srgbClr val="FFFFFF"/>
              </a:buClr>
              <a:buFontTx/>
              <a:buChar char="•"/>
            </a:pPr>
            <a:r>
              <a:rPr lang="en-US" altLang="en-US" sz="2800" b="1" smtClean="0">
                <a:solidFill>
                  <a:srgbClr val="FFFFFF"/>
                </a:solidFill>
              </a:rPr>
              <a:t>No deficiency found in normal individuals</a:t>
            </a:r>
          </a:p>
          <a:p>
            <a:pPr marL="609600" indent="-609600">
              <a:lnSpc>
                <a:spcPct val="90000"/>
              </a:lnSpc>
              <a:spcBef>
                <a:spcPct val="0"/>
              </a:spcBef>
              <a:buClr>
                <a:srgbClr val="FFFFFF"/>
              </a:buClr>
              <a:buFontTx/>
              <a:buChar char="•"/>
            </a:pPr>
            <a:r>
              <a:rPr lang="en-US" altLang="en-US" sz="2800" b="1" smtClean="0">
                <a:solidFill>
                  <a:srgbClr val="FFFFFF"/>
                </a:solidFill>
              </a:rPr>
              <a:t>Severe deficiency not found in HUS (2/13 had mild deficiency)</a:t>
            </a:r>
          </a:p>
          <a:p>
            <a:pPr marL="609600" indent="-609600">
              <a:lnSpc>
                <a:spcPct val="90000"/>
              </a:lnSpc>
              <a:spcBef>
                <a:spcPct val="0"/>
              </a:spcBef>
              <a:buClr>
                <a:srgbClr val="FFFFFF"/>
              </a:buClr>
              <a:buFontTx/>
              <a:buChar char="•"/>
            </a:pPr>
            <a:r>
              <a:rPr lang="en-US" altLang="en-US" sz="2800" b="1" smtClean="0">
                <a:solidFill>
                  <a:srgbClr val="FFFFFF"/>
                </a:solidFill>
              </a:rPr>
              <a:t>Most patients in remission from TTP had mild or no deficiency</a:t>
            </a:r>
          </a:p>
          <a:p>
            <a:pPr marL="609600" indent="-609600">
              <a:lnSpc>
                <a:spcPct val="90000"/>
              </a:lnSpc>
              <a:spcBef>
                <a:spcPct val="0"/>
              </a:spcBef>
              <a:buFontTx/>
              <a:buChar char="•"/>
            </a:pPr>
            <a:r>
              <a:rPr lang="en-US" altLang="en-US" sz="2800" b="1" smtClean="0">
                <a:solidFill>
                  <a:srgbClr val="FFFFFF"/>
                </a:solidFill>
              </a:rPr>
              <a:t>IgG antibodies to protease demonstrable in a majority of cases of acquired TTP</a:t>
            </a:r>
          </a:p>
          <a:p>
            <a:pPr marL="609600" indent="-609600">
              <a:lnSpc>
                <a:spcPct val="90000"/>
              </a:lnSpc>
              <a:spcBef>
                <a:spcPct val="0"/>
              </a:spcBef>
              <a:buFontTx/>
              <a:buChar char="•"/>
            </a:pPr>
            <a:r>
              <a:rPr lang="en-US" altLang="en-US" sz="2800" b="1" smtClean="0">
                <a:solidFill>
                  <a:srgbClr val="FFFFFF"/>
                </a:solidFill>
              </a:rPr>
              <a:t>Inherited TTP associated with non-immune protease deficiency</a:t>
            </a:r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9483725" cy="893763"/>
          </a:xfrm>
        </p:spPr>
        <p:txBody>
          <a:bodyPr lIns="0" rIns="0" anchorCtr="1"/>
          <a:lstStyle/>
          <a:p>
            <a:pPr algn="ctr"/>
            <a:r>
              <a:rPr lang="en-US" altLang="en-US" sz="3200" cap="none" smtClean="0">
                <a:solidFill>
                  <a:srgbClr val="FFFF00"/>
                </a:solidFill>
              </a:rPr>
              <a:t>TTP is associated with deficiency of von Willebrand factor-cleaving plasma protease</a:t>
            </a:r>
          </a:p>
        </p:txBody>
      </p:sp>
      <p:sp>
        <p:nvSpPr>
          <p:cNvPr id="31748" name="Text Box 5"/>
          <p:cNvSpPr txBox="1">
            <a:spLocks noChangeArrowheads="1"/>
          </p:cNvSpPr>
          <p:nvPr/>
        </p:nvSpPr>
        <p:spPr bwMode="auto">
          <a:xfrm>
            <a:off x="3048000" y="1219200"/>
            <a:ext cx="4278313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lIns="0" tIns="0" rIns="0" bIns="0" anchor="b" anchorCtr="1"/>
          <a:lstStyle>
            <a:lvl1pPr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en-US" sz="1800">
                <a:solidFill>
                  <a:srgbClr val="FFFFFF"/>
                </a:solidFill>
              </a:rPr>
              <a:t>Furlan et al, NEJM 1998;339:1578</a:t>
            </a:r>
          </a:p>
          <a:p>
            <a:pPr algn="ctr"/>
            <a:r>
              <a:rPr lang="en-US" altLang="en-US" sz="1800">
                <a:solidFill>
                  <a:srgbClr val="FFFFFF"/>
                </a:solidFill>
              </a:rPr>
              <a:t>Tsai and Lian, NEJM 1998;339:1585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ADAMTS-13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31825" y="1338263"/>
            <a:ext cx="9123363" cy="506253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 b="1" u="sng" smtClean="0">
                <a:solidFill>
                  <a:schemeClr val="bg1"/>
                </a:solidFill>
              </a:rPr>
              <a:t>A</a:t>
            </a:r>
            <a:r>
              <a:rPr lang="en-US" altLang="en-US" sz="2800" b="1" smtClean="0">
                <a:solidFill>
                  <a:schemeClr val="bg1"/>
                </a:solidFill>
              </a:rPr>
              <a:t> </a:t>
            </a:r>
            <a:r>
              <a:rPr lang="en-US" altLang="en-US" sz="2800" b="1" u="sng" smtClean="0">
                <a:solidFill>
                  <a:schemeClr val="bg1"/>
                </a:solidFill>
              </a:rPr>
              <a:t>d</a:t>
            </a:r>
            <a:r>
              <a:rPr lang="en-US" altLang="en-US" sz="2800" b="1" smtClean="0">
                <a:solidFill>
                  <a:schemeClr val="bg1"/>
                </a:solidFill>
              </a:rPr>
              <a:t>isintegrin-like </a:t>
            </a:r>
            <a:r>
              <a:rPr lang="en-US" altLang="en-US" sz="2800" b="1" u="sng" smtClean="0">
                <a:solidFill>
                  <a:schemeClr val="bg1"/>
                </a:solidFill>
              </a:rPr>
              <a:t>a</a:t>
            </a:r>
            <a:r>
              <a:rPr lang="en-US" altLang="en-US" sz="2800" b="1" smtClean="0">
                <a:solidFill>
                  <a:schemeClr val="bg1"/>
                </a:solidFill>
              </a:rPr>
              <a:t>nd </a:t>
            </a:r>
            <a:r>
              <a:rPr lang="en-US" altLang="en-US" sz="2800" b="1" u="sng" smtClean="0">
                <a:solidFill>
                  <a:schemeClr val="bg1"/>
                </a:solidFill>
              </a:rPr>
              <a:t>m</a:t>
            </a:r>
            <a:r>
              <a:rPr lang="en-US" altLang="en-US" sz="2800" b="1" smtClean="0">
                <a:solidFill>
                  <a:schemeClr val="bg1"/>
                </a:solidFill>
              </a:rPr>
              <a:t>etalloproteinase with </a:t>
            </a:r>
            <a:r>
              <a:rPr lang="en-US" altLang="en-US" sz="2800" b="1" u="sng" smtClean="0">
                <a:solidFill>
                  <a:schemeClr val="bg1"/>
                </a:solidFill>
              </a:rPr>
              <a:t>t</a:t>
            </a:r>
            <a:r>
              <a:rPr lang="en-US" altLang="en-US" sz="2800" b="1" smtClean="0">
                <a:solidFill>
                  <a:schemeClr val="bg1"/>
                </a:solidFill>
              </a:rPr>
              <a:t>hrombo</a:t>
            </a:r>
            <a:r>
              <a:rPr lang="en-US" altLang="en-US" sz="2800" b="1" u="sng" smtClean="0">
                <a:solidFill>
                  <a:schemeClr val="bg1"/>
                </a:solidFill>
              </a:rPr>
              <a:t>s</a:t>
            </a:r>
            <a:r>
              <a:rPr lang="en-US" altLang="en-US" sz="2800" b="1" smtClean="0">
                <a:solidFill>
                  <a:schemeClr val="bg1"/>
                </a:solidFill>
              </a:rPr>
              <a:t>pondin type I motif </a:t>
            </a:r>
            <a:r>
              <a:rPr lang="en-US" altLang="en-US" sz="2800" b="1" u="sng" smtClean="0">
                <a:solidFill>
                  <a:schemeClr val="bg1"/>
                </a:solidFill>
              </a:rPr>
              <a:t>13</a:t>
            </a:r>
          </a:p>
          <a:p>
            <a:pPr lvl="1">
              <a:lnSpc>
                <a:spcPct val="90000"/>
              </a:lnSpc>
            </a:pPr>
            <a:r>
              <a:rPr lang="en-US" altLang="en-US" sz="2400" b="1" smtClean="0">
                <a:solidFill>
                  <a:schemeClr val="bg1"/>
                </a:solidFill>
              </a:rPr>
              <a:t>At least 19 known ADAMTS family members</a:t>
            </a:r>
          </a:p>
          <a:p>
            <a:pPr>
              <a:lnSpc>
                <a:spcPct val="90000"/>
              </a:lnSpc>
            </a:pPr>
            <a:r>
              <a:rPr lang="en-US" altLang="en-US" sz="2800" b="1" smtClean="0">
                <a:solidFill>
                  <a:schemeClr val="bg1"/>
                </a:solidFill>
              </a:rPr>
              <a:t>145 Kd multidomain plasma protein</a:t>
            </a:r>
          </a:p>
          <a:p>
            <a:pPr lvl="1">
              <a:lnSpc>
                <a:spcPct val="90000"/>
              </a:lnSpc>
              <a:buFontTx/>
              <a:buNone/>
            </a:pPr>
            <a:endParaRPr lang="en-US" altLang="en-US" sz="2400" b="1" smtClean="0">
              <a:solidFill>
                <a:schemeClr val="bg1"/>
              </a:solidFill>
            </a:endParaRPr>
          </a:p>
          <a:p>
            <a:pPr lvl="1">
              <a:lnSpc>
                <a:spcPct val="90000"/>
              </a:lnSpc>
            </a:pPr>
            <a:endParaRPr lang="en-US" altLang="en-US" sz="2400" b="1" smtClean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r>
              <a:rPr lang="en-US" altLang="en-US" sz="2800" b="1" smtClean="0">
                <a:solidFill>
                  <a:schemeClr val="bg1"/>
                </a:solidFill>
              </a:rPr>
              <a:t>Liver is main site of synthesis</a:t>
            </a:r>
          </a:p>
          <a:p>
            <a:pPr>
              <a:lnSpc>
                <a:spcPct val="90000"/>
              </a:lnSpc>
            </a:pPr>
            <a:r>
              <a:rPr lang="en-US" altLang="en-US" sz="2800" b="1" smtClean="0">
                <a:solidFill>
                  <a:schemeClr val="bg1"/>
                </a:solidFill>
              </a:rPr>
              <a:t>Responsible for plasma VWF-cleaving activity</a:t>
            </a:r>
          </a:p>
          <a:p>
            <a:pPr>
              <a:lnSpc>
                <a:spcPct val="90000"/>
              </a:lnSpc>
            </a:pPr>
            <a:r>
              <a:rPr lang="en-US" altLang="en-US" sz="2800" b="1" smtClean="0">
                <a:solidFill>
                  <a:schemeClr val="bg1"/>
                </a:solidFill>
              </a:rPr>
              <a:t>Currently available functional assays show reasonably good sensitivity and specificity for TTP</a:t>
            </a:r>
          </a:p>
        </p:txBody>
      </p:sp>
      <p:pic>
        <p:nvPicPr>
          <p:cNvPr id="3379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34" b="9166"/>
          <a:stretch>
            <a:fillRect/>
          </a:stretch>
        </p:blipFill>
        <p:spPr bwMode="auto">
          <a:xfrm>
            <a:off x="1066800" y="3048000"/>
            <a:ext cx="6181725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500188"/>
            <a:ext cx="6276975" cy="564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4819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b="1" smtClean="0"/>
              <a:t>PLASMA ADAMTS-13 ACTIVITY IN TTP AND OTHER CONDITIONS</a:t>
            </a:r>
          </a:p>
        </p:txBody>
      </p:sp>
      <p:sp>
        <p:nvSpPr>
          <p:cNvPr id="34820" name="Text Box 5"/>
          <p:cNvSpPr txBox="1">
            <a:spLocks noChangeArrowheads="1"/>
          </p:cNvSpPr>
          <p:nvPr/>
        </p:nvSpPr>
        <p:spPr bwMode="auto">
          <a:xfrm>
            <a:off x="3810000" y="990600"/>
            <a:ext cx="34004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2000"/>
              <a:t>Br J Haematol 2005;129:93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TTP pathophysiology</a:t>
            </a: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9888" y="1059656"/>
            <a:ext cx="6500887" cy="601465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475663" y="6241256"/>
            <a:ext cx="1905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chemeClr val="bg1"/>
                </a:solidFill>
              </a:rPr>
              <a:t>Hovinga</a:t>
            </a:r>
            <a:r>
              <a:rPr lang="en-US" dirty="0" smtClean="0">
                <a:solidFill>
                  <a:schemeClr val="bg1"/>
                </a:solidFill>
              </a:rPr>
              <a:t> &amp; George, NEJM 2019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66339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AutoShape 2"/>
          <p:cNvSpPr>
            <a:spLocks noChangeArrowheads="1"/>
          </p:cNvSpPr>
          <p:nvPr/>
        </p:nvSpPr>
        <p:spPr bwMode="auto">
          <a:xfrm rot="18454224">
            <a:off x="7041356" y="3706019"/>
            <a:ext cx="1204913" cy="485775"/>
          </a:xfrm>
          <a:prstGeom prst="rightArrow">
            <a:avLst>
              <a:gd name="adj1" fmla="val 50000"/>
              <a:gd name="adj2" fmla="val 62010"/>
            </a:avLst>
          </a:prstGeom>
          <a:solidFill>
            <a:schemeClr val="bg1"/>
          </a:solidFill>
          <a:ln w="12700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en-US" altLang="en-US" sz="2400">
              <a:solidFill>
                <a:srgbClr val="FFFFFF"/>
              </a:solidFill>
            </a:endParaRPr>
          </a:p>
        </p:txBody>
      </p:sp>
      <p:sp>
        <p:nvSpPr>
          <p:cNvPr id="35844" name="AutoShape 3"/>
          <p:cNvSpPr>
            <a:spLocks noChangeArrowheads="1"/>
          </p:cNvSpPr>
          <p:nvPr/>
        </p:nvSpPr>
        <p:spPr bwMode="auto">
          <a:xfrm rot="2817937">
            <a:off x="7041356" y="4468019"/>
            <a:ext cx="1204913" cy="485775"/>
          </a:xfrm>
          <a:prstGeom prst="rightArrow">
            <a:avLst>
              <a:gd name="adj1" fmla="val 50000"/>
              <a:gd name="adj2" fmla="val 62010"/>
            </a:avLst>
          </a:prstGeom>
          <a:solidFill>
            <a:schemeClr val="bg1"/>
          </a:solidFill>
          <a:ln w="12700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en-US" altLang="en-US" sz="2400">
              <a:solidFill>
                <a:srgbClr val="FFFFFF"/>
              </a:solidFill>
            </a:endParaRPr>
          </a:p>
        </p:txBody>
      </p:sp>
      <p:sp>
        <p:nvSpPr>
          <p:cNvPr id="35845" name="AutoShape 4"/>
          <p:cNvSpPr>
            <a:spLocks noChangeArrowheads="1"/>
          </p:cNvSpPr>
          <p:nvPr/>
        </p:nvSpPr>
        <p:spPr bwMode="auto">
          <a:xfrm rot="5400000">
            <a:off x="4374356" y="1877219"/>
            <a:ext cx="595313" cy="485775"/>
          </a:xfrm>
          <a:prstGeom prst="rightArrow">
            <a:avLst>
              <a:gd name="adj1" fmla="val 50000"/>
              <a:gd name="adj2" fmla="val 30637"/>
            </a:avLst>
          </a:prstGeom>
          <a:solidFill>
            <a:schemeClr val="bg1"/>
          </a:solidFill>
          <a:ln w="12700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en-US" altLang="en-US" sz="2400">
              <a:solidFill>
                <a:srgbClr val="FFFFFF"/>
              </a:solidFill>
            </a:endParaRPr>
          </a:p>
        </p:txBody>
      </p:sp>
      <p:sp>
        <p:nvSpPr>
          <p:cNvPr id="35846" name="AutoShape 5"/>
          <p:cNvSpPr>
            <a:spLocks noChangeArrowheads="1"/>
          </p:cNvSpPr>
          <p:nvPr/>
        </p:nvSpPr>
        <p:spPr bwMode="auto">
          <a:xfrm rot="7491121">
            <a:off x="5974556" y="734219"/>
            <a:ext cx="1204913" cy="485775"/>
          </a:xfrm>
          <a:prstGeom prst="rightArrow">
            <a:avLst>
              <a:gd name="adj1" fmla="val 50000"/>
              <a:gd name="adj2" fmla="val 62010"/>
            </a:avLst>
          </a:prstGeom>
          <a:solidFill>
            <a:schemeClr val="bg1"/>
          </a:solidFill>
          <a:ln w="12700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en-US" altLang="en-US" sz="2400">
              <a:solidFill>
                <a:srgbClr val="FFFFFF"/>
              </a:solidFill>
            </a:endParaRPr>
          </a:p>
        </p:txBody>
      </p:sp>
      <p:sp>
        <p:nvSpPr>
          <p:cNvPr id="35847" name="AutoShape 6"/>
          <p:cNvSpPr>
            <a:spLocks noChangeArrowheads="1"/>
          </p:cNvSpPr>
          <p:nvPr/>
        </p:nvSpPr>
        <p:spPr bwMode="auto">
          <a:xfrm rot="2817937">
            <a:off x="2339181" y="785019"/>
            <a:ext cx="1204913" cy="485775"/>
          </a:xfrm>
          <a:prstGeom prst="rightArrow">
            <a:avLst>
              <a:gd name="adj1" fmla="val 50000"/>
              <a:gd name="adj2" fmla="val 62010"/>
            </a:avLst>
          </a:prstGeom>
          <a:solidFill>
            <a:schemeClr val="bg1"/>
          </a:solidFill>
          <a:ln w="12700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en-US" altLang="en-US" sz="2400">
              <a:solidFill>
                <a:srgbClr val="FFFFFF"/>
              </a:solidFill>
            </a:endParaRPr>
          </a:p>
        </p:txBody>
      </p:sp>
      <p:sp>
        <p:nvSpPr>
          <p:cNvPr id="35848" name="Text Box 7"/>
          <p:cNvSpPr txBox="1">
            <a:spLocks noChangeArrowheads="1"/>
          </p:cNvSpPr>
          <p:nvPr/>
        </p:nvSpPr>
        <p:spPr bwMode="auto">
          <a:xfrm>
            <a:off x="3733800" y="2514600"/>
            <a:ext cx="1828800" cy="1311275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en-US" sz="2000">
                <a:solidFill>
                  <a:srgbClr val="FF3300"/>
                </a:solidFill>
              </a:rPr>
              <a:t>Platelet agglutination</a:t>
            </a:r>
          </a:p>
          <a:p>
            <a:pPr algn="ctr"/>
            <a:r>
              <a:rPr lang="en-US" altLang="en-US" sz="2000">
                <a:solidFill>
                  <a:srgbClr val="FF3300"/>
                </a:solidFill>
              </a:rPr>
              <a:t>(Triggering event?)</a:t>
            </a:r>
          </a:p>
        </p:txBody>
      </p:sp>
      <p:sp>
        <p:nvSpPr>
          <p:cNvPr id="35849" name="Text Box 8"/>
          <p:cNvSpPr txBox="1">
            <a:spLocks noChangeArrowheads="1"/>
          </p:cNvSpPr>
          <p:nvPr/>
        </p:nvSpPr>
        <p:spPr bwMode="auto">
          <a:xfrm>
            <a:off x="5715000" y="4191000"/>
            <a:ext cx="1828800" cy="396875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en-US" sz="2000">
                <a:solidFill>
                  <a:srgbClr val="FF3300"/>
                </a:solidFill>
              </a:rPr>
              <a:t>Microthrombi</a:t>
            </a:r>
          </a:p>
        </p:txBody>
      </p:sp>
      <p:sp>
        <p:nvSpPr>
          <p:cNvPr id="35850" name="Text Box 9"/>
          <p:cNvSpPr txBox="1">
            <a:spLocks noChangeArrowheads="1"/>
          </p:cNvSpPr>
          <p:nvPr/>
        </p:nvSpPr>
        <p:spPr bwMode="auto">
          <a:xfrm>
            <a:off x="3743325" y="5175250"/>
            <a:ext cx="1828800" cy="701675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en-US" sz="2000">
                <a:solidFill>
                  <a:srgbClr val="FF3300"/>
                </a:solidFill>
              </a:rPr>
              <a:t>Increased shear stress</a:t>
            </a:r>
          </a:p>
        </p:txBody>
      </p:sp>
      <p:sp>
        <p:nvSpPr>
          <p:cNvPr id="35851" name="Text Box 10"/>
          <p:cNvSpPr txBox="1">
            <a:spLocks noChangeArrowheads="1"/>
          </p:cNvSpPr>
          <p:nvPr/>
        </p:nvSpPr>
        <p:spPr bwMode="auto">
          <a:xfrm>
            <a:off x="914400" y="4191000"/>
            <a:ext cx="2738438" cy="396875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en-US" sz="2000">
                <a:solidFill>
                  <a:srgbClr val="FF3300"/>
                </a:solidFill>
              </a:rPr>
              <a:t>Unfolding of UL-VWF</a:t>
            </a:r>
          </a:p>
        </p:txBody>
      </p:sp>
      <p:sp>
        <p:nvSpPr>
          <p:cNvPr id="35852" name="Text Box 11"/>
          <p:cNvSpPr txBox="1">
            <a:spLocks noChangeArrowheads="1"/>
          </p:cNvSpPr>
          <p:nvPr/>
        </p:nvSpPr>
        <p:spPr bwMode="auto">
          <a:xfrm>
            <a:off x="7315200" y="2971800"/>
            <a:ext cx="2609850" cy="396875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en-US" sz="2000">
                <a:solidFill>
                  <a:srgbClr val="FF3300"/>
                </a:solidFill>
              </a:rPr>
              <a:t>Red cell destruction</a:t>
            </a:r>
          </a:p>
        </p:txBody>
      </p:sp>
      <p:sp>
        <p:nvSpPr>
          <p:cNvPr id="35853" name="Text Box 12"/>
          <p:cNvSpPr txBox="1">
            <a:spLocks noChangeArrowheads="1"/>
          </p:cNvSpPr>
          <p:nvPr/>
        </p:nvSpPr>
        <p:spPr bwMode="auto">
          <a:xfrm>
            <a:off x="7467600" y="5257800"/>
            <a:ext cx="2441575" cy="396875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en-US" sz="2000">
                <a:solidFill>
                  <a:srgbClr val="FF3300"/>
                </a:solidFill>
              </a:rPr>
              <a:t>Organ dysfunction</a:t>
            </a:r>
          </a:p>
        </p:txBody>
      </p:sp>
      <p:sp>
        <p:nvSpPr>
          <p:cNvPr id="35854" name="Text Box 13"/>
          <p:cNvSpPr txBox="1">
            <a:spLocks noChangeArrowheads="1"/>
          </p:cNvSpPr>
          <p:nvPr/>
        </p:nvSpPr>
        <p:spPr bwMode="auto">
          <a:xfrm>
            <a:off x="228600" y="381000"/>
            <a:ext cx="4448175" cy="396875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2000" dirty="0">
                <a:solidFill>
                  <a:srgbClr val="FF3300"/>
                </a:solidFill>
              </a:rPr>
              <a:t>Autoantibody depletes ADAMTS-13</a:t>
            </a:r>
          </a:p>
        </p:txBody>
      </p:sp>
      <p:sp>
        <p:nvSpPr>
          <p:cNvPr id="35855" name="Text Box 14"/>
          <p:cNvSpPr txBox="1">
            <a:spLocks noChangeArrowheads="1"/>
          </p:cNvSpPr>
          <p:nvPr/>
        </p:nvSpPr>
        <p:spPr bwMode="auto">
          <a:xfrm>
            <a:off x="2590800" y="1600200"/>
            <a:ext cx="4035425" cy="396875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2000">
                <a:solidFill>
                  <a:srgbClr val="FF3300"/>
                </a:solidFill>
              </a:rPr>
              <a:t>Persistence of UL-VWF in blood</a:t>
            </a:r>
          </a:p>
        </p:txBody>
      </p:sp>
      <p:sp>
        <p:nvSpPr>
          <p:cNvPr id="35856" name="Text Box 15"/>
          <p:cNvSpPr txBox="1">
            <a:spLocks noChangeArrowheads="1"/>
          </p:cNvSpPr>
          <p:nvPr/>
        </p:nvSpPr>
        <p:spPr bwMode="auto">
          <a:xfrm>
            <a:off x="533400" y="6477000"/>
            <a:ext cx="9344025" cy="3968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en-US" sz="2000" dirty="0">
                <a:solidFill>
                  <a:srgbClr val="FFFF00"/>
                </a:solidFill>
              </a:rPr>
              <a:t>Plasma exchange removes autoantibody and UL-VWF, restores ADAMTS-13</a:t>
            </a:r>
          </a:p>
        </p:txBody>
      </p:sp>
      <p:sp>
        <p:nvSpPr>
          <p:cNvPr id="35857" name="Text Box 16"/>
          <p:cNvSpPr txBox="1">
            <a:spLocks noChangeArrowheads="1"/>
          </p:cNvSpPr>
          <p:nvPr/>
        </p:nvSpPr>
        <p:spPr bwMode="auto">
          <a:xfrm>
            <a:off x="5257800" y="228600"/>
            <a:ext cx="4203700" cy="701675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en-US" sz="2000">
                <a:solidFill>
                  <a:srgbClr val="FF3300"/>
                </a:solidFill>
              </a:rPr>
              <a:t>Endothelial cells secrete UL-VWF</a:t>
            </a:r>
          </a:p>
          <a:p>
            <a:pPr algn="ctr"/>
            <a:r>
              <a:rPr lang="en-US" altLang="en-US" sz="2000">
                <a:solidFill>
                  <a:srgbClr val="FF3300"/>
                </a:solidFill>
              </a:rPr>
              <a:t>(Triggering event?)</a:t>
            </a:r>
          </a:p>
        </p:txBody>
      </p:sp>
      <p:sp>
        <p:nvSpPr>
          <p:cNvPr id="35858" name="AutoShape 17"/>
          <p:cNvSpPr>
            <a:spLocks noChangeArrowheads="1"/>
          </p:cNvSpPr>
          <p:nvPr/>
        </p:nvSpPr>
        <p:spPr bwMode="auto">
          <a:xfrm>
            <a:off x="2676525" y="2965450"/>
            <a:ext cx="814388" cy="866775"/>
          </a:xfrm>
          <a:custGeom>
            <a:avLst/>
            <a:gdLst>
              <a:gd name="T0" fmla="*/ 570298 w 21600"/>
              <a:gd name="T1" fmla="*/ 0 h 21600"/>
              <a:gd name="T2" fmla="*/ 570298 w 21600"/>
              <a:gd name="T3" fmla="*/ 487882 h 21600"/>
              <a:gd name="T4" fmla="*/ 122045 w 21600"/>
              <a:gd name="T5" fmla="*/ 866775 h 21600"/>
              <a:gd name="T6" fmla="*/ 814388 w 21600"/>
              <a:gd name="T7" fmla="*/ 243941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lnTo>
                  <a:pt x="21600" y="6079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35859" name="AutoShape 18"/>
          <p:cNvSpPr>
            <a:spLocks noChangeArrowheads="1"/>
          </p:cNvSpPr>
          <p:nvPr/>
        </p:nvSpPr>
        <p:spPr bwMode="auto">
          <a:xfrm rot="16200000">
            <a:off x="2626519" y="4768056"/>
            <a:ext cx="814388" cy="866775"/>
          </a:xfrm>
          <a:custGeom>
            <a:avLst/>
            <a:gdLst>
              <a:gd name="T0" fmla="*/ 570298 w 21600"/>
              <a:gd name="T1" fmla="*/ 0 h 21600"/>
              <a:gd name="T2" fmla="*/ 570298 w 21600"/>
              <a:gd name="T3" fmla="*/ 487882 h 21600"/>
              <a:gd name="T4" fmla="*/ 122045 w 21600"/>
              <a:gd name="T5" fmla="*/ 866775 h 21600"/>
              <a:gd name="T6" fmla="*/ 814388 w 21600"/>
              <a:gd name="T7" fmla="*/ 243941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lnTo>
                  <a:pt x="21600" y="6079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35860" name="AutoShape 19"/>
          <p:cNvSpPr>
            <a:spLocks noChangeArrowheads="1"/>
          </p:cNvSpPr>
          <p:nvPr/>
        </p:nvSpPr>
        <p:spPr bwMode="auto">
          <a:xfrm rot="10800000">
            <a:off x="5724525" y="4794250"/>
            <a:ext cx="814388" cy="866775"/>
          </a:xfrm>
          <a:custGeom>
            <a:avLst/>
            <a:gdLst>
              <a:gd name="T0" fmla="*/ 570298 w 21600"/>
              <a:gd name="T1" fmla="*/ 0 h 21600"/>
              <a:gd name="T2" fmla="*/ 570298 w 21600"/>
              <a:gd name="T3" fmla="*/ 487882 h 21600"/>
              <a:gd name="T4" fmla="*/ 122045 w 21600"/>
              <a:gd name="T5" fmla="*/ 866775 h 21600"/>
              <a:gd name="T6" fmla="*/ 814388 w 21600"/>
              <a:gd name="T7" fmla="*/ 243941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lnTo>
                  <a:pt x="21600" y="6079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35861" name="AutoShape 20"/>
          <p:cNvSpPr>
            <a:spLocks noChangeArrowheads="1"/>
          </p:cNvSpPr>
          <p:nvPr/>
        </p:nvSpPr>
        <p:spPr bwMode="auto">
          <a:xfrm rot="5400000">
            <a:off x="5826919" y="3015456"/>
            <a:ext cx="814388" cy="866775"/>
          </a:xfrm>
          <a:custGeom>
            <a:avLst/>
            <a:gdLst>
              <a:gd name="T0" fmla="*/ 570298 w 21600"/>
              <a:gd name="T1" fmla="*/ 0 h 21600"/>
              <a:gd name="T2" fmla="*/ 570298 w 21600"/>
              <a:gd name="T3" fmla="*/ 487882 h 21600"/>
              <a:gd name="T4" fmla="*/ 122045 w 21600"/>
              <a:gd name="T5" fmla="*/ 866775 h 21600"/>
              <a:gd name="T6" fmla="*/ 814388 w 21600"/>
              <a:gd name="T7" fmla="*/ 243941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lnTo>
                  <a:pt x="21600" y="6079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3" grpId="0" animBg="1"/>
      <p:bldP spid="35844" grpId="0" animBg="1"/>
      <p:bldP spid="35845" grpId="0" animBg="1"/>
      <p:bldP spid="35846" grpId="0" animBg="1"/>
      <p:bldP spid="35847" grpId="0" animBg="1"/>
      <p:bldP spid="35848" grpId="0" animBg="1"/>
      <p:bldP spid="35849" grpId="0" animBg="1"/>
      <p:bldP spid="35850" grpId="0" animBg="1"/>
      <p:bldP spid="35851" grpId="0" animBg="1"/>
      <p:bldP spid="35852" grpId="0" animBg="1"/>
      <p:bldP spid="35853" grpId="0" animBg="1"/>
      <p:bldP spid="35854" grpId="0" animBg="1"/>
      <p:bldP spid="35855" grpId="0" animBg="1"/>
      <p:bldP spid="35856" grpId="0" animBg="1"/>
      <p:bldP spid="35857" grpId="0" animBg="1"/>
      <p:bldP spid="35858" grpId="0" animBg="1"/>
      <p:bldP spid="35859" grpId="0" animBg="1"/>
      <p:bldP spid="35860" grpId="0" animBg="1"/>
      <p:bldP spid="3586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0" rIns="0" anchor="t" anchorCtr="1"/>
          <a:lstStyle/>
          <a:p>
            <a:r>
              <a:rPr lang="en-US" altLang="en-US" sz="4800" b="1" dirty="0" smtClean="0">
                <a:solidFill>
                  <a:srgbClr val="FFFF00"/>
                </a:solidFill>
              </a:rPr>
              <a:t>TTP: Diagnosis</a:t>
            </a:r>
          </a:p>
        </p:txBody>
      </p:sp>
      <p:sp>
        <p:nvSpPr>
          <p:cNvPr id="36867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629443" y="1288256"/>
            <a:ext cx="9123363" cy="5334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 b="1" dirty="0" smtClean="0">
                <a:solidFill>
                  <a:schemeClr val="bg1"/>
                </a:solidFill>
              </a:rPr>
              <a:t>Clinical suspicion</a:t>
            </a:r>
          </a:p>
          <a:p>
            <a:pPr>
              <a:lnSpc>
                <a:spcPct val="90000"/>
              </a:lnSpc>
            </a:pPr>
            <a:r>
              <a:rPr lang="en-US" altLang="en-US" sz="2800" b="1" dirty="0" smtClean="0">
                <a:solidFill>
                  <a:schemeClr val="bg1"/>
                </a:solidFill>
              </a:rPr>
              <a:t>Blood smear</a:t>
            </a:r>
          </a:p>
          <a:p>
            <a:pPr lvl="1">
              <a:lnSpc>
                <a:spcPct val="90000"/>
              </a:lnSpc>
            </a:pPr>
            <a:r>
              <a:rPr lang="en-US" altLang="en-US" sz="2400" b="1" dirty="0" smtClean="0">
                <a:solidFill>
                  <a:schemeClr val="bg1"/>
                </a:solidFill>
              </a:rPr>
              <a:t>Red cell fragmentation not always striking at presentation</a:t>
            </a:r>
          </a:p>
          <a:p>
            <a:pPr>
              <a:lnSpc>
                <a:spcPct val="90000"/>
              </a:lnSpc>
            </a:pPr>
            <a:r>
              <a:rPr lang="en-US" altLang="en-US" sz="2800" b="1" dirty="0" smtClean="0">
                <a:solidFill>
                  <a:schemeClr val="bg1"/>
                </a:solidFill>
              </a:rPr>
              <a:t>High LDH (usually at least 3X normal)</a:t>
            </a:r>
          </a:p>
          <a:p>
            <a:pPr>
              <a:lnSpc>
                <a:spcPct val="90000"/>
              </a:lnSpc>
            </a:pPr>
            <a:r>
              <a:rPr lang="en-US" altLang="en-US" sz="2800" b="1" dirty="0" smtClean="0">
                <a:solidFill>
                  <a:schemeClr val="bg1"/>
                </a:solidFill>
              </a:rPr>
              <a:t>Low </a:t>
            </a:r>
            <a:r>
              <a:rPr lang="en-US" altLang="en-US" sz="2800" b="1" dirty="0" err="1" smtClean="0">
                <a:solidFill>
                  <a:schemeClr val="bg1"/>
                </a:solidFill>
              </a:rPr>
              <a:t>haptoglobin</a:t>
            </a:r>
            <a:r>
              <a:rPr lang="en-US" altLang="en-US" sz="2800" b="1" dirty="0" smtClean="0">
                <a:solidFill>
                  <a:schemeClr val="bg1"/>
                </a:solidFill>
              </a:rPr>
              <a:t> (very sensitive)</a:t>
            </a:r>
            <a:endParaRPr lang="en-US" altLang="en-US" sz="2800" b="1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r>
              <a:rPr lang="en-US" altLang="en-US" sz="2800" b="1" dirty="0" smtClean="0">
                <a:solidFill>
                  <a:schemeClr val="bg1"/>
                </a:solidFill>
              </a:rPr>
              <a:t>Consider other causes of </a:t>
            </a:r>
            <a:r>
              <a:rPr lang="en-US" altLang="en-US" sz="2800" b="1" dirty="0" err="1" smtClean="0">
                <a:solidFill>
                  <a:schemeClr val="bg1"/>
                </a:solidFill>
              </a:rPr>
              <a:t>microangiopathy</a:t>
            </a:r>
            <a:endParaRPr lang="en-US" altLang="en-US" sz="2800" b="1" dirty="0" smtClean="0">
              <a:solidFill>
                <a:schemeClr val="bg1"/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altLang="en-US" sz="2400" b="1" dirty="0" smtClean="0">
                <a:solidFill>
                  <a:schemeClr val="bg1"/>
                </a:solidFill>
              </a:rPr>
              <a:t>Pregnancy, cancer, </a:t>
            </a:r>
            <a:r>
              <a:rPr lang="en-US" altLang="en-US" sz="2400" b="1" dirty="0" err="1" smtClean="0">
                <a:solidFill>
                  <a:schemeClr val="bg1"/>
                </a:solidFill>
              </a:rPr>
              <a:t>etc</a:t>
            </a:r>
            <a:endParaRPr lang="en-US" altLang="en-US" sz="2400" b="1" dirty="0" smtClean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r>
              <a:rPr lang="en-US" altLang="en-US" sz="2800" b="1" dirty="0" smtClean="0">
                <a:solidFill>
                  <a:schemeClr val="bg1"/>
                </a:solidFill>
              </a:rPr>
              <a:t>ADAMTS-13 &lt; 10% (very specific)</a:t>
            </a:r>
          </a:p>
          <a:p>
            <a:pPr lvl="1">
              <a:lnSpc>
                <a:spcPct val="90000"/>
              </a:lnSpc>
            </a:pPr>
            <a:r>
              <a:rPr lang="en-US" altLang="en-US" sz="2400" b="1" dirty="0" smtClean="0">
                <a:solidFill>
                  <a:schemeClr val="bg1"/>
                </a:solidFill>
              </a:rPr>
              <a:t>Moderate ADAMTS-13 deficiency common in other TMAs</a:t>
            </a:r>
          </a:p>
          <a:p>
            <a:pPr>
              <a:lnSpc>
                <a:spcPct val="90000"/>
              </a:lnSpc>
            </a:pPr>
            <a:r>
              <a:rPr lang="en-US" altLang="en-US" sz="2800" b="1" dirty="0" smtClean="0">
                <a:solidFill>
                  <a:schemeClr val="bg1"/>
                </a:solidFill>
              </a:rPr>
              <a:t>Plasma exchange warranted even if </a:t>
            </a:r>
            <a:r>
              <a:rPr lang="en-US" altLang="en-US" sz="2800" b="1" dirty="0" err="1" smtClean="0">
                <a:solidFill>
                  <a:schemeClr val="bg1"/>
                </a:solidFill>
              </a:rPr>
              <a:t>Dx</a:t>
            </a:r>
            <a:r>
              <a:rPr lang="en-US" altLang="en-US" sz="2800" b="1" dirty="0" smtClean="0">
                <a:solidFill>
                  <a:schemeClr val="bg1"/>
                </a:solidFill>
              </a:rPr>
              <a:t> uncertain</a:t>
            </a:r>
          </a:p>
        </p:txBody>
      </p:sp>
      <p:sp>
        <p:nvSpPr>
          <p:cNvPr id="36869" name="Line 4"/>
          <p:cNvSpPr>
            <a:spLocks noChangeShapeType="1"/>
          </p:cNvSpPr>
          <p:nvPr/>
        </p:nvSpPr>
        <p:spPr bwMode="auto">
          <a:xfrm>
            <a:off x="381000" y="914400"/>
            <a:ext cx="9572625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063" y="93662"/>
            <a:ext cx="10144125" cy="1346994"/>
          </a:xfrm>
        </p:spPr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Low ADAMTS13 distinguishes TTP from other TMAs</a:t>
            </a:r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389731" y="1897856"/>
            <a:ext cx="9496425" cy="3799921"/>
            <a:chOff x="161131" y="1440656"/>
            <a:chExt cx="9496425" cy="3799921"/>
          </a:xfrm>
        </p:grpSpPr>
        <p:sp>
          <p:nvSpPr>
            <p:cNvPr id="4" name="TextBox 3"/>
            <p:cNvSpPr txBox="1"/>
            <p:nvPr/>
          </p:nvSpPr>
          <p:spPr>
            <a:xfrm>
              <a:off x="4199731" y="1440656"/>
              <a:ext cx="225151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/>
                <a:t>PLATELETS</a:t>
              </a:r>
              <a:endParaRPr lang="en-US" sz="2800" dirty="0"/>
            </a:p>
          </p:txBody>
        </p:sp>
        <p:grpSp>
          <p:nvGrpSpPr>
            <p:cNvPr id="6" name="Group 5"/>
            <p:cNvGrpSpPr/>
            <p:nvPr/>
          </p:nvGrpSpPr>
          <p:grpSpPr>
            <a:xfrm>
              <a:off x="161131" y="1440656"/>
              <a:ext cx="9496425" cy="3799921"/>
              <a:chOff x="161131" y="1440656"/>
              <a:chExt cx="9496425" cy="3799921"/>
            </a:xfrm>
          </p:grpSpPr>
          <p:pic>
            <p:nvPicPr>
              <p:cNvPr id="29698" name="Picture 2"/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950" r="10776"/>
              <a:stretch/>
            </p:blipFill>
            <p:spPr bwMode="auto">
              <a:xfrm>
                <a:off x="161131" y="1754427"/>
                <a:ext cx="3205909" cy="3486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699" name="Picture 3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90131" y="2221152"/>
                <a:ext cx="6067425" cy="25527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" name="TextBox 4"/>
              <p:cNvSpPr txBox="1"/>
              <p:nvPr/>
            </p:nvSpPr>
            <p:spPr>
              <a:xfrm>
                <a:off x="7247731" y="1440656"/>
                <a:ext cx="235250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 smtClean="0"/>
                  <a:t>CREATININE</a:t>
                </a:r>
                <a:endParaRPr lang="en-US" sz="2800" dirty="0"/>
              </a:p>
            </p:txBody>
          </p:sp>
        </p:grpSp>
        <p:sp>
          <p:nvSpPr>
            <p:cNvPr id="3" name="TextBox 2"/>
            <p:cNvSpPr txBox="1"/>
            <p:nvPr/>
          </p:nvSpPr>
          <p:spPr>
            <a:xfrm>
              <a:off x="923131" y="1440656"/>
              <a:ext cx="212269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/>
                <a:t>ADAMTS13</a:t>
              </a:r>
              <a:endParaRPr lang="en-US" sz="2800" dirty="0"/>
            </a:p>
          </p:txBody>
        </p:sp>
      </p:grpSp>
      <p:sp>
        <p:nvSpPr>
          <p:cNvPr id="8" name="Oval 7"/>
          <p:cNvSpPr/>
          <p:nvPr/>
        </p:nvSpPr>
        <p:spPr bwMode="auto">
          <a:xfrm>
            <a:off x="825925" y="4412456"/>
            <a:ext cx="990600" cy="818596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376431" y="6549033"/>
            <a:ext cx="25523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Br J </a:t>
            </a:r>
            <a:r>
              <a:rPr lang="en-US" i="1" dirty="0" err="1" smtClean="0"/>
              <a:t>Haematol</a:t>
            </a:r>
            <a:r>
              <a:rPr lang="en-US" i="1" dirty="0" smtClean="0"/>
              <a:t> 2015;171:830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488508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0" rIns="0" anchorCtr="1"/>
          <a:lstStyle/>
          <a:p>
            <a:pPr algn="ctr"/>
            <a:r>
              <a:rPr lang="en-US" altLang="en-US" sz="3600" b="1" cap="none" dirty="0" smtClean="0">
                <a:solidFill>
                  <a:srgbClr val="FFFF00"/>
                </a:solidFill>
              </a:rPr>
              <a:t>Severe ADAMTS13 deficiency associated with better outcomes in TMA</a:t>
            </a:r>
          </a:p>
        </p:txBody>
      </p:sp>
      <p:sp>
        <p:nvSpPr>
          <p:cNvPr id="27653" name="Line 6"/>
          <p:cNvSpPr>
            <a:spLocks noChangeShapeType="1"/>
          </p:cNvSpPr>
          <p:nvPr/>
        </p:nvSpPr>
        <p:spPr bwMode="auto">
          <a:xfrm>
            <a:off x="161131" y="1212056"/>
            <a:ext cx="9982199" cy="1588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4987721"/>
              </p:ext>
            </p:extLst>
          </p:nvPr>
        </p:nvGraphicFramePr>
        <p:xfrm>
          <a:off x="237331" y="2050256"/>
          <a:ext cx="9905999" cy="33617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24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76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53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OUTCOME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ADAMTS13 ≤ 10% (n=68)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ADAMTS13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 &gt; 10% (n=186)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7383">
                <a:tc>
                  <a:txBody>
                    <a:bodyPr/>
                    <a:lstStyle/>
                    <a:p>
                      <a:r>
                        <a:rPr lang="en-US" b="1" dirty="0" smtClean="0"/>
                        <a:t>Alive at 90 days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95.2%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57.1%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</a:t>
                      </a:r>
                      <a:r>
                        <a:rPr lang="en-US" baseline="0" dirty="0" smtClean="0"/>
                        <a:t> &lt; 0.0001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7383">
                <a:tc>
                  <a:txBody>
                    <a:bodyPr/>
                    <a:lstStyle/>
                    <a:p>
                      <a:r>
                        <a:rPr lang="en-US" b="1" dirty="0" smtClean="0"/>
                        <a:t>Alive at 360 days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93%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47.5%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</a:t>
                      </a:r>
                      <a:r>
                        <a:rPr lang="en-US" baseline="0" dirty="0" smtClean="0"/>
                        <a:t> &lt; 0.0001</a:t>
                      </a:r>
                      <a:endParaRPr lang="en-US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17383">
                <a:tc>
                  <a:txBody>
                    <a:bodyPr/>
                    <a:lstStyle/>
                    <a:p>
                      <a:r>
                        <a:rPr lang="en-US" b="1" dirty="0" smtClean="0"/>
                        <a:t>Overall Survival, d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1384 (513-2293)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126 (13-1044)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</a:t>
                      </a:r>
                      <a:r>
                        <a:rPr lang="en-US" baseline="0" dirty="0" smtClean="0"/>
                        <a:t> &lt; 0.0001</a:t>
                      </a:r>
                      <a:endParaRPr lang="en-US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7247731" y="6469856"/>
            <a:ext cx="25523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chemeClr val="bg1"/>
                </a:solidFill>
              </a:rPr>
              <a:t>Br J </a:t>
            </a:r>
            <a:r>
              <a:rPr lang="en-US" i="1" dirty="0" err="1">
                <a:solidFill>
                  <a:schemeClr val="bg1"/>
                </a:solidFill>
              </a:rPr>
              <a:t>Haematol</a:t>
            </a:r>
            <a:r>
              <a:rPr lang="en-US" i="1" dirty="0">
                <a:solidFill>
                  <a:schemeClr val="bg1"/>
                </a:solidFill>
              </a:rPr>
              <a:t> </a:t>
            </a:r>
            <a:r>
              <a:rPr lang="en-US" i="1" dirty="0" smtClean="0">
                <a:solidFill>
                  <a:schemeClr val="bg1"/>
                </a:solidFill>
              </a:rPr>
              <a:t>2015;171:836</a:t>
            </a:r>
            <a:endParaRPr lang="en-US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8635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5285"/>
          <a:stretch/>
        </p:blipFill>
        <p:spPr>
          <a:xfrm>
            <a:off x="313531" y="1346719"/>
            <a:ext cx="5310116" cy="407407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249"/>
          <a:stretch/>
        </p:blipFill>
        <p:spPr>
          <a:xfrm>
            <a:off x="5754529" y="1440656"/>
            <a:ext cx="4619625" cy="38862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Distinguishing TTP from other TMAs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095331" y="6698456"/>
            <a:ext cx="30535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Sadler, 2015 ASH Education Book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916868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0431" y="1016793"/>
            <a:ext cx="6019800" cy="51149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095331" y="6698456"/>
            <a:ext cx="27286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Lancet </a:t>
            </a:r>
            <a:r>
              <a:rPr lang="en-US" i="1" dirty="0" err="1" smtClean="0"/>
              <a:t>Haematol</a:t>
            </a:r>
            <a:r>
              <a:rPr lang="en-US" i="1" dirty="0" smtClean="0"/>
              <a:t> 2017; 4:e157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587863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19063" y="93662"/>
            <a:ext cx="10144125" cy="1346993"/>
          </a:xfrm>
        </p:spPr>
        <p:txBody>
          <a:bodyPr/>
          <a:lstStyle/>
          <a:p>
            <a:r>
              <a:rPr lang="en-US" sz="3600" dirty="0" smtClean="0"/>
              <a:t>Not all patients with severe ADAMTS13 deficiency have autoantibodies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7095331" y="6698456"/>
            <a:ext cx="26789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Lancet </a:t>
            </a:r>
            <a:r>
              <a:rPr lang="en-US" i="1" dirty="0" err="1" smtClean="0"/>
              <a:t>Haematol</a:t>
            </a:r>
            <a:r>
              <a:rPr lang="en-US" i="1" dirty="0" smtClean="0"/>
              <a:t> 2016;3:e237</a:t>
            </a:r>
            <a:endParaRPr lang="en-US" i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9331" y="1593056"/>
            <a:ext cx="8772525" cy="4515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629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9123363" cy="4473575"/>
          </a:xfrm>
        </p:spPr>
        <p:txBody>
          <a:bodyPr lIns="0" rIns="0" anchor="t" anchorCtr="1"/>
          <a:lstStyle/>
          <a:p>
            <a:pPr marL="342900" indent="-342900">
              <a:lnSpc>
                <a:spcPct val="90000"/>
              </a:lnSpc>
              <a:spcBef>
                <a:spcPct val="0"/>
              </a:spcBef>
              <a:buClr>
                <a:srgbClr val="FFFFFF"/>
              </a:buClr>
              <a:buSzPct val="150000"/>
              <a:buFontTx/>
              <a:buChar char="•"/>
            </a:pPr>
            <a:r>
              <a:rPr lang="en-US" altLang="en-US" sz="3200" b="1" dirty="0" smtClean="0">
                <a:solidFill>
                  <a:srgbClr val="FFFFFF"/>
                </a:solidFill>
              </a:rPr>
              <a:t>Plasma</a:t>
            </a:r>
          </a:p>
          <a:p>
            <a:pPr marL="742950" lvl="1" indent="-285750">
              <a:lnSpc>
                <a:spcPct val="90000"/>
              </a:lnSpc>
              <a:spcBef>
                <a:spcPct val="0"/>
              </a:spcBef>
              <a:buClr>
                <a:srgbClr val="FFFFFF"/>
              </a:buClr>
              <a:buSzPct val="90000"/>
              <a:buFont typeface="Wingdings" pitchFamily="2" charset="2"/>
              <a:buChar char="Ø"/>
            </a:pPr>
            <a:r>
              <a:rPr lang="en-US" altLang="en-US" sz="2800" b="1" dirty="0" smtClean="0">
                <a:solidFill>
                  <a:srgbClr val="FFFFFF"/>
                </a:solidFill>
              </a:rPr>
              <a:t>plasma exchange superior to plasma infusion</a:t>
            </a:r>
          </a:p>
          <a:p>
            <a:pPr marL="742950" lvl="1" indent="-285750">
              <a:lnSpc>
                <a:spcPct val="90000"/>
              </a:lnSpc>
              <a:spcBef>
                <a:spcPct val="0"/>
              </a:spcBef>
              <a:buClr>
                <a:srgbClr val="FFFFFF"/>
              </a:buClr>
              <a:buSzPct val="90000"/>
              <a:buFont typeface="Wingdings" pitchFamily="2" charset="2"/>
              <a:buChar char="Ø"/>
            </a:pPr>
            <a:r>
              <a:rPr lang="en-US" altLang="en-US" sz="2800" b="1" dirty="0" smtClean="0">
                <a:solidFill>
                  <a:srgbClr val="FFFFFF"/>
                </a:solidFill>
              </a:rPr>
              <a:t>whole plasma vs </a:t>
            </a:r>
            <a:r>
              <a:rPr lang="en-US" altLang="en-US" sz="2800" b="1" dirty="0" err="1" smtClean="0">
                <a:solidFill>
                  <a:srgbClr val="FFFFFF"/>
                </a:solidFill>
              </a:rPr>
              <a:t>cryosupernatant</a:t>
            </a:r>
            <a:r>
              <a:rPr lang="en-US" altLang="en-US" sz="2800" b="1" dirty="0" smtClean="0">
                <a:solidFill>
                  <a:srgbClr val="FFFFFF"/>
                </a:solidFill>
              </a:rPr>
              <a:t>?</a:t>
            </a:r>
          </a:p>
          <a:p>
            <a:pPr marL="342900" indent="-342900">
              <a:lnSpc>
                <a:spcPct val="90000"/>
              </a:lnSpc>
              <a:spcBef>
                <a:spcPct val="0"/>
              </a:spcBef>
              <a:buSzPct val="150000"/>
              <a:buFontTx/>
              <a:buChar char="•"/>
            </a:pPr>
            <a:endParaRPr lang="en-US" altLang="en-US" sz="3200" b="1" dirty="0" smtClean="0">
              <a:solidFill>
                <a:srgbClr val="FFFFFF"/>
              </a:solidFill>
            </a:endParaRPr>
          </a:p>
          <a:p>
            <a:pPr marL="342900" indent="-342900">
              <a:lnSpc>
                <a:spcPct val="90000"/>
              </a:lnSpc>
              <a:spcBef>
                <a:spcPct val="0"/>
              </a:spcBef>
              <a:buSzPct val="150000"/>
              <a:buFontTx/>
              <a:buChar char="•"/>
            </a:pPr>
            <a:r>
              <a:rPr lang="en-US" altLang="en-US" sz="3200" b="1" dirty="0" smtClean="0">
                <a:solidFill>
                  <a:srgbClr val="FFFFFF"/>
                </a:solidFill>
              </a:rPr>
              <a:t>Immune suppression/modulation</a:t>
            </a:r>
          </a:p>
          <a:p>
            <a:pPr marL="742950" lvl="1" indent="-285750">
              <a:lnSpc>
                <a:spcPct val="90000"/>
              </a:lnSpc>
              <a:spcBef>
                <a:spcPct val="0"/>
              </a:spcBef>
              <a:buFont typeface="Wingdings" pitchFamily="2" charset="2"/>
              <a:buChar char="Ø"/>
            </a:pPr>
            <a:r>
              <a:rPr lang="en-US" altLang="en-US" sz="2800" b="1" dirty="0" smtClean="0">
                <a:solidFill>
                  <a:srgbClr val="FFFFFF"/>
                </a:solidFill>
              </a:rPr>
              <a:t>Corticosteroids, rituximab</a:t>
            </a:r>
          </a:p>
          <a:p>
            <a:pPr marL="342900" indent="-342900">
              <a:lnSpc>
                <a:spcPct val="90000"/>
              </a:lnSpc>
              <a:spcBef>
                <a:spcPct val="0"/>
              </a:spcBef>
              <a:buSzPct val="150000"/>
              <a:buFontTx/>
              <a:buChar char="•"/>
            </a:pPr>
            <a:endParaRPr lang="en-US" altLang="en-US" sz="3200" b="1" dirty="0" smtClean="0">
              <a:solidFill>
                <a:srgbClr val="FFFFFF"/>
              </a:solidFill>
            </a:endParaRPr>
          </a:p>
          <a:p>
            <a:pPr marL="342900" indent="-342900">
              <a:lnSpc>
                <a:spcPct val="90000"/>
              </a:lnSpc>
              <a:spcBef>
                <a:spcPct val="0"/>
              </a:spcBef>
              <a:buSzPct val="150000"/>
              <a:buFontTx/>
              <a:buChar char="•"/>
            </a:pPr>
            <a:r>
              <a:rPr lang="en-US" altLang="en-US" sz="3200" b="1" dirty="0" err="1" smtClean="0">
                <a:solidFill>
                  <a:srgbClr val="FFFFFF"/>
                </a:solidFill>
              </a:rPr>
              <a:t>Caplacizumab</a:t>
            </a:r>
            <a:r>
              <a:rPr lang="en-US" altLang="en-US" sz="3200" b="1" dirty="0" smtClean="0">
                <a:solidFill>
                  <a:srgbClr val="FFFFFF"/>
                </a:solidFill>
              </a:rPr>
              <a:t> (blocks VWF binding to </a:t>
            </a:r>
            <a:r>
              <a:rPr lang="en-US" altLang="en-US" sz="3200" b="1" dirty="0" err="1" smtClean="0">
                <a:solidFill>
                  <a:srgbClr val="FFFFFF"/>
                </a:solidFill>
              </a:rPr>
              <a:t>plts</a:t>
            </a:r>
            <a:r>
              <a:rPr lang="en-US" altLang="en-US" sz="3200" b="1" dirty="0" smtClean="0">
                <a:solidFill>
                  <a:srgbClr val="FFFFFF"/>
                </a:solidFill>
              </a:rPr>
              <a:t>)</a:t>
            </a:r>
          </a:p>
          <a:p>
            <a:pPr marL="342900" indent="-342900">
              <a:lnSpc>
                <a:spcPct val="90000"/>
              </a:lnSpc>
              <a:spcBef>
                <a:spcPct val="0"/>
              </a:spcBef>
              <a:buSzPct val="150000"/>
              <a:buFontTx/>
              <a:buChar char="•"/>
            </a:pPr>
            <a:endParaRPr lang="en-US" altLang="en-US" sz="3200" b="1" dirty="0" smtClean="0">
              <a:solidFill>
                <a:srgbClr val="FFFFFF"/>
              </a:solidFill>
            </a:endParaRPr>
          </a:p>
          <a:p>
            <a:pPr marL="342900" indent="-342900">
              <a:lnSpc>
                <a:spcPct val="90000"/>
              </a:lnSpc>
              <a:spcBef>
                <a:spcPct val="0"/>
              </a:spcBef>
              <a:buSzPct val="150000"/>
              <a:buFontTx/>
              <a:buChar char="•"/>
            </a:pPr>
            <a:r>
              <a:rPr lang="en-US" altLang="en-US" sz="3200" b="1" dirty="0" smtClean="0">
                <a:solidFill>
                  <a:srgbClr val="FFFFFF"/>
                </a:solidFill>
              </a:rPr>
              <a:t>Supportive care</a:t>
            </a:r>
          </a:p>
          <a:p>
            <a:pPr marL="742950" lvl="1" indent="-285750">
              <a:lnSpc>
                <a:spcPct val="90000"/>
              </a:lnSpc>
              <a:spcBef>
                <a:spcPct val="0"/>
              </a:spcBef>
              <a:buSzPct val="90000"/>
              <a:buFont typeface="Wingdings" pitchFamily="2" charset="2"/>
              <a:buChar char="Ø"/>
            </a:pPr>
            <a:r>
              <a:rPr lang="en-US" altLang="en-US" sz="2800" b="1" dirty="0" smtClean="0">
                <a:solidFill>
                  <a:srgbClr val="FFFFFF"/>
                </a:solidFill>
              </a:rPr>
              <a:t>Platelet transfusion may cause deterioration by “feeding the fire”</a:t>
            </a: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236538" y="69056"/>
            <a:ext cx="10144125" cy="685800"/>
          </a:xfrm>
        </p:spPr>
        <p:txBody>
          <a:bodyPr lIns="0" rIns="0" anchorCtr="1"/>
          <a:lstStyle/>
          <a:p>
            <a:pPr algn="ctr">
              <a:defRPr/>
            </a:pPr>
            <a:r>
              <a:rPr lang="en-US" sz="4800" cap="none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TTP</a:t>
            </a: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3886200" y="1066800"/>
            <a:ext cx="2682875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lIns="0" tIns="0" rIns="0" bIns="0" anchorCtr="1"/>
          <a:lstStyle/>
          <a:p>
            <a:pPr algn="ctr">
              <a:defRPr/>
            </a:pPr>
            <a:r>
              <a:rPr lang="en-US" sz="3600" i="1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Treatment</a:t>
            </a:r>
          </a:p>
        </p:txBody>
      </p:sp>
      <p:sp>
        <p:nvSpPr>
          <p:cNvPr id="37893" name="Line 6"/>
          <p:cNvSpPr>
            <a:spLocks noChangeShapeType="1"/>
          </p:cNvSpPr>
          <p:nvPr/>
        </p:nvSpPr>
        <p:spPr bwMode="auto">
          <a:xfrm>
            <a:off x="457200" y="990600"/>
            <a:ext cx="9572625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28650" y="1895475"/>
            <a:ext cx="9123363" cy="4638675"/>
          </a:xfrm>
        </p:spPr>
        <p:txBody>
          <a:bodyPr lIns="0" rIns="0" anchor="t" anchorCtr="1"/>
          <a:lstStyle/>
          <a:p>
            <a:pPr marL="342900" indent="-342900">
              <a:lnSpc>
                <a:spcPct val="90000"/>
              </a:lnSpc>
              <a:spcBef>
                <a:spcPct val="0"/>
              </a:spcBef>
              <a:buClr>
                <a:srgbClr val="FFFFFF"/>
              </a:buClr>
              <a:buFontTx/>
              <a:buChar char="•"/>
            </a:pPr>
            <a:r>
              <a:rPr lang="en-US" altLang="en-US" sz="2400" b="1" smtClean="0">
                <a:solidFill>
                  <a:srgbClr val="FFFFFF"/>
                </a:solidFill>
              </a:rPr>
              <a:t>1925:  Original case report by Moschcowitz</a:t>
            </a:r>
          </a:p>
          <a:p>
            <a:pPr marL="342900" indent="-342900">
              <a:lnSpc>
                <a:spcPct val="90000"/>
              </a:lnSpc>
              <a:spcBef>
                <a:spcPct val="0"/>
              </a:spcBef>
              <a:buClr>
                <a:srgbClr val="FFFFFF"/>
              </a:buClr>
              <a:buFontTx/>
              <a:buChar char="•"/>
            </a:pPr>
            <a:r>
              <a:rPr lang="en-US" altLang="en-US" sz="2400" b="1" smtClean="0">
                <a:solidFill>
                  <a:srgbClr val="FFFFFF"/>
                </a:solidFill>
              </a:rPr>
              <a:t>1959:  </a:t>
            </a:r>
            <a:r>
              <a:rPr lang="en-US" altLang="en-US" sz="2400" b="1" i="1" smtClean="0">
                <a:solidFill>
                  <a:srgbClr val="FFFFFF"/>
                </a:solidFill>
              </a:rPr>
              <a:t>97% mortality</a:t>
            </a:r>
            <a:r>
              <a:rPr lang="en-US" altLang="en-US" sz="2400" b="1" smtClean="0">
                <a:solidFill>
                  <a:srgbClr val="FFFFFF"/>
                </a:solidFill>
              </a:rPr>
              <a:t> in 116 published cases (Cahalane and Horn). </a:t>
            </a:r>
          </a:p>
          <a:p>
            <a:pPr marL="342900" indent="-342900">
              <a:lnSpc>
                <a:spcPct val="90000"/>
              </a:lnSpc>
              <a:spcBef>
                <a:spcPct val="0"/>
              </a:spcBef>
              <a:buClr>
                <a:srgbClr val="FFFFFF"/>
              </a:buClr>
              <a:buFontTx/>
              <a:buChar char="•"/>
            </a:pPr>
            <a:r>
              <a:rPr lang="en-US" altLang="en-US" sz="2400" b="1" smtClean="0">
                <a:solidFill>
                  <a:srgbClr val="FFFFFF"/>
                </a:solidFill>
              </a:rPr>
              <a:t>1966:  72% of 251 published cases died within 90 days of diagnosis (Amorosi and Ultmann).  Treatments included corticosteroids, splenectomy, antiplatelet drugs.</a:t>
            </a:r>
          </a:p>
          <a:p>
            <a:pPr marL="342900" indent="-342900">
              <a:lnSpc>
                <a:spcPct val="90000"/>
              </a:lnSpc>
              <a:spcBef>
                <a:spcPct val="0"/>
              </a:spcBef>
              <a:buClr>
                <a:srgbClr val="FFFFFF"/>
              </a:buClr>
              <a:buFontTx/>
              <a:buChar char="•"/>
            </a:pPr>
            <a:r>
              <a:rPr lang="en-US" altLang="en-US" sz="2400" b="1" smtClean="0">
                <a:solidFill>
                  <a:srgbClr val="FFFFFF"/>
                </a:solidFill>
              </a:rPr>
              <a:t>1976:  54% remission rate, 38% survival with exchange transfusion reported by Bukowski et al.  </a:t>
            </a:r>
          </a:p>
          <a:p>
            <a:pPr marL="342900" indent="-342900">
              <a:lnSpc>
                <a:spcPct val="90000"/>
              </a:lnSpc>
              <a:spcBef>
                <a:spcPct val="0"/>
              </a:spcBef>
              <a:buClr>
                <a:srgbClr val="FFFFFF"/>
              </a:buClr>
              <a:buFontTx/>
              <a:buChar char="•"/>
            </a:pPr>
            <a:r>
              <a:rPr lang="en-US" altLang="en-US" sz="2400" b="1" smtClean="0">
                <a:solidFill>
                  <a:srgbClr val="FFFFFF"/>
                </a:solidFill>
              </a:rPr>
              <a:t>1977:  Reports of dramatic response to plasma infusion (Byrnes and Khurana) and plasma exchange (Bukowski et al)</a:t>
            </a:r>
          </a:p>
          <a:p>
            <a:pPr marL="342900" indent="-342900">
              <a:lnSpc>
                <a:spcPct val="90000"/>
              </a:lnSpc>
              <a:spcBef>
                <a:spcPct val="0"/>
              </a:spcBef>
              <a:buClr>
                <a:srgbClr val="FFFFFF"/>
              </a:buClr>
              <a:buFontTx/>
              <a:buChar char="•"/>
            </a:pPr>
            <a:r>
              <a:rPr lang="en-US" altLang="en-US" sz="2400" b="1" smtClean="0">
                <a:solidFill>
                  <a:srgbClr val="FFFFFF"/>
                </a:solidFill>
              </a:rPr>
              <a:t>1991:  Canadian trial shows superiority of plasma exchange over plasma infusion (78% vs 63% six month survival)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10144125" cy="577850"/>
          </a:xfrm>
        </p:spPr>
        <p:txBody>
          <a:bodyPr lIns="0" rIns="0" anchorCtr="1"/>
          <a:lstStyle/>
          <a:p>
            <a:pPr algn="ctr"/>
            <a:r>
              <a:rPr lang="en-US" altLang="en-US" sz="4800" cap="none" dirty="0" smtClean="0">
                <a:solidFill>
                  <a:srgbClr val="FFFF00"/>
                </a:solidFill>
              </a:rPr>
              <a:t>TTP</a:t>
            </a:r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3298825" y="1257300"/>
            <a:ext cx="3781425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lIns="0" tIns="0" rIns="0" bIns="0" anchorCtr="1"/>
          <a:lstStyle>
            <a:lvl1pPr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en-US" sz="2800" i="1">
                <a:solidFill>
                  <a:srgbClr val="00FFFF"/>
                </a:solidFill>
              </a:rPr>
              <a:t>Plasma Therapy</a:t>
            </a:r>
          </a:p>
        </p:txBody>
      </p:sp>
      <p:sp>
        <p:nvSpPr>
          <p:cNvPr id="18437" name="Line 5"/>
          <p:cNvSpPr>
            <a:spLocks noChangeShapeType="1"/>
          </p:cNvSpPr>
          <p:nvPr/>
        </p:nvSpPr>
        <p:spPr bwMode="auto">
          <a:xfrm>
            <a:off x="609600" y="1066800"/>
            <a:ext cx="9161463" cy="1588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867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049713" y="388938"/>
            <a:ext cx="2281237" cy="577850"/>
          </a:xfrm>
        </p:spPr>
        <p:txBody>
          <a:bodyPr lIns="0" rIns="0" anchor="t" anchorCtr="1"/>
          <a:lstStyle/>
          <a:p>
            <a:r>
              <a:rPr lang="en-US" altLang="en-US" sz="3600" b="1" smtClean="0">
                <a:solidFill>
                  <a:srgbClr val="FFFF00"/>
                </a:solidFill>
              </a:rPr>
              <a:t>TTP</a:t>
            </a:r>
          </a:p>
        </p:txBody>
      </p:sp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58738" y="1023938"/>
            <a:ext cx="10263187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lIns="0" tIns="0" rIns="0" bIns="0" anchorCtr="1"/>
          <a:lstStyle>
            <a:lvl1pPr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en-US" sz="3000" i="1">
                <a:solidFill>
                  <a:srgbClr val="00FFFF"/>
                </a:solidFill>
              </a:rPr>
              <a:t>Response to plasma infusion</a:t>
            </a:r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617538" y="6389688"/>
            <a:ext cx="4884737" cy="290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800">
                <a:solidFill>
                  <a:srgbClr val="FFFFFF"/>
                </a:solidFill>
              </a:rPr>
              <a:t>Byrnes and Khurana, NEJM 1977;297:1386</a:t>
            </a:r>
          </a:p>
        </p:txBody>
      </p:sp>
      <p:pic>
        <p:nvPicPr>
          <p:cNvPr id="19461" name="Picture 5" descr="HGX15A"/>
          <p:cNvPicPr>
            <a:picLocks noChangeAspect="1" noEditPoints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1638" y="1595438"/>
            <a:ext cx="4497387" cy="465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8597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10380663" cy="895350"/>
          </a:xfrm>
        </p:spPr>
        <p:txBody>
          <a:bodyPr/>
          <a:lstStyle/>
          <a:p>
            <a:r>
              <a:rPr lang="en-US" altLang="en-US" sz="4000" b="1" smtClean="0">
                <a:solidFill>
                  <a:srgbClr val="FFFF00"/>
                </a:solidFill>
              </a:rPr>
              <a:t>TTP</a:t>
            </a:r>
            <a:br>
              <a:rPr lang="en-US" altLang="en-US" sz="4000" b="1" smtClean="0">
                <a:solidFill>
                  <a:srgbClr val="FFFF00"/>
                </a:solidFill>
              </a:rPr>
            </a:br>
            <a:r>
              <a:rPr lang="en-US" altLang="en-US" sz="3200" b="1" i="1" smtClean="0">
                <a:solidFill>
                  <a:srgbClr val="00FFFF"/>
                </a:solidFill>
              </a:rPr>
              <a:t>Plasma exchange vs plasma infusion</a:t>
            </a:r>
            <a:br>
              <a:rPr lang="en-US" altLang="en-US" sz="3200" b="1" i="1" smtClean="0">
                <a:solidFill>
                  <a:srgbClr val="00FFFF"/>
                </a:solidFill>
              </a:rPr>
            </a:br>
            <a:endParaRPr lang="en-US" altLang="en-US" sz="3200" b="1" smtClean="0">
              <a:solidFill>
                <a:srgbClr val="00FFFF"/>
              </a:solidFill>
            </a:endParaRP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838200" y="1295400"/>
            <a:ext cx="89058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2000">
                <a:solidFill>
                  <a:srgbClr val="FFFF00"/>
                </a:solidFill>
              </a:rPr>
              <a:t>102 patients, randomly assigned to plasma exchange vs plasma infusion.  All received aspirin and dipyridamole (NEJM 1991;325:393-7)</a:t>
            </a:r>
          </a:p>
        </p:txBody>
      </p:sp>
      <p:graphicFrame>
        <p:nvGraphicFramePr>
          <p:cNvPr id="61444" name="Group 4"/>
          <p:cNvGraphicFramePr>
            <a:graphicFrameLocks noGrp="1"/>
          </p:cNvGraphicFramePr>
          <p:nvPr>
            <p:ph type="tbl" idx="1"/>
          </p:nvPr>
        </p:nvGraphicFramePr>
        <p:xfrm>
          <a:off x="762000" y="2209800"/>
          <a:ext cx="9123363" cy="3886201"/>
        </p:xfrm>
        <a:graphic>
          <a:graphicData uri="http://schemas.openxmlformats.org/drawingml/2006/table">
            <a:tbl>
              <a:tblPr/>
              <a:tblGrid>
                <a:gridCol w="2438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24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79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812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382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</a:rPr>
                        <a:t>Outcome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</a:rPr>
                        <a:t>Plasma exchange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</a:rPr>
                        <a:t>Plasma infusion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</a:rPr>
                        <a:t>p value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42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Response rate: day 9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47%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25%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0.025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906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Response rate: 6 months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78%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49%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0.002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7316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Mortality at 6 months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22%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37%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0.036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1302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type="title"/>
          </p:nvPr>
        </p:nvSpPr>
        <p:spPr/>
        <p:txBody>
          <a:bodyPr lIns="0" rIns="0" anchorCtr="1"/>
          <a:lstStyle/>
          <a:p>
            <a:pPr algn="ctr"/>
            <a:r>
              <a:rPr lang="en-US" altLang="en-US" sz="4800" b="1" cap="none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Rituximab therapy in TTP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Rituximab given during initial treatment of TTP associated with lower relapse rates (11% vs 55%) vs historical controls (Scully et al, Blood 2011;118:1746)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21/21 patients with refractory TTP responded to rituximab (Froissart et al, </a:t>
            </a:r>
            <a:r>
              <a:rPr lang="en-US" b="1" dirty="0" err="1" smtClean="0">
                <a:solidFill>
                  <a:schemeClr val="bg1"/>
                </a:solidFill>
              </a:rPr>
              <a:t>Crit</a:t>
            </a:r>
            <a:r>
              <a:rPr lang="en-US" b="1" dirty="0" smtClean="0">
                <a:solidFill>
                  <a:schemeClr val="bg1"/>
                </a:solidFill>
              </a:rPr>
              <a:t> Care Med 2012;40:104)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8437" name="Line 5"/>
          <p:cNvSpPr>
            <a:spLocks noChangeShapeType="1"/>
          </p:cNvSpPr>
          <p:nvPr/>
        </p:nvSpPr>
        <p:spPr bwMode="auto">
          <a:xfrm>
            <a:off x="609600" y="1066800"/>
            <a:ext cx="9161463" cy="1588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249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2800" b="1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REMISSION IN TTP IS POSSIBLE DESPITE PERSISTENCE OF INHIBITOR AND  SEVERE DEFICIENCY OF ADAMTS 13</a:t>
            </a:r>
          </a:p>
        </p:txBody>
      </p:sp>
      <p:sp>
        <p:nvSpPr>
          <p:cNvPr id="39939" name="Text Box 4"/>
          <p:cNvSpPr txBox="1">
            <a:spLocks noChangeArrowheads="1"/>
          </p:cNvSpPr>
          <p:nvPr/>
        </p:nvSpPr>
        <p:spPr bwMode="auto">
          <a:xfrm>
            <a:off x="3352800" y="1066800"/>
            <a:ext cx="33575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/>
              <a:t>ZHENG ET AL, BLOOD 2004;103:4043</a:t>
            </a:r>
          </a:p>
        </p:txBody>
      </p:sp>
      <p:grpSp>
        <p:nvGrpSpPr>
          <p:cNvPr id="39940" name="Group 9"/>
          <p:cNvGrpSpPr>
            <a:grpSpLocks/>
          </p:cNvGrpSpPr>
          <p:nvPr/>
        </p:nvGrpSpPr>
        <p:grpSpPr bwMode="auto">
          <a:xfrm>
            <a:off x="2286000" y="1371600"/>
            <a:ext cx="3600450" cy="5562600"/>
            <a:chOff x="2016" y="912"/>
            <a:chExt cx="2268" cy="3504"/>
          </a:xfrm>
        </p:grpSpPr>
        <p:pic>
          <p:nvPicPr>
            <p:cNvPr id="39944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628" t="7175" b="5756"/>
            <a:stretch>
              <a:fillRect/>
            </a:stretch>
          </p:blipFill>
          <p:spPr bwMode="auto">
            <a:xfrm>
              <a:off x="2496" y="912"/>
              <a:ext cx="1788" cy="34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9945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756" r="92920" b="6950"/>
            <a:stretch>
              <a:fillRect/>
            </a:stretch>
          </p:blipFill>
          <p:spPr bwMode="auto">
            <a:xfrm>
              <a:off x="2016" y="912"/>
              <a:ext cx="480" cy="35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39941" name="Text Box 8"/>
          <p:cNvSpPr txBox="1">
            <a:spLocks noChangeArrowheads="1"/>
          </p:cNvSpPr>
          <p:nvPr/>
        </p:nvSpPr>
        <p:spPr bwMode="auto">
          <a:xfrm>
            <a:off x="5927725" y="2362200"/>
            <a:ext cx="33686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2000"/>
              <a:t>Platelet count normalizes</a:t>
            </a:r>
          </a:p>
        </p:txBody>
      </p:sp>
      <p:sp>
        <p:nvSpPr>
          <p:cNvPr id="39942" name="Text Box 11"/>
          <p:cNvSpPr txBox="1">
            <a:spLocks noChangeArrowheads="1"/>
          </p:cNvSpPr>
          <p:nvPr/>
        </p:nvSpPr>
        <p:spPr bwMode="auto">
          <a:xfrm>
            <a:off x="5943600" y="4419600"/>
            <a:ext cx="37496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2000"/>
              <a:t>ADAMTS 13 inhibitor level remains high</a:t>
            </a:r>
          </a:p>
        </p:txBody>
      </p:sp>
      <p:sp>
        <p:nvSpPr>
          <p:cNvPr id="39943" name="Text Box 12"/>
          <p:cNvSpPr txBox="1">
            <a:spLocks noChangeArrowheads="1"/>
          </p:cNvSpPr>
          <p:nvPr/>
        </p:nvSpPr>
        <p:spPr bwMode="auto">
          <a:xfrm>
            <a:off x="6019800" y="5791200"/>
            <a:ext cx="36734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2000"/>
              <a:t>ADAMTS13 plasma level remains very low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063" y="93662"/>
            <a:ext cx="10144125" cy="1118393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Platelet transfusions are associated with worse outcomes in HIT &amp; TTP</a:t>
            </a:r>
            <a:endParaRPr 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485231" y="6012656"/>
            <a:ext cx="5715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endParaRPr lang="en-US" sz="1800" smtClean="0">
              <a:solidFill>
                <a:srgbClr val="FFFFFF"/>
              </a:solidFill>
            </a:endParaRPr>
          </a:p>
        </p:txBody>
      </p:sp>
      <p:pic>
        <p:nvPicPr>
          <p:cNvPr id="9523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3814" y="1364456"/>
            <a:ext cx="7600950" cy="490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sp>
        <p:nvSpPr>
          <p:cNvPr id="7" name="Oval 6"/>
          <p:cNvSpPr/>
          <p:nvPr/>
        </p:nvSpPr>
        <p:spPr bwMode="auto">
          <a:xfrm>
            <a:off x="4580731" y="1821656"/>
            <a:ext cx="1905000" cy="2743200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endParaRPr lang="en-US" sz="1800" smtClean="0">
              <a:solidFill>
                <a:srgbClr val="FFFFFF"/>
              </a:solidFill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4809331" y="1897856"/>
            <a:ext cx="2209800" cy="2362200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endParaRPr lang="en-US" sz="1800" smtClean="0">
              <a:solidFill>
                <a:srgbClr val="FFFFFF"/>
              </a:solidFill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542131" y="2202656"/>
            <a:ext cx="685800" cy="762000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endParaRPr lang="en-US" sz="1800" smtClean="0">
              <a:solidFill>
                <a:srgbClr val="FFFFFF"/>
              </a:solidFill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9228931" y="1364456"/>
            <a:ext cx="533400" cy="533400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endParaRPr lang="en-US" sz="1800" smtClean="0">
              <a:solidFill>
                <a:srgbClr val="FFFFFF"/>
              </a:solidFill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9228931" y="1288256"/>
            <a:ext cx="762000" cy="685800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endParaRPr lang="en-US" sz="1800" smtClean="0">
              <a:solidFill>
                <a:srgbClr val="FFFFFF"/>
              </a:solidFill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2294731" y="1631156"/>
            <a:ext cx="2514600" cy="2743200"/>
          </a:xfrm>
          <a:prstGeom prst="ellipse">
            <a:avLst/>
          </a:prstGeom>
          <a:noFill/>
          <a:ln w="28575">
            <a:solidFill>
              <a:srgbClr val="FF0000"/>
            </a:solidFill>
          </a:ln>
          <a:effectLst/>
          <a:ex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endParaRPr lang="en-US" sz="1800" smtClean="0">
              <a:solidFill>
                <a:srgbClr val="FFFF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8731" y="6628122"/>
            <a:ext cx="2467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i="1" dirty="0" smtClean="0">
                <a:solidFill>
                  <a:srgbClr val="000000"/>
                </a:solidFill>
              </a:rPr>
              <a:t>Blood 2015;125:1470</a:t>
            </a:r>
            <a:endParaRPr lang="en-US" sz="1800" i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1494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type="title"/>
          </p:nvPr>
        </p:nvSpPr>
        <p:spPr/>
        <p:txBody>
          <a:bodyPr lIns="0" rIns="0" anchorCtr="1"/>
          <a:lstStyle/>
          <a:p>
            <a:pPr algn="ctr"/>
            <a:r>
              <a:rPr lang="en-US" altLang="en-US" sz="4800" cap="none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Caplacizumab</a:t>
            </a:r>
            <a:endParaRPr lang="en-US" altLang="en-US" sz="4800" cap="none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1331" y="1548705"/>
            <a:ext cx="6942931" cy="1219199"/>
          </a:xfrm>
        </p:spPr>
        <p:txBody>
          <a:bodyPr/>
          <a:lstStyle/>
          <a:p>
            <a:r>
              <a:rPr lang="en-US" sz="3200" dirty="0" smtClean="0"/>
              <a:t>Humanized anti-VWF </a:t>
            </a:r>
            <a:r>
              <a:rPr lang="en-US" sz="3200" dirty="0" err="1" smtClean="0"/>
              <a:t>nanobody</a:t>
            </a:r>
            <a:endParaRPr lang="en-US" sz="3200" dirty="0" smtClean="0"/>
          </a:p>
          <a:p>
            <a:r>
              <a:rPr lang="en-US" sz="3200" dirty="0" smtClean="0"/>
              <a:t>Inhibits VWF binding to platelets</a:t>
            </a:r>
          </a:p>
        </p:txBody>
      </p:sp>
      <p:sp>
        <p:nvSpPr>
          <p:cNvPr id="18437" name="Line 5"/>
          <p:cNvSpPr>
            <a:spLocks noChangeShapeType="1"/>
          </p:cNvSpPr>
          <p:nvPr/>
        </p:nvSpPr>
        <p:spPr bwMode="auto">
          <a:xfrm>
            <a:off x="609600" y="1066800"/>
            <a:ext cx="9161463" cy="1588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1331" y="3421349"/>
            <a:ext cx="4048971" cy="3026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131" y="3406972"/>
            <a:ext cx="4038600" cy="3042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490339" y="6614928"/>
            <a:ext cx="2313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i="1" dirty="0" smtClean="0">
                <a:solidFill>
                  <a:schemeClr val="bg1"/>
                </a:solidFill>
              </a:rPr>
              <a:t>NEJM 2016;374:511</a:t>
            </a:r>
            <a:endParaRPr lang="en-US" sz="18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7125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tx1"/>
                </a:solidFill>
              </a:rPr>
              <a:t>Caplacizumab</a:t>
            </a:r>
            <a:r>
              <a:rPr lang="en-US" dirty="0" smtClean="0">
                <a:solidFill>
                  <a:schemeClr val="tx1"/>
                </a:solidFill>
              </a:rPr>
              <a:t> vs placebo for TTP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1145" t="1724" r="1145"/>
          <a:stretch/>
        </p:blipFill>
        <p:spPr>
          <a:xfrm>
            <a:off x="1532730" y="1440656"/>
            <a:ext cx="7315201" cy="4343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796200" y="6622256"/>
            <a:ext cx="21034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NEJM 2019;380:325-34</a:t>
            </a:r>
            <a:endParaRPr lang="en-US" i="1" dirty="0"/>
          </a:p>
        </p:txBody>
      </p:sp>
      <p:sp>
        <p:nvSpPr>
          <p:cNvPr id="5" name="Rectangle 4"/>
          <p:cNvSpPr/>
          <p:nvPr/>
        </p:nvSpPr>
        <p:spPr bwMode="auto">
          <a:xfrm>
            <a:off x="1532730" y="2126456"/>
            <a:ext cx="7315200" cy="13716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1532730" y="3726656"/>
            <a:ext cx="7315200" cy="12954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1852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063" y="93662"/>
            <a:ext cx="10144125" cy="1042193"/>
          </a:xfrm>
        </p:spPr>
        <p:txBody>
          <a:bodyPr/>
          <a:lstStyle/>
          <a:p>
            <a:r>
              <a:rPr lang="en-US" dirty="0" err="1" smtClean="0">
                <a:solidFill>
                  <a:schemeClr val="tx1"/>
                </a:solidFill>
              </a:rPr>
              <a:t>Caplacizumab</a:t>
            </a:r>
            <a:r>
              <a:rPr lang="en-US" dirty="0" smtClean="0">
                <a:solidFill>
                  <a:schemeClr val="tx1"/>
                </a:solidFill>
              </a:rPr>
              <a:t>, plasma exchange and upfront rituximab improves outcomes in </a:t>
            </a:r>
            <a:r>
              <a:rPr lang="en-US" dirty="0" smtClean="0">
                <a:solidFill>
                  <a:schemeClr val="tx1"/>
                </a:solidFill>
              </a:rPr>
              <a:t>TTP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796200" y="6622256"/>
            <a:ext cx="18533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Blood 2021;137:733</a:t>
            </a:r>
            <a:endParaRPr lang="en-US" i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31" y="1821656"/>
            <a:ext cx="5503533" cy="38195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367" y="2659856"/>
            <a:ext cx="4773821" cy="227171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876131" y="4992082"/>
            <a:ext cx="411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Historical cohort treated with PE &amp; steroids, rituximab as </a:t>
            </a:r>
            <a:r>
              <a:rPr lang="en-US" dirty="0" err="1" smtClean="0"/>
              <a:t>salvange</a:t>
            </a:r>
            <a:r>
              <a:rPr lang="en-US" dirty="0" smtClean="0"/>
              <a:t> therapy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7869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31838" y="1770063"/>
            <a:ext cx="9123362" cy="3106737"/>
          </a:xfrm>
        </p:spPr>
        <p:txBody>
          <a:bodyPr lIns="0" rIns="0" anchor="t" anchorCtr="1"/>
          <a:lstStyle/>
          <a:p>
            <a:pPr marL="342900" indent="-342900">
              <a:spcBef>
                <a:spcPct val="0"/>
              </a:spcBef>
              <a:buClr>
                <a:srgbClr val="FFFFFF"/>
              </a:buClr>
              <a:buSzPct val="150000"/>
              <a:buFontTx/>
              <a:buChar char="•"/>
            </a:pPr>
            <a:r>
              <a:rPr lang="en-US" altLang="en-US" sz="3200" b="1" smtClean="0">
                <a:solidFill>
                  <a:srgbClr val="FFFFFF"/>
                </a:solidFill>
              </a:rPr>
              <a:t>Relapse rate 20-60%</a:t>
            </a:r>
          </a:p>
          <a:p>
            <a:pPr marL="342900" indent="-342900">
              <a:spcBef>
                <a:spcPct val="0"/>
              </a:spcBef>
              <a:buClr>
                <a:srgbClr val="FFFFFF"/>
              </a:buClr>
              <a:buSzPct val="150000"/>
              <a:buFontTx/>
              <a:buChar char="•"/>
            </a:pPr>
            <a:r>
              <a:rPr lang="en-US" altLang="en-US" sz="3200" b="1" smtClean="0">
                <a:solidFill>
                  <a:srgbClr val="FFFFFF"/>
                </a:solidFill>
              </a:rPr>
              <a:t>Most within 1-2 years, but some &gt; 5 years</a:t>
            </a:r>
          </a:p>
          <a:p>
            <a:pPr marL="342900" indent="-342900">
              <a:spcBef>
                <a:spcPct val="0"/>
              </a:spcBef>
              <a:buClr>
                <a:srgbClr val="FFFFFF"/>
              </a:buClr>
              <a:buSzPct val="150000"/>
              <a:buFontTx/>
              <a:buChar char="•"/>
            </a:pPr>
            <a:r>
              <a:rPr lang="en-US" altLang="en-US" sz="3200" b="1" smtClean="0">
                <a:solidFill>
                  <a:srgbClr val="FFFFFF"/>
                </a:solidFill>
              </a:rPr>
              <a:t>20%+ have &gt; 1 relapse</a:t>
            </a:r>
          </a:p>
          <a:p>
            <a:pPr marL="342900" indent="-342900">
              <a:spcBef>
                <a:spcPct val="0"/>
              </a:spcBef>
              <a:buClr>
                <a:srgbClr val="FFFFFF"/>
              </a:buClr>
              <a:buSzPct val="150000"/>
              <a:buFontTx/>
              <a:buChar char="•"/>
            </a:pPr>
            <a:r>
              <a:rPr lang="en-US" altLang="en-US" sz="3200" b="1" smtClean="0">
                <a:solidFill>
                  <a:srgbClr val="FFFFFF"/>
                </a:solidFill>
              </a:rPr>
              <a:t>Some patients develop chronic relapsing disease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title"/>
          </p:nvPr>
        </p:nvSpPr>
        <p:spPr>
          <a:xfrm>
            <a:off x="246063" y="457200"/>
            <a:ext cx="10144125" cy="746125"/>
          </a:xfrm>
        </p:spPr>
        <p:txBody>
          <a:bodyPr lIns="0" rIns="0" anchorCtr="1"/>
          <a:lstStyle/>
          <a:p>
            <a:pPr algn="ctr">
              <a:defRPr/>
            </a:pPr>
            <a:r>
              <a:rPr lang="en-US" sz="4800" cap="none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RELAPSES IN TTP</a:t>
            </a:r>
          </a:p>
        </p:txBody>
      </p:sp>
      <p:sp>
        <p:nvSpPr>
          <p:cNvPr id="40964" name="Line 4"/>
          <p:cNvSpPr>
            <a:spLocks noChangeShapeType="1"/>
          </p:cNvSpPr>
          <p:nvPr/>
        </p:nvSpPr>
        <p:spPr bwMode="auto">
          <a:xfrm>
            <a:off x="609599" y="1446212"/>
            <a:ext cx="9161463" cy="1588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28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A LOW ADAMTS13 ACTIVITY DURING REMISSION PREDICTS RELAPSE OF TTP</a:t>
            </a:r>
          </a:p>
        </p:txBody>
      </p:sp>
      <p:pic>
        <p:nvPicPr>
          <p:cNvPr id="4198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4925" y="1822450"/>
            <a:ext cx="7773988" cy="409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8" name="Rectangle 6"/>
          <p:cNvSpPr>
            <a:spLocks noChangeArrowheads="1"/>
          </p:cNvSpPr>
          <p:nvPr/>
        </p:nvSpPr>
        <p:spPr bwMode="auto">
          <a:xfrm>
            <a:off x="3057525" y="1060450"/>
            <a:ext cx="4287838" cy="29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>
              <a:lnSpc>
                <a:spcPct val="97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altLang="en-US" i="1"/>
              <a:t>Hovinga, J. A. K. et al. Blood 2010;115:1500-1511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2057400"/>
            <a:ext cx="9123363" cy="4488656"/>
          </a:xfrm>
        </p:spPr>
        <p:txBody>
          <a:bodyPr lIns="0" rIns="0" anchor="t" anchorCtr="1"/>
          <a:lstStyle/>
          <a:p>
            <a:pPr marL="342900" indent="-342900">
              <a:lnSpc>
                <a:spcPct val="90000"/>
              </a:lnSpc>
              <a:spcBef>
                <a:spcPct val="0"/>
              </a:spcBef>
              <a:buClr>
                <a:srgbClr val="FFFFFF"/>
              </a:buClr>
              <a:buSzPct val="150000"/>
              <a:buFontTx/>
              <a:buChar char="•"/>
            </a:pPr>
            <a:r>
              <a:rPr lang="en-US" altLang="en-US" sz="2800" b="1" u="sng" dirty="0" smtClean="0">
                <a:solidFill>
                  <a:srgbClr val="FFFFFF"/>
                </a:solidFill>
              </a:rPr>
              <a:t>Rituximab</a:t>
            </a:r>
          </a:p>
          <a:p>
            <a:pPr marL="342900" indent="-342900">
              <a:lnSpc>
                <a:spcPct val="90000"/>
              </a:lnSpc>
              <a:spcBef>
                <a:spcPct val="0"/>
              </a:spcBef>
              <a:buClr>
                <a:srgbClr val="FFFFFF"/>
              </a:buClr>
              <a:buSzPct val="150000"/>
              <a:buFontTx/>
              <a:buChar char="•"/>
            </a:pPr>
            <a:r>
              <a:rPr lang="en-US" altLang="en-US" sz="2800" b="1" dirty="0" err="1" smtClean="0">
                <a:solidFill>
                  <a:srgbClr val="FFFFFF"/>
                </a:solidFill>
              </a:rPr>
              <a:t>Ofatumumab</a:t>
            </a:r>
            <a:r>
              <a:rPr lang="en-US" altLang="en-US" sz="2800" b="1" dirty="0" smtClean="0">
                <a:solidFill>
                  <a:srgbClr val="FFFFFF"/>
                </a:solidFill>
              </a:rPr>
              <a:t> (if rituximab not tolerated)</a:t>
            </a:r>
          </a:p>
          <a:p>
            <a:pPr marL="342900" indent="-342900">
              <a:lnSpc>
                <a:spcPct val="90000"/>
              </a:lnSpc>
              <a:spcBef>
                <a:spcPct val="0"/>
              </a:spcBef>
              <a:buClr>
                <a:srgbClr val="FFFFFF"/>
              </a:buClr>
              <a:buSzPct val="150000"/>
              <a:buFontTx/>
              <a:buChar char="•"/>
            </a:pPr>
            <a:r>
              <a:rPr lang="en-US" altLang="en-US" sz="2800" b="1" dirty="0" smtClean="0">
                <a:solidFill>
                  <a:srgbClr val="FFFFFF"/>
                </a:solidFill>
              </a:rPr>
              <a:t>Corticosteroids</a:t>
            </a:r>
          </a:p>
          <a:p>
            <a:pPr marL="342900" indent="-342900">
              <a:lnSpc>
                <a:spcPct val="90000"/>
              </a:lnSpc>
              <a:spcBef>
                <a:spcPct val="0"/>
              </a:spcBef>
              <a:buClr>
                <a:srgbClr val="FFFFFF"/>
              </a:buClr>
              <a:buSzPct val="150000"/>
              <a:buFontTx/>
              <a:buChar char="•"/>
            </a:pPr>
            <a:r>
              <a:rPr lang="en-US" altLang="en-US" sz="2800" b="1" dirty="0" smtClean="0">
                <a:solidFill>
                  <a:srgbClr val="FFFFFF"/>
                </a:solidFill>
              </a:rPr>
              <a:t>Splenectomy</a:t>
            </a:r>
          </a:p>
          <a:p>
            <a:pPr marL="342900" indent="-342900">
              <a:lnSpc>
                <a:spcPct val="90000"/>
              </a:lnSpc>
              <a:spcBef>
                <a:spcPct val="0"/>
              </a:spcBef>
              <a:buClr>
                <a:srgbClr val="FFFFFF"/>
              </a:buClr>
              <a:buSzPct val="150000"/>
              <a:buFontTx/>
              <a:buChar char="•"/>
            </a:pPr>
            <a:r>
              <a:rPr lang="en-US" altLang="en-US" sz="2800" b="1" dirty="0" smtClean="0">
                <a:solidFill>
                  <a:srgbClr val="FFFFFF"/>
                </a:solidFill>
              </a:rPr>
              <a:t>Immunosuppressive drugs: </a:t>
            </a:r>
            <a:r>
              <a:rPr lang="en-US" altLang="en-US" sz="2800" b="1" dirty="0" err="1" smtClean="0">
                <a:solidFill>
                  <a:srgbClr val="FFFFFF"/>
                </a:solidFill>
              </a:rPr>
              <a:t>mycophenolate</a:t>
            </a:r>
            <a:r>
              <a:rPr lang="en-US" altLang="en-US" sz="2800" b="1" dirty="0" smtClean="0">
                <a:solidFill>
                  <a:srgbClr val="FFFFFF"/>
                </a:solidFill>
              </a:rPr>
              <a:t>, cyclosporine, cyclophosphamide</a:t>
            </a:r>
          </a:p>
          <a:p>
            <a:pPr marL="342900" indent="-342900">
              <a:lnSpc>
                <a:spcPct val="90000"/>
              </a:lnSpc>
              <a:spcBef>
                <a:spcPct val="0"/>
              </a:spcBef>
              <a:buClr>
                <a:srgbClr val="FFFFFF"/>
              </a:buClr>
              <a:buSzPct val="150000"/>
              <a:buFontTx/>
              <a:buChar char="•"/>
            </a:pPr>
            <a:r>
              <a:rPr lang="en-US" altLang="en-US" sz="2800" b="1" dirty="0" err="1" smtClean="0">
                <a:solidFill>
                  <a:srgbClr val="FFFFFF"/>
                </a:solidFill>
              </a:rPr>
              <a:t>Bortezomib</a:t>
            </a:r>
            <a:endParaRPr lang="en-US" altLang="en-US" sz="2800" b="1" dirty="0" smtClean="0">
              <a:solidFill>
                <a:srgbClr val="FFFFFF"/>
              </a:solidFill>
            </a:endParaRPr>
          </a:p>
          <a:p>
            <a:pPr marL="342900" indent="-342900">
              <a:lnSpc>
                <a:spcPct val="90000"/>
              </a:lnSpc>
              <a:spcBef>
                <a:spcPct val="0"/>
              </a:spcBef>
              <a:buClr>
                <a:srgbClr val="FFFFFF"/>
              </a:buClr>
              <a:buSzPct val="150000"/>
              <a:buFontTx/>
              <a:buChar char="•"/>
            </a:pPr>
            <a:r>
              <a:rPr lang="en-US" altLang="en-US" sz="2800" b="1" dirty="0" err="1" smtClean="0">
                <a:solidFill>
                  <a:srgbClr val="FFFFFF"/>
                </a:solidFill>
              </a:rPr>
              <a:t>Vinca</a:t>
            </a:r>
            <a:r>
              <a:rPr lang="en-US" altLang="en-US" sz="2800" b="1" dirty="0" smtClean="0">
                <a:solidFill>
                  <a:srgbClr val="FFFFFF"/>
                </a:solidFill>
              </a:rPr>
              <a:t> alkaloids: vincristine, vinblastine</a:t>
            </a:r>
          </a:p>
          <a:p>
            <a:pPr marL="342900" indent="-342900">
              <a:lnSpc>
                <a:spcPct val="90000"/>
              </a:lnSpc>
              <a:spcBef>
                <a:spcPct val="0"/>
              </a:spcBef>
              <a:buClr>
                <a:srgbClr val="FFFFFF"/>
              </a:buClr>
              <a:buSzPct val="150000"/>
              <a:buFontTx/>
              <a:buChar char="•"/>
            </a:pPr>
            <a:r>
              <a:rPr lang="en-US" altLang="en-US" sz="2800" b="1" dirty="0" smtClean="0">
                <a:solidFill>
                  <a:srgbClr val="FFFFFF"/>
                </a:solidFill>
              </a:rPr>
              <a:t>N-</a:t>
            </a:r>
            <a:r>
              <a:rPr lang="en-US" altLang="en-US" sz="2800" b="1" dirty="0" err="1" smtClean="0">
                <a:solidFill>
                  <a:srgbClr val="FFFFFF"/>
                </a:solidFill>
              </a:rPr>
              <a:t>acetylcysteine</a:t>
            </a:r>
            <a:endParaRPr lang="en-US" altLang="en-US" sz="2800" b="1" dirty="0" smtClean="0">
              <a:solidFill>
                <a:srgbClr val="FFFFFF"/>
              </a:solidFill>
            </a:endParaRPr>
          </a:p>
          <a:p>
            <a:pPr marL="342900" indent="-342900">
              <a:lnSpc>
                <a:spcPct val="90000"/>
              </a:lnSpc>
              <a:spcBef>
                <a:spcPct val="0"/>
              </a:spcBef>
              <a:buClr>
                <a:srgbClr val="FFFFFF"/>
              </a:buClr>
              <a:buSzPct val="150000"/>
              <a:buFontTx/>
              <a:buChar char="•"/>
            </a:pPr>
            <a:r>
              <a:rPr lang="en-US" altLang="en-US" sz="2800" b="1" dirty="0" err="1" smtClean="0">
                <a:solidFill>
                  <a:srgbClr val="FFFFFF"/>
                </a:solidFill>
              </a:rPr>
              <a:t>Eculizumab</a:t>
            </a:r>
            <a:endParaRPr lang="en-US" altLang="en-US" sz="2800" b="1" dirty="0" smtClean="0">
              <a:solidFill>
                <a:srgbClr val="FFFFFF"/>
              </a:solidFill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title"/>
          </p:nvPr>
        </p:nvSpPr>
        <p:spPr>
          <a:xfrm>
            <a:off x="118269" y="221456"/>
            <a:ext cx="10144125" cy="762000"/>
          </a:xfrm>
        </p:spPr>
        <p:txBody>
          <a:bodyPr lIns="0" rIns="0" anchorCtr="1"/>
          <a:lstStyle/>
          <a:p>
            <a:pPr algn="ctr">
              <a:defRPr/>
            </a:pPr>
            <a:r>
              <a:rPr lang="en-US" sz="4800" cap="none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TTP</a:t>
            </a:r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152400" y="1295400"/>
            <a:ext cx="10012363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lIns="0" tIns="0" rIns="0" bIns="0" anchorCtr="1"/>
          <a:lstStyle/>
          <a:p>
            <a:pPr algn="ctr">
              <a:defRPr/>
            </a:pPr>
            <a:r>
              <a:rPr lang="en-US" sz="2800" i="1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Treatment options for relapsing or refractory disease </a:t>
            </a:r>
          </a:p>
        </p:txBody>
      </p:sp>
      <p:sp>
        <p:nvSpPr>
          <p:cNvPr id="43013" name="Line 5"/>
          <p:cNvSpPr>
            <a:spLocks noChangeShapeType="1"/>
          </p:cNvSpPr>
          <p:nvPr/>
        </p:nvSpPr>
        <p:spPr bwMode="auto">
          <a:xfrm>
            <a:off x="609600" y="1219200"/>
            <a:ext cx="9161463" cy="1588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2800" b="1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RESPONSE TO RITUXIMAB IN RELAPSING TTP</a:t>
            </a:r>
          </a:p>
        </p:txBody>
      </p:sp>
      <p:pic>
        <p:nvPicPr>
          <p:cNvPr id="46083" name="Picture 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838200"/>
            <a:ext cx="8570913" cy="6157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084" name="Text Box 22"/>
          <p:cNvSpPr txBox="1">
            <a:spLocks noChangeArrowheads="1"/>
          </p:cNvSpPr>
          <p:nvPr/>
        </p:nvSpPr>
        <p:spPr bwMode="auto">
          <a:xfrm>
            <a:off x="6553200" y="2286000"/>
            <a:ext cx="2667000" cy="417513"/>
          </a:xfrm>
          <a:prstGeom prst="rect">
            <a:avLst/>
          </a:prstGeom>
          <a:solidFill>
            <a:srgbClr val="FFFF00"/>
          </a:solidFill>
          <a:ln w="508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800"/>
              <a:t>Rituximab q 6 mo</a:t>
            </a:r>
          </a:p>
        </p:txBody>
      </p:sp>
      <p:sp>
        <p:nvSpPr>
          <p:cNvPr id="46085" name="Line 23"/>
          <p:cNvSpPr>
            <a:spLocks noChangeShapeType="1"/>
          </p:cNvSpPr>
          <p:nvPr/>
        </p:nvSpPr>
        <p:spPr bwMode="auto">
          <a:xfrm>
            <a:off x="8686800" y="2514600"/>
            <a:ext cx="457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Should rituximab be given to </a:t>
            </a:r>
            <a:r>
              <a:rPr lang="en-US" sz="2800" dirty="0"/>
              <a:t>prevent relapse in asymptomatic patients with low ADAMTS13 levels</a:t>
            </a:r>
            <a:r>
              <a:rPr lang="en-US" sz="2800" dirty="0" smtClean="0"/>
              <a:t>?</a:t>
            </a:r>
            <a:endParaRPr lang="en-US" sz="2800" dirty="0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Pro</a:t>
            </a:r>
          </a:p>
          <a:p>
            <a:r>
              <a:rPr lang="en-US" sz="2000" dirty="0" smtClean="0"/>
              <a:t>Normalization of ADAMTS13 likely to prevent relapse</a:t>
            </a:r>
          </a:p>
          <a:p>
            <a:r>
              <a:rPr lang="en-US" sz="2000" dirty="0" smtClean="0"/>
              <a:t>Efficacy of rituximab in reversing autoimmune ADAMTS13 deficiency</a:t>
            </a:r>
          </a:p>
          <a:p>
            <a:r>
              <a:rPr lang="en-US" sz="2000" dirty="0" smtClean="0"/>
              <a:t>Potential morbidity/mortality of relapse</a:t>
            </a:r>
          </a:p>
          <a:p>
            <a:r>
              <a:rPr lang="en-US" sz="2000" dirty="0" smtClean="0"/>
              <a:t>Possible deleterious effects of subclinical </a:t>
            </a:r>
            <a:r>
              <a:rPr lang="en-US" sz="2000" dirty="0" err="1" smtClean="0"/>
              <a:t>microangiopathy</a:t>
            </a:r>
            <a:r>
              <a:rPr lang="en-US" sz="2000" dirty="0" smtClean="0"/>
              <a:t> associated with low ADAMTS13 (unpublished data)</a:t>
            </a:r>
            <a:endParaRPr lang="en-US" sz="2000" dirty="0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Con</a:t>
            </a:r>
          </a:p>
          <a:p>
            <a:r>
              <a:rPr lang="en-US" sz="2000" dirty="0" smtClean="0"/>
              <a:t>No clinical trial data showing overall clinical benefit</a:t>
            </a:r>
          </a:p>
          <a:p>
            <a:r>
              <a:rPr lang="en-US" sz="2000" dirty="0" smtClean="0"/>
              <a:t>Not all patients with persistent low ADAMTS13 activity relapse</a:t>
            </a:r>
          </a:p>
          <a:p>
            <a:r>
              <a:rPr lang="en-US" sz="2000" dirty="0" smtClean="0"/>
              <a:t>Expense</a:t>
            </a:r>
          </a:p>
          <a:p>
            <a:r>
              <a:rPr lang="en-US" sz="2000" dirty="0" smtClean="0"/>
              <a:t>Risks of rituximab</a:t>
            </a:r>
          </a:p>
          <a:p>
            <a:pPr lvl="1"/>
            <a:r>
              <a:rPr lang="en-US" sz="1600" dirty="0" smtClean="0"/>
              <a:t>Infusion reactions</a:t>
            </a:r>
          </a:p>
          <a:p>
            <a:pPr lvl="1"/>
            <a:r>
              <a:rPr lang="en-US" sz="1600" dirty="0" smtClean="0"/>
              <a:t>Infection (PML)</a:t>
            </a:r>
          </a:p>
          <a:p>
            <a:pPr lvl="1"/>
            <a:r>
              <a:rPr lang="en-US" sz="1600" dirty="0" smtClean="0"/>
              <a:t>Sensitization</a:t>
            </a:r>
            <a:endParaRPr lang="en-US" sz="1600" dirty="0"/>
          </a:p>
        </p:txBody>
      </p:sp>
      <p:sp>
        <p:nvSpPr>
          <p:cNvPr id="13" name="Line 5"/>
          <p:cNvSpPr>
            <a:spLocks noChangeShapeType="1"/>
          </p:cNvSpPr>
          <p:nvPr/>
        </p:nvSpPr>
        <p:spPr bwMode="auto">
          <a:xfrm>
            <a:off x="609600" y="1219200"/>
            <a:ext cx="9161463" cy="1588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845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Preemptive rituximab prevents long-term relapses in immune-mediated thrombotic thrombocytopenic purpura</a:t>
            </a:r>
          </a:p>
        </p:txBody>
      </p:sp>
      <p:sp>
        <p:nvSpPr>
          <p:cNvPr id="41988" name="Rectangle 6"/>
          <p:cNvSpPr>
            <a:spLocks noChangeArrowheads="1"/>
          </p:cNvSpPr>
          <p:nvPr/>
        </p:nvSpPr>
        <p:spPr bwMode="auto">
          <a:xfrm>
            <a:off x="3702584" y="1060450"/>
            <a:ext cx="2975495" cy="301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>
              <a:lnSpc>
                <a:spcPct val="97000"/>
              </a:lnSpc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altLang="en-US" i="1" dirty="0" err="1" smtClean="0"/>
              <a:t>Jestin</a:t>
            </a:r>
            <a:r>
              <a:rPr lang="en-GB" altLang="en-US" i="1" dirty="0" smtClean="0"/>
              <a:t> </a:t>
            </a:r>
            <a:r>
              <a:rPr lang="en-GB" altLang="en-US" i="1" dirty="0"/>
              <a:t>et al. Blood </a:t>
            </a:r>
            <a:r>
              <a:rPr lang="en-GB" altLang="en-US" i="1" dirty="0" smtClean="0"/>
              <a:t>2018;132:2143</a:t>
            </a:r>
            <a:endParaRPr lang="en-GB" altLang="en-US" i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7134" y="1821656"/>
            <a:ext cx="4186394" cy="529113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53383" y="1513879"/>
            <a:ext cx="6273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Rituximab administered when ADAMTS13 activity &lt;10%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37613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Low dose rituximab can normalize ADAMTS13 level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9331" y="1364456"/>
            <a:ext cx="5037138" cy="31813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36469" y="2278856"/>
            <a:ext cx="34948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Rituximab 300 mg x 4 doses June 2014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048248" y="3117056"/>
            <a:ext cx="34948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Rituximab 300 mg x 4 doses June 2015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048248" y="3960304"/>
            <a:ext cx="33265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Rituximab 300 mg x 1 dose May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4566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8994" y="678656"/>
            <a:ext cx="6162675" cy="325389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108994" y="4412456"/>
            <a:ext cx="61293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 smtClean="0"/>
              <a:t>Series of 6 patients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 smtClean="0"/>
              <a:t>Splenectomy lowered relapse rate from 2.3 ± 2.0 to 0.1 ± 0.1 events/</a:t>
            </a:r>
            <a:r>
              <a:rPr lang="en-US" sz="2400" b="0" dirty="0" err="1" smtClean="0"/>
              <a:t>yr</a:t>
            </a:r>
            <a:endParaRPr lang="en-US" sz="2400" b="0" dirty="0"/>
          </a:p>
        </p:txBody>
      </p:sp>
    </p:spTree>
    <p:extLst>
      <p:ext uri="{BB962C8B-B14F-4D97-AF65-F5344CB8AC3E}">
        <p14:creationId xmlns:p14="http://schemas.microsoft.com/office/powerpoint/2010/main" val="1321971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331" y="373856"/>
            <a:ext cx="5438775" cy="24003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6131" y="3040856"/>
            <a:ext cx="5734050" cy="179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673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 Box 2"/>
          <p:cNvSpPr txBox="1">
            <a:spLocks noChangeArrowheads="1"/>
          </p:cNvSpPr>
          <p:nvPr/>
        </p:nvSpPr>
        <p:spPr bwMode="auto">
          <a:xfrm>
            <a:off x="3754438" y="297656"/>
            <a:ext cx="2870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en-US" sz="3200" dirty="0">
                <a:solidFill>
                  <a:srgbClr val="FFFF00"/>
                </a:solidFill>
              </a:rPr>
              <a:t>SUMMARY - 1</a:t>
            </a:r>
          </a:p>
        </p:txBody>
      </p:sp>
      <p:sp>
        <p:nvSpPr>
          <p:cNvPr id="47107" name="Text Box 3"/>
          <p:cNvSpPr txBox="1">
            <a:spLocks noChangeArrowheads="1"/>
          </p:cNvSpPr>
          <p:nvPr/>
        </p:nvSpPr>
        <p:spPr bwMode="auto">
          <a:xfrm>
            <a:off x="838200" y="1135856"/>
            <a:ext cx="8321675" cy="5693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FontTx/>
              <a:buAutoNum type="arabicPeriod"/>
            </a:pPr>
            <a:r>
              <a:rPr lang="en-US" altLang="en-US" sz="2800" dirty="0">
                <a:solidFill>
                  <a:schemeClr val="bg1"/>
                </a:solidFill>
              </a:rPr>
              <a:t>TTP is a rare disease characterized by </a:t>
            </a:r>
            <a:r>
              <a:rPr lang="en-US" altLang="en-US" sz="2800" dirty="0" err="1">
                <a:solidFill>
                  <a:schemeClr val="bg1"/>
                </a:solidFill>
              </a:rPr>
              <a:t>microangiopathic</a:t>
            </a:r>
            <a:r>
              <a:rPr lang="en-US" altLang="en-US" sz="2800" dirty="0">
                <a:solidFill>
                  <a:schemeClr val="bg1"/>
                </a:solidFill>
              </a:rPr>
              <a:t> hemolytic anemia associated with CNS, renal and other organ dysfunction</a:t>
            </a:r>
          </a:p>
          <a:p>
            <a:pPr>
              <a:buFontTx/>
              <a:buAutoNum type="arabicPeriod"/>
            </a:pPr>
            <a:endParaRPr lang="en-US" altLang="en-US" sz="2800" dirty="0">
              <a:solidFill>
                <a:schemeClr val="bg1"/>
              </a:solidFill>
            </a:endParaRPr>
          </a:p>
          <a:p>
            <a:pPr>
              <a:buFontTx/>
              <a:buAutoNum type="arabicPeriod"/>
            </a:pPr>
            <a:r>
              <a:rPr lang="en-US" altLang="en-US" sz="2800" dirty="0">
                <a:solidFill>
                  <a:schemeClr val="bg1"/>
                </a:solidFill>
              </a:rPr>
              <a:t>TTP is </a:t>
            </a:r>
            <a:r>
              <a:rPr lang="en-US" altLang="en-US" sz="2800" dirty="0" smtClean="0">
                <a:solidFill>
                  <a:schemeClr val="bg1"/>
                </a:solidFill>
              </a:rPr>
              <a:t>usually an </a:t>
            </a:r>
            <a:r>
              <a:rPr lang="en-US" altLang="en-US" sz="2800" dirty="0">
                <a:solidFill>
                  <a:schemeClr val="bg1"/>
                </a:solidFill>
              </a:rPr>
              <a:t>autoimmune disorder associated with an autoantibody that neutralizes ADAMTS-13, leading to platelet agglutination by very large VWF multimers</a:t>
            </a:r>
          </a:p>
          <a:p>
            <a:pPr>
              <a:buFontTx/>
              <a:buAutoNum type="arabicPeriod"/>
            </a:pPr>
            <a:endParaRPr lang="en-US" altLang="en-US" sz="2800" dirty="0">
              <a:solidFill>
                <a:schemeClr val="bg1"/>
              </a:solidFill>
            </a:endParaRPr>
          </a:p>
          <a:p>
            <a:pPr>
              <a:buFontTx/>
              <a:buAutoNum type="arabicPeriod"/>
            </a:pPr>
            <a:r>
              <a:rPr lang="en-US" altLang="en-US" sz="2800" dirty="0">
                <a:solidFill>
                  <a:schemeClr val="bg1"/>
                </a:solidFill>
              </a:rPr>
              <a:t>Untreated TTP has a very high mortality, but plasma therapy </a:t>
            </a:r>
            <a:r>
              <a:rPr lang="en-US" altLang="en-US" sz="2800" dirty="0" smtClean="0">
                <a:solidFill>
                  <a:schemeClr val="bg1"/>
                </a:solidFill>
              </a:rPr>
              <a:t>± immunosuppression is usually </a:t>
            </a:r>
            <a:r>
              <a:rPr lang="en-US" altLang="en-US" sz="2800" dirty="0">
                <a:solidFill>
                  <a:schemeClr val="bg1"/>
                </a:solidFill>
              </a:rPr>
              <a:t>lifesaving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2"/>
          <p:cNvSpPr txBox="1">
            <a:spLocks noChangeArrowheads="1"/>
          </p:cNvSpPr>
          <p:nvPr/>
        </p:nvSpPr>
        <p:spPr bwMode="auto">
          <a:xfrm>
            <a:off x="3742531" y="221456"/>
            <a:ext cx="2870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3200" dirty="0">
                <a:solidFill>
                  <a:srgbClr val="FFFF00"/>
                </a:solidFill>
              </a:rPr>
              <a:t>SUMMARY - 2</a:t>
            </a:r>
          </a:p>
        </p:txBody>
      </p:sp>
      <p:sp>
        <p:nvSpPr>
          <p:cNvPr id="48131" name="Text Box 3"/>
          <p:cNvSpPr txBox="1">
            <a:spLocks noChangeArrowheads="1"/>
          </p:cNvSpPr>
          <p:nvPr/>
        </p:nvSpPr>
        <p:spPr bwMode="auto">
          <a:xfrm>
            <a:off x="1227931" y="907256"/>
            <a:ext cx="8093075" cy="4832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FontTx/>
              <a:buAutoNum type="arabicPeriod" startAt="4"/>
            </a:pPr>
            <a:r>
              <a:rPr lang="en-US" altLang="en-US" sz="2800" dirty="0">
                <a:solidFill>
                  <a:schemeClr val="bg1"/>
                </a:solidFill>
              </a:rPr>
              <a:t>TTP should be suspected in any patient with thrombocytopenia, a high LDH, </a:t>
            </a:r>
            <a:r>
              <a:rPr lang="en-US" altLang="en-US" sz="2800" dirty="0" smtClean="0">
                <a:solidFill>
                  <a:schemeClr val="bg1"/>
                </a:solidFill>
              </a:rPr>
              <a:t>low </a:t>
            </a:r>
            <a:r>
              <a:rPr lang="en-US" altLang="en-US" sz="2800" dirty="0" err="1" smtClean="0">
                <a:solidFill>
                  <a:schemeClr val="bg1"/>
                </a:solidFill>
              </a:rPr>
              <a:t>haptoglobin</a:t>
            </a:r>
            <a:r>
              <a:rPr lang="en-US" altLang="en-US" sz="2800" dirty="0" smtClean="0">
                <a:solidFill>
                  <a:schemeClr val="bg1"/>
                </a:solidFill>
              </a:rPr>
              <a:t>, and </a:t>
            </a:r>
            <a:r>
              <a:rPr lang="en-US" altLang="en-US" sz="2800" dirty="0">
                <a:solidFill>
                  <a:schemeClr val="bg1"/>
                </a:solidFill>
              </a:rPr>
              <a:t>systemic </a:t>
            </a:r>
            <a:r>
              <a:rPr lang="en-US" altLang="en-US" sz="2800" dirty="0" smtClean="0">
                <a:solidFill>
                  <a:schemeClr val="bg1"/>
                </a:solidFill>
              </a:rPr>
              <a:t>symptoms</a:t>
            </a:r>
            <a:endParaRPr lang="en-US" altLang="en-US" sz="2800" dirty="0">
              <a:solidFill>
                <a:schemeClr val="bg1"/>
              </a:solidFill>
            </a:endParaRPr>
          </a:p>
          <a:p>
            <a:pPr>
              <a:buFontTx/>
              <a:buAutoNum type="arabicPeriod" startAt="4"/>
            </a:pPr>
            <a:r>
              <a:rPr lang="en-US" altLang="en-US" sz="2800" dirty="0" smtClean="0">
                <a:solidFill>
                  <a:schemeClr val="bg1"/>
                </a:solidFill>
              </a:rPr>
              <a:t>ADAMTS13 activity &lt; 10% confirms diagnosis</a:t>
            </a:r>
            <a:endParaRPr lang="en-US" altLang="en-US" sz="2800" dirty="0">
              <a:solidFill>
                <a:schemeClr val="bg1"/>
              </a:solidFill>
            </a:endParaRPr>
          </a:p>
          <a:p>
            <a:pPr>
              <a:buFontTx/>
              <a:buAutoNum type="arabicPeriod" startAt="4"/>
            </a:pPr>
            <a:r>
              <a:rPr lang="en-US" altLang="en-US" sz="2800" dirty="0" smtClean="0">
                <a:solidFill>
                  <a:schemeClr val="bg1"/>
                </a:solidFill>
              </a:rPr>
              <a:t>Plasma exchange with corticosteroids first line treatment</a:t>
            </a:r>
            <a:endParaRPr lang="en-US" altLang="en-US" sz="2800" dirty="0">
              <a:solidFill>
                <a:schemeClr val="bg1"/>
              </a:solidFill>
            </a:endParaRPr>
          </a:p>
          <a:p>
            <a:pPr>
              <a:buFontTx/>
              <a:buAutoNum type="arabicPeriod" startAt="4"/>
            </a:pPr>
            <a:r>
              <a:rPr lang="en-US" altLang="en-US" sz="2800" dirty="0" smtClean="0">
                <a:solidFill>
                  <a:schemeClr val="bg1"/>
                </a:solidFill>
              </a:rPr>
              <a:t>Rituximab and/or </a:t>
            </a:r>
            <a:r>
              <a:rPr lang="en-US" altLang="en-US" sz="2800" dirty="0" err="1" smtClean="0">
                <a:solidFill>
                  <a:schemeClr val="bg1"/>
                </a:solidFill>
              </a:rPr>
              <a:t>caplacizumab</a:t>
            </a:r>
            <a:r>
              <a:rPr lang="en-US" altLang="en-US" sz="2800" dirty="0" smtClean="0">
                <a:solidFill>
                  <a:schemeClr val="bg1"/>
                </a:solidFill>
              </a:rPr>
              <a:t> for severe, refractory or relapsing disease</a:t>
            </a:r>
          </a:p>
          <a:p>
            <a:pPr>
              <a:buFontTx/>
              <a:buAutoNum type="arabicPeriod" startAt="4"/>
            </a:pPr>
            <a:r>
              <a:rPr lang="en-US" altLang="en-US" sz="2800" dirty="0" err="1" smtClean="0">
                <a:solidFill>
                  <a:schemeClr val="bg1"/>
                </a:solidFill>
              </a:rPr>
              <a:t>Rituxumab</a:t>
            </a:r>
            <a:r>
              <a:rPr lang="en-US" altLang="en-US" sz="2800" dirty="0" smtClean="0">
                <a:solidFill>
                  <a:schemeClr val="bg1"/>
                </a:solidFill>
              </a:rPr>
              <a:t> helps to prevent relapse when ADAMTS13 activity is low</a:t>
            </a:r>
            <a:endParaRPr lang="en-US" altLang="en-U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000000"/>
                </a:outerShdw>
              </a:effectLst>
            </a14:hiddenEffects>
          </a:ext>
        </a:extLst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000000"/>
                </a:outerShdw>
              </a:effectLst>
            </a14:hiddenEffects>
          </a:ext>
        </a:extLst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EWtemplate1">
  <a:themeElements>
    <a:clrScheme name="EWtemplate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Wtemplate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000000"/>
                </a:outerShdw>
              </a:effectLst>
            </a14:hiddenEffects>
          </a:ext>
        </a:extLst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000000"/>
                </a:outerShdw>
              </a:effectLst>
            </a14:hiddenEffects>
          </a:ext>
        </a:extLst>
      </a:spPr>
      <a:bodyPr vert="horz" wrap="square" lIns="0" tIns="0" rIns="0" bIns="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Wtemplate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Wtemplate1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Wtemplate1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Wtemplate1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Wtemplate1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Wtemplate1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Wtemplate1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2477</TotalTime>
  <Words>1867</Words>
  <Application>Microsoft Office PowerPoint</Application>
  <PresentationFormat>Custom</PresentationFormat>
  <Paragraphs>305</Paragraphs>
  <Slides>57</Slides>
  <Notes>0</Notes>
  <HiddenSlides>0</HiddenSlides>
  <MMClips>1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5" baseType="lpstr">
      <vt:lpstr>Arial</vt:lpstr>
      <vt:lpstr>Charter BT</vt:lpstr>
      <vt:lpstr>StarSymbol</vt:lpstr>
      <vt:lpstr>Wingdings</vt:lpstr>
      <vt:lpstr>Default Design</vt:lpstr>
      <vt:lpstr>1_Default Design</vt:lpstr>
      <vt:lpstr>EWtemplate1</vt:lpstr>
      <vt:lpstr>Photo Editor Photo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TTP ≠ DIC</vt:lpstr>
      <vt:lpstr>DDX OF THROMBOTIC MICROANGIOPATHY</vt:lpstr>
      <vt:lpstr>Drugs that can cause TMA</vt:lpstr>
      <vt:lpstr>TTP</vt:lpstr>
      <vt:lpstr>TTP</vt:lpstr>
      <vt:lpstr>INCIDENCE OF TTP/HUS Data from the Oklahoma TTP/HUS Registry</vt:lpstr>
      <vt:lpstr>TTP</vt:lpstr>
      <vt:lpstr>HEMOLYTIC UREMIC SYNDROME</vt:lpstr>
      <vt:lpstr>AN INHERITED SYNDROME THAT RESEMBLES TTP</vt:lpstr>
      <vt:lpstr>PowerPoint Presentation</vt:lpstr>
      <vt:lpstr>TTP PATHOPHYSIOLOGY</vt:lpstr>
      <vt:lpstr>PowerPoint Presentation</vt:lpstr>
      <vt:lpstr>PowerPoint Presentation</vt:lpstr>
      <vt:lpstr>REGULATION OF VWF MULTIMER SIZE</vt:lpstr>
      <vt:lpstr>TTP PATHOPHYSIOLOGY</vt:lpstr>
      <vt:lpstr>PowerPoint Presentation</vt:lpstr>
      <vt:lpstr>TTP PATHOPHYSIOLOGY</vt:lpstr>
      <vt:lpstr>PowerPoint Presentation</vt:lpstr>
      <vt:lpstr>ACTIVATION-INDEPENDENT PLATELET ADHESION AND AGGREGATION IN RESPONSE TO HIGH SHEAR STRESS Ruggeri et al, Blood 2006;108:1903</vt:lpstr>
      <vt:lpstr>TTP PATHOPHYSIOLOGY </vt:lpstr>
      <vt:lpstr>TTP is associated with deficiency of von Willebrand factor-cleaving plasma protease</vt:lpstr>
      <vt:lpstr>ADAMTS-13</vt:lpstr>
      <vt:lpstr>PLASMA ADAMTS-13 ACTIVITY IN TTP AND OTHER CONDITIONS</vt:lpstr>
      <vt:lpstr>TTP pathophysiology</vt:lpstr>
      <vt:lpstr>PowerPoint Presentation</vt:lpstr>
      <vt:lpstr>TTP: Diagnosis</vt:lpstr>
      <vt:lpstr>Low ADAMTS13 distinguishes TTP from other TMAs</vt:lpstr>
      <vt:lpstr>Severe ADAMTS13 deficiency associated with better outcomes in TMA</vt:lpstr>
      <vt:lpstr>Distinguishing TTP from other TMAs</vt:lpstr>
      <vt:lpstr>PowerPoint Presentation</vt:lpstr>
      <vt:lpstr>Not all patients with severe ADAMTS13 deficiency have autoantibodies</vt:lpstr>
      <vt:lpstr>TTP</vt:lpstr>
      <vt:lpstr>TTP</vt:lpstr>
      <vt:lpstr>TTP</vt:lpstr>
      <vt:lpstr>TTP Plasma exchange vs plasma infusion </vt:lpstr>
      <vt:lpstr>Rituximab therapy in TTP</vt:lpstr>
      <vt:lpstr>REMISSION IN TTP IS POSSIBLE DESPITE PERSISTENCE OF INHIBITOR AND  SEVERE DEFICIENCY OF ADAMTS 13</vt:lpstr>
      <vt:lpstr>Platelet transfusions are associated with worse outcomes in HIT &amp; TTP</vt:lpstr>
      <vt:lpstr>Caplacizumab</vt:lpstr>
      <vt:lpstr>Caplacizumab vs placebo for TTP</vt:lpstr>
      <vt:lpstr>Caplacizumab, plasma exchange and upfront rituximab improves outcomes in TTP</vt:lpstr>
      <vt:lpstr>RELAPSES IN TTP</vt:lpstr>
      <vt:lpstr>A LOW ADAMTS13 ACTIVITY DURING REMISSION PREDICTS RELAPSE OF TTP</vt:lpstr>
      <vt:lpstr>TTP</vt:lpstr>
      <vt:lpstr>RESPONSE TO RITUXIMAB IN RELAPSING TTP</vt:lpstr>
      <vt:lpstr>Should rituximab be given to prevent relapse in asymptomatic patients with low ADAMTS13 levels?</vt:lpstr>
      <vt:lpstr>Preemptive rituximab prevents long-term relapses in immune-mediated thrombotic thrombocytopenic purpura</vt:lpstr>
      <vt:lpstr>Low dose rituximab can normalize ADAMTS13 level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MICROANGIOPATHIC HEMOLYTIC ANEMIAS</dc:title>
  <dc:creator>Eliot Williams</dc:creator>
  <cp:lastModifiedBy>Eliot Williams</cp:lastModifiedBy>
  <cp:revision>102</cp:revision>
  <dcterms:modified xsi:type="dcterms:W3CDTF">2021-07-28T17:31:56Z</dcterms:modified>
</cp:coreProperties>
</file>