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96" r:id="rId2"/>
    <p:sldId id="256" r:id="rId3"/>
    <p:sldId id="278" r:id="rId4"/>
    <p:sldId id="290" r:id="rId5"/>
    <p:sldId id="265" r:id="rId6"/>
    <p:sldId id="266" r:id="rId7"/>
    <p:sldId id="267" r:id="rId8"/>
    <p:sldId id="274" r:id="rId9"/>
    <p:sldId id="275" r:id="rId10"/>
    <p:sldId id="277" r:id="rId11"/>
    <p:sldId id="279" r:id="rId12"/>
    <p:sldId id="295" r:id="rId13"/>
    <p:sldId id="268" r:id="rId14"/>
    <p:sldId id="291" r:id="rId15"/>
    <p:sldId id="292" r:id="rId16"/>
    <p:sldId id="269" r:id="rId17"/>
    <p:sldId id="285" r:id="rId18"/>
    <p:sldId id="284" r:id="rId19"/>
    <p:sldId id="270" r:id="rId20"/>
    <p:sldId id="272" r:id="rId21"/>
    <p:sldId id="273" r:id="rId22"/>
    <p:sldId id="281" r:id="rId23"/>
    <p:sldId id="282" r:id="rId24"/>
    <p:sldId id="288" r:id="rId25"/>
    <p:sldId id="293" r:id="rId26"/>
    <p:sldId id="289" r:id="rId27"/>
    <p:sldId id="257" r:id="rId28"/>
    <p:sldId id="294" r:id="rId29"/>
    <p:sldId id="258" r:id="rId30"/>
    <p:sldId id="259" r:id="rId31"/>
    <p:sldId id="260" r:id="rId32"/>
    <p:sldId id="261" r:id="rId33"/>
    <p:sldId id="262" r:id="rId34"/>
    <p:sldId id="263" r:id="rId35"/>
    <p:sldId id="264" r:id="rId36"/>
    <p:sldId id="280" r:id="rId37"/>
    <p:sldId id="286" r:id="rId38"/>
    <p:sldId id="287" r:id="rId39"/>
    <p:sldId id="276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81066" autoAdjust="0"/>
  </p:normalViewPr>
  <p:slideViewPr>
    <p:cSldViewPr snapToGrid="0">
      <p:cViewPr varScale="1">
        <p:scale>
          <a:sx n="132" d="100"/>
          <a:sy n="132" d="100"/>
        </p:scale>
        <p:origin x="127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1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27AD21-B218-4EA8-97F0-1172E191195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F8593-46AF-4CE9-9E49-20F022126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1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porphyrias</a:t>
            </a:r>
            <a:r>
              <a:rPr lang="en-US" baseline="0" dirty="0" smtClean="0"/>
              <a:t> represent a set of diseases that all result from accumulation of toxic intermediates generated during synthesis of the </a:t>
            </a:r>
            <a:r>
              <a:rPr lang="en-US" baseline="0" dirty="0" err="1" smtClean="0"/>
              <a:t>tetrapyrrole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heme</a:t>
            </a:r>
            <a:r>
              <a:rPr lang="en-US" baseline="0" dirty="0" smtClean="0"/>
              <a:t> ring</a:t>
            </a:r>
          </a:p>
          <a:p>
            <a:r>
              <a:rPr lang="en-US" baseline="0" dirty="0" smtClean="0"/>
              <a:t>Most of them are caused by genetic defect that interfere with the normal metabolism of these intermediates (PCT is usually an acquired not a genetic defect)</a:t>
            </a:r>
          </a:p>
          <a:p>
            <a:r>
              <a:rPr lang="en-US" baseline="0" dirty="0" smtClean="0"/>
              <a:t>Disease manifestations depend on which metabolites accumulate and to what degree, and in which organ (liver, marrow or both) the disease is expressed</a:t>
            </a:r>
          </a:p>
          <a:p>
            <a:r>
              <a:rPr lang="en-US" baseline="0" dirty="0" smtClean="0"/>
              <a:t>This diagram shows the eight biochemical steps involved in </a:t>
            </a:r>
            <a:r>
              <a:rPr lang="en-US" baseline="0" dirty="0" err="1" smtClean="0"/>
              <a:t>heme</a:t>
            </a:r>
            <a:r>
              <a:rPr lang="en-US" baseline="0" dirty="0" smtClean="0"/>
              <a:t> production, the enzyme that catalyzes each step, and the disease that results if the enzyme activity is low</a:t>
            </a:r>
            <a:endParaRPr lang="en-US" dirty="0" smtClean="0"/>
          </a:p>
          <a:p>
            <a:r>
              <a:rPr lang="en-US" dirty="0" smtClean="0"/>
              <a:t>First step and last 3</a:t>
            </a:r>
            <a:r>
              <a:rPr lang="en-US" baseline="0" dirty="0" smtClean="0"/>
              <a:t> steps in mitochondria, others in cytosol</a:t>
            </a:r>
            <a:endParaRPr lang="en-US" dirty="0" smtClean="0"/>
          </a:p>
          <a:p>
            <a:r>
              <a:rPr lang="en-US" dirty="0" err="1" smtClean="0"/>
              <a:t>Heme</a:t>
            </a:r>
            <a:r>
              <a:rPr lang="en-US" dirty="0" smtClean="0"/>
              <a:t> concentrations regulate</a:t>
            </a:r>
            <a:r>
              <a:rPr lang="en-US" baseline="0" dirty="0" smtClean="0"/>
              <a:t> ALA synthase; if </a:t>
            </a:r>
            <a:r>
              <a:rPr lang="en-US" baseline="0" dirty="0" err="1" smtClean="0"/>
              <a:t>heme</a:t>
            </a:r>
            <a:r>
              <a:rPr lang="en-US" baseline="0" dirty="0" smtClean="0"/>
              <a:t> levels are low the conveyor belt speeds up, intermediates build up causing toxicity</a:t>
            </a:r>
          </a:p>
          <a:p>
            <a:r>
              <a:rPr lang="en-US" baseline="0" dirty="0" smtClean="0"/>
              <a:t>HMB and the </a:t>
            </a:r>
            <a:r>
              <a:rPr lang="en-US" baseline="0" dirty="0" err="1" smtClean="0"/>
              <a:t>porphyrinogens</a:t>
            </a:r>
            <a:r>
              <a:rPr lang="en-US" baseline="0" dirty="0" smtClean="0"/>
              <a:t> are unstable, will be converted spontaneously to toxic porphyrins if not acted on by the next enzyme in the sequence</a:t>
            </a:r>
          </a:p>
          <a:p>
            <a:r>
              <a:rPr lang="en-US" baseline="0" dirty="0" smtClean="0"/>
              <a:t>[follow HEME link}</a:t>
            </a:r>
          </a:p>
          <a:p>
            <a:r>
              <a:rPr lang="en-US" baseline="0" dirty="0" smtClean="0"/>
              <a:t>Clinical manifestations of porphyria reflect either the neurotoxic effects of the early intermediate molecules or the phototoxic effects of the later 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24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the end product of the pathway</a:t>
            </a:r>
          </a:p>
          <a:p>
            <a:r>
              <a:rPr lang="en-US" dirty="0" smtClean="0"/>
              <a:t>All of the </a:t>
            </a:r>
            <a:r>
              <a:rPr lang="en-US" dirty="0" err="1" smtClean="0"/>
              <a:t>heme</a:t>
            </a:r>
            <a:r>
              <a:rPr lang="en-US" dirty="0" smtClean="0"/>
              <a:t> proteins function as iron binding</a:t>
            </a:r>
            <a:r>
              <a:rPr lang="en-US" baseline="0" dirty="0" smtClean="0"/>
              <a:t> and oxygen binding proteins</a:t>
            </a:r>
            <a:endParaRPr lang="en-US" dirty="0" smtClean="0"/>
          </a:p>
          <a:p>
            <a:r>
              <a:rPr lang="en-US" dirty="0" err="1" smtClean="0"/>
              <a:t>Heme</a:t>
            </a:r>
            <a:r>
              <a:rPr lang="en-US" dirty="0" smtClean="0"/>
              <a:t> ring plus histidine residue in </a:t>
            </a:r>
            <a:r>
              <a:rPr lang="en-US" dirty="0" err="1" smtClean="0"/>
              <a:t>heme</a:t>
            </a:r>
            <a:r>
              <a:rPr lang="en-US" dirty="0" smtClean="0"/>
              <a:t> protein bind with five of six electron pairs</a:t>
            </a:r>
            <a:r>
              <a:rPr lang="en-US" baseline="0" dirty="0" smtClean="0"/>
              <a:t> in Fe++; the sixth pair is available for oxygen binding</a:t>
            </a:r>
          </a:p>
          <a:p>
            <a:r>
              <a:rPr lang="en-US" baseline="0" dirty="0" smtClean="0"/>
              <a:t>Most </a:t>
            </a:r>
            <a:r>
              <a:rPr lang="en-US" baseline="0" dirty="0" err="1" smtClean="0"/>
              <a:t>heme</a:t>
            </a:r>
            <a:r>
              <a:rPr lang="en-US" baseline="0" dirty="0" smtClean="0"/>
              <a:t> synthesis is in the marrow or liver</a:t>
            </a:r>
            <a:endParaRPr lang="en-US" dirty="0" smtClean="0"/>
          </a:p>
          <a:p>
            <a:r>
              <a:rPr lang="en-US" baseline="0" dirty="0" smtClean="0"/>
              <a:t>Although other cells make </a:t>
            </a:r>
            <a:r>
              <a:rPr lang="en-US" baseline="0" dirty="0" err="1" smtClean="0"/>
              <a:t>heme</a:t>
            </a:r>
            <a:r>
              <a:rPr lang="en-US" baseline="0" dirty="0" smtClean="0"/>
              <a:t> they don’t make enough to generate </a:t>
            </a:r>
            <a:r>
              <a:rPr lang="en-US" baseline="0" dirty="0" err="1" smtClean="0"/>
              <a:t>poteintially</a:t>
            </a:r>
            <a:r>
              <a:rPr lang="en-US" baseline="0" dirty="0" smtClean="0"/>
              <a:t> toxic levels of </a:t>
            </a:r>
            <a:r>
              <a:rPr lang="en-US" baseline="0" dirty="0" err="1" smtClean="0"/>
              <a:t>heme</a:t>
            </a:r>
            <a:r>
              <a:rPr lang="en-US" baseline="0" dirty="0" smtClean="0"/>
              <a:t> precursors in the setting of porphyria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Manifestations of porphyria depend on the type</a:t>
            </a:r>
            <a:r>
              <a:rPr lang="en-US" baseline="0" dirty="0" smtClean="0"/>
              <a:t> of intermediates that accumulate (neuro- or photo-toxic) and on the organ(s) where the condition is primarily expressed (liver and/or marrow)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62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all</a:t>
            </a:r>
            <a:r>
              <a:rPr lang="en-US" baseline="0" dirty="0" smtClean="0"/>
              <a:t> but two of the </a:t>
            </a:r>
            <a:r>
              <a:rPr lang="en-US" baseline="0" dirty="0" err="1" smtClean="0"/>
              <a:t>porphyrias</a:t>
            </a:r>
            <a:r>
              <a:rPr lang="en-US" baseline="0" dirty="0" smtClean="0"/>
              <a:t> toxic porphyrin intermediates accumulate in the liver; </a:t>
            </a:r>
            <a:r>
              <a:rPr lang="en-US" baseline="0" dirty="0" err="1" smtClean="0"/>
              <a:t>heme</a:t>
            </a:r>
            <a:r>
              <a:rPr lang="en-US" baseline="0" dirty="0" smtClean="0"/>
              <a:t> manifestations are limited or absent</a:t>
            </a:r>
          </a:p>
          <a:p>
            <a:r>
              <a:rPr lang="en-US" baseline="0" dirty="0" smtClean="0"/>
              <a:t>In CEP accumulation of toxic molecules in RBC causes hemolysis</a:t>
            </a:r>
          </a:p>
          <a:p>
            <a:r>
              <a:rPr lang="en-US" baseline="0" dirty="0" smtClean="0"/>
              <a:t>No hemolysis in EPP although </a:t>
            </a:r>
            <a:r>
              <a:rPr lang="en-US" baseline="0" dirty="0" err="1" smtClean="0"/>
              <a:t>protoporphyrins</a:t>
            </a:r>
            <a:r>
              <a:rPr lang="en-US" baseline="0" dirty="0" smtClean="0"/>
              <a:t> accumulate in RBC</a:t>
            </a:r>
          </a:p>
          <a:p>
            <a:r>
              <a:rPr lang="en-US" baseline="0" dirty="0" smtClean="0"/>
              <a:t>[back to main slide]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29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66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8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53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58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20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01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84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7F8593-46AF-4CE9-9E49-20F022126D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611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83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has implications for diagnosis – do the excess porphyrins show up in urine, plasma or stool?</a:t>
            </a:r>
          </a:p>
          <a:p>
            <a:r>
              <a:rPr lang="en-US" baseline="0" dirty="0" smtClean="0"/>
              <a:t>Also implications for pathophysiology – where do these molecules do their damage?</a:t>
            </a:r>
          </a:p>
          <a:p>
            <a:r>
              <a:rPr lang="en-US" dirty="0" smtClean="0"/>
              <a:t>Note that the order of these molecules on the slide is the inverse order</a:t>
            </a:r>
            <a:r>
              <a:rPr lang="en-US" baseline="0" dirty="0" smtClean="0"/>
              <a:t> of their appearance in the metabolic sequence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28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59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478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0927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Partial</a:t>
            </a:r>
            <a:r>
              <a:rPr lang="en-US" baseline="0" dirty="0" smtClean="0"/>
              <a:t> PBGD deficiency is responsible for AIP.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31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Hydroxymethylbilane</a:t>
            </a:r>
            <a:r>
              <a:rPr lang="en-US" dirty="0" smtClean="0"/>
              <a:t> will</a:t>
            </a:r>
            <a:r>
              <a:rPr lang="en-US" baseline="0" dirty="0" smtClean="0"/>
              <a:t> form toxic cyclic intermediates non-enzymatically if allowed to accumulate – this is what happens in AIP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297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F8593-46AF-4CE9-9E49-20F022126DF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9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95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4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84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67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09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29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377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31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165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9C510-726E-4F42-A8D2-BD8AF699D1FA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DB210-FA6D-42C0-82C0-0C4DF7330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44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7.xml"/><Relationship Id="rId18" Type="http://schemas.openxmlformats.org/officeDocument/2006/relationships/slide" Target="slide21.xml"/><Relationship Id="rId3" Type="http://schemas.openxmlformats.org/officeDocument/2006/relationships/slide" Target="slide3.xml"/><Relationship Id="rId21" Type="http://schemas.openxmlformats.org/officeDocument/2006/relationships/slide" Target="slide24.xml"/><Relationship Id="rId7" Type="http://schemas.openxmlformats.org/officeDocument/2006/relationships/slide" Target="slide31.xml"/><Relationship Id="rId12" Type="http://schemas.openxmlformats.org/officeDocument/2006/relationships/slide" Target="slide6.xml"/><Relationship Id="rId17" Type="http://schemas.openxmlformats.org/officeDocument/2006/relationships/slide" Target="slide20.xml"/><Relationship Id="rId2" Type="http://schemas.openxmlformats.org/officeDocument/2006/relationships/notesSlide" Target="../notesSlides/notesSlide1.xml"/><Relationship Id="rId16" Type="http://schemas.openxmlformats.org/officeDocument/2006/relationships/slide" Target="slide19.xml"/><Relationship Id="rId20" Type="http://schemas.openxmlformats.org/officeDocument/2006/relationships/slide" Target="slide2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0.xml"/><Relationship Id="rId11" Type="http://schemas.openxmlformats.org/officeDocument/2006/relationships/slide" Target="slide35.xml"/><Relationship Id="rId5" Type="http://schemas.openxmlformats.org/officeDocument/2006/relationships/slide" Target="slide29.xml"/><Relationship Id="rId15" Type="http://schemas.openxmlformats.org/officeDocument/2006/relationships/slide" Target="slide16.xml"/><Relationship Id="rId10" Type="http://schemas.openxmlformats.org/officeDocument/2006/relationships/slide" Target="slide34.xml"/><Relationship Id="rId19" Type="http://schemas.openxmlformats.org/officeDocument/2006/relationships/slide" Target="slide5.xml"/><Relationship Id="rId4" Type="http://schemas.openxmlformats.org/officeDocument/2006/relationships/slide" Target="slide27.xml"/><Relationship Id="rId9" Type="http://schemas.openxmlformats.org/officeDocument/2006/relationships/slide" Target="slide33.xml"/><Relationship Id="rId1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slide" Target="slide2.xml"/><Relationship Id="rId4" Type="http://schemas.openxmlformats.org/officeDocument/2006/relationships/slide" Target="slide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7.xml"/><Relationship Id="rId18" Type="http://schemas.openxmlformats.org/officeDocument/2006/relationships/slide" Target="slide21.xml"/><Relationship Id="rId3" Type="http://schemas.openxmlformats.org/officeDocument/2006/relationships/slide" Target="slide3.xml"/><Relationship Id="rId7" Type="http://schemas.openxmlformats.org/officeDocument/2006/relationships/slide" Target="slide31.xml"/><Relationship Id="rId12" Type="http://schemas.openxmlformats.org/officeDocument/2006/relationships/slide" Target="slide6.xml"/><Relationship Id="rId17" Type="http://schemas.openxmlformats.org/officeDocument/2006/relationships/slide" Target="slide20.xml"/><Relationship Id="rId2" Type="http://schemas.openxmlformats.org/officeDocument/2006/relationships/notesSlide" Target="../notesSlides/notesSlide11.xml"/><Relationship Id="rId16" Type="http://schemas.openxmlformats.org/officeDocument/2006/relationships/slide" Target="slide19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0.xml"/><Relationship Id="rId11" Type="http://schemas.openxmlformats.org/officeDocument/2006/relationships/slide" Target="slide35.xml"/><Relationship Id="rId5" Type="http://schemas.openxmlformats.org/officeDocument/2006/relationships/slide" Target="slide29.xml"/><Relationship Id="rId15" Type="http://schemas.openxmlformats.org/officeDocument/2006/relationships/slide" Target="slide16.xml"/><Relationship Id="rId10" Type="http://schemas.openxmlformats.org/officeDocument/2006/relationships/slide" Target="slide34.xml"/><Relationship Id="rId19" Type="http://schemas.openxmlformats.org/officeDocument/2006/relationships/slide" Target="slide5.xml"/><Relationship Id="rId4" Type="http://schemas.openxmlformats.org/officeDocument/2006/relationships/slide" Target="slide27.xml"/><Relationship Id="rId9" Type="http://schemas.openxmlformats.org/officeDocument/2006/relationships/slide" Target="slide33.xml"/><Relationship Id="rId14" Type="http://schemas.openxmlformats.org/officeDocument/2006/relationships/slide" Target="slide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slide" Target="slide2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slide" Target="slide30.xml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slide" Target="slide31.xml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slide" Target="slide32.xml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slide" Target="slide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hyperlinks for navigation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24655" y="6240483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Next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8680622" y="4562475"/>
            <a:ext cx="1458097" cy="155412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36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0387" y="127618"/>
            <a:ext cx="10515600" cy="519587"/>
          </a:xfrm>
        </p:spPr>
        <p:txBody>
          <a:bodyPr>
            <a:noAutofit/>
          </a:bodyPr>
          <a:lstStyle/>
          <a:p>
            <a:r>
              <a:rPr lang="en-US" dirty="0" smtClean="0"/>
              <a:t>Porphyrin biochemistry and the </a:t>
            </a:r>
            <a:r>
              <a:rPr lang="en-US" dirty="0" err="1" smtClean="0"/>
              <a:t>porphyrias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80655" y="1236905"/>
            <a:ext cx="2275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Succinyl</a:t>
            </a:r>
            <a:r>
              <a:rPr lang="en-US" dirty="0" smtClean="0"/>
              <a:t> CoA + Glycine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4142" y="1872195"/>
            <a:ext cx="310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δ</a:t>
            </a:r>
            <a:r>
              <a:rPr lang="en-US" dirty="0" smtClean="0"/>
              <a:t> </a:t>
            </a:r>
            <a:r>
              <a:rPr lang="en-US" dirty="0" err="1" smtClean="0"/>
              <a:t>aminolevulinic</a:t>
            </a:r>
            <a:r>
              <a:rPr lang="en-US" dirty="0" smtClean="0"/>
              <a:t> acid (ALA)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80655" y="2533081"/>
            <a:ext cx="231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Porphobilinogen</a:t>
            </a:r>
            <a:r>
              <a:rPr lang="en-US" dirty="0" smtClean="0"/>
              <a:t> (PBG)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94142" y="3113023"/>
            <a:ext cx="2175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Hydroxymethylbilane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80655" y="3641743"/>
            <a:ext cx="2144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Uroporphyrinogen III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57090" y="4187995"/>
            <a:ext cx="236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Coproporphyrinogen III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80655" y="4749852"/>
            <a:ext cx="231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Protoporphyrinogen</a:t>
            </a:r>
            <a:r>
              <a:rPr lang="en-US" dirty="0" smtClean="0"/>
              <a:t> IX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80655" y="5380291"/>
            <a:ext cx="1851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Protoporphyrin</a:t>
            </a:r>
            <a:r>
              <a:rPr lang="en-US" dirty="0" smtClean="0"/>
              <a:t> IX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80655" y="6010730"/>
            <a:ext cx="1066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hlinkClick r:id="rId3" action="ppaction://hlinksldjump"/>
              </a:rPr>
              <a:t>HEME</a:t>
            </a:r>
            <a:endParaRPr lang="en-US" sz="2800" dirty="0"/>
          </a:p>
        </p:txBody>
      </p:sp>
      <p:cxnSp>
        <p:nvCxnSpPr>
          <p:cNvPr id="15" name="Straight Arrow Connector 14">
            <a:hlinkClick r:id="rId4" action="ppaction://hlinksldjump"/>
          </p:cNvPr>
          <p:cNvCxnSpPr/>
          <p:nvPr/>
        </p:nvCxnSpPr>
        <p:spPr>
          <a:xfrm flipH="1">
            <a:off x="1645722" y="1597245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hlinkClick r:id="rId5" action="ppaction://hlinksldjump"/>
          </p:cNvPr>
          <p:cNvCxnSpPr/>
          <p:nvPr/>
        </p:nvCxnSpPr>
        <p:spPr>
          <a:xfrm flipH="1">
            <a:off x="1626919" y="2269112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hlinkClick r:id="rId6" action="ppaction://hlinksldjump"/>
          </p:cNvPr>
          <p:cNvCxnSpPr/>
          <p:nvPr/>
        </p:nvCxnSpPr>
        <p:spPr>
          <a:xfrm flipH="1">
            <a:off x="1623950" y="2879825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hlinkClick r:id="rId7" action="ppaction://hlinksldjump"/>
          </p:cNvPr>
          <p:cNvCxnSpPr/>
          <p:nvPr/>
        </p:nvCxnSpPr>
        <p:spPr>
          <a:xfrm flipH="1">
            <a:off x="1632857" y="3412235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hlinkClick r:id="rId8" action="ppaction://hlinksldjump"/>
          </p:cNvPr>
          <p:cNvCxnSpPr/>
          <p:nvPr/>
        </p:nvCxnSpPr>
        <p:spPr>
          <a:xfrm flipH="1">
            <a:off x="1632857" y="3991125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hlinkClick r:id="rId9" action="ppaction://hlinksldjump"/>
          </p:cNvPr>
          <p:cNvCxnSpPr/>
          <p:nvPr/>
        </p:nvCxnSpPr>
        <p:spPr>
          <a:xfrm flipH="1">
            <a:off x="1640774" y="4518236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hlinkClick r:id="rId10" action="ppaction://hlinksldjump"/>
          </p:cNvPr>
          <p:cNvCxnSpPr/>
          <p:nvPr/>
        </p:nvCxnSpPr>
        <p:spPr>
          <a:xfrm flipH="1">
            <a:off x="1626919" y="5127012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hlinkClick r:id="rId11" action="ppaction://hlinksldjump"/>
          </p:cNvPr>
          <p:cNvCxnSpPr/>
          <p:nvPr/>
        </p:nvCxnSpPr>
        <p:spPr>
          <a:xfrm flipH="1">
            <a:off x="1624940" y="5719581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943599" y="713685"/>
            <a:ext cx="1686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Deficiency</a:t>
            </a:r>
            <a:endParaRPr lang="en-US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1831181" y="1588261"/>
            <a:ext cx="142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ALA synthase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805533" y="2231052"/>
            <a:ext cx="3329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 action="ppaction://hlinksldjump"/>
              </a:rPr>
              <a:t>PBG synthase (ALA dehydratase)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805533" y="2839897"/>
            <a:ext cx="1649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 action="ppaction://hlinksldjump"/>
              </a:rPr>
              <a:t>PBG deaminase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801781" y="3388220"/>
            <a:ext cx="3239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7" action="ppaction://hlinksldjump"/>
              </a:rPr>
              <a:t>Uroporphyrinogen III </a:t>
            </a:r>
            <a:r>
              <a:rPr lang="en-US" dirty="0" err="1" smtClean="0">
                <a:hlinkClick r:id="rId7" action="ppaction://hlinksldjump"/>
              </a:rPr>
              <a:t>cosynthase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831181" y="3922672"/>
            <a:ext cx="3306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8" action="ppaction://hlinksldjump"/>
              </a:rPr>
              <a:t>Uroporphyrinogen decarboxylase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807424" y="4518236"/>
            <a:ext cx="2898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9" action="ppaction://hlinksldjump"/>
              </a:rPr>
              <a:t>Coproporphyrinogen oxidase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831181" y="5065072"/>
            <a:ext cx="2846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hlinkClick r:id="rId10" action="ppaction://hlinksldjump"/>
              </a:rPr>
              <a:t>Protoporphyrinogen</a:t>
            </a:r>
            <a:r>
              <a:rPr lang="en-US" dirty="0" smtClean="0">
                <a:hlinkClick r:id="rId10" action="ppaction://hlinksldjump"/>
              </a:rPr>
              <a:t> oxidase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831181" y="5678595"/>
            <a:ext cx="1567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hlinkClick r:id="rId11" action="ppaction://hlinksldjump"/>
              </a:rPr>
              <a:t>Ferrochelatase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958170" y="713685"/>
            <a:ext cx="1313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Enzyme</a:t>
            </a:r>
            <a:endParaRPr lang="en-US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5943599" y="2239070"/>
            <a:ext cx="2717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12" action="ppaction://hlinksldjump"/>
              </a:rPr>
              <a:t>ALA dehydratase porphyria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943599" y="2838450"/>
            <a:ext cx="2884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13" action="ppaction://hlinksldjump"/>
              </a:rPr>
              <a:t>Acute intermittent porphyria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943599" y="3388220"/>
            <a:ext cx="3540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14" action="ppaction://hlinksldjump"/>
              </a:rPr>
              <a:t>Congenital </a:t>
            </a:r>
            <a:r>
              <a:rPr lang="en-US" dirty="0" err="1" smtClean="0">
                <a:hlinkClick r:id="rId14" action="ppaction://hlinksldjump"/>
              </a:rPr>
              <a:t>erythropoietic</a:t>
            </a:r>
            <a:r>
              <a:rPr lang="en-US" dirty="0" smtClean="0">
                <a:hlinkClick r:id="rId14" action="ppaction://hlinksldjump"/>
              </a:rPr>
              <a:t> porphyria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943599" y="3922672"/>
            <a:ext cx="2440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15" action="ppaction://hlinksldjump"/>
              </a:rPr>
              <a:t>Porphyria </a:t>
            </a:r>
            <a:r>
              <a:rPr lang="en-US" dirty="0" err="1" smtClean="0">
                <a:hlinkClick r:id="rId15" action="ppaction://hlinksldjump"/>
              </a:rPr>
              <a:t>cutanea</a:t>
            </a:r>
            <a:r>
              <a:rPr lang="en-US" dirty="0" smtClean="0">
                <a:hlinkClick r:id="rId15" action="ppaction://hlinksldjump"/>
              </a:rPr>
              <a:t> </a:t>
            </a:r>
            <a:r>
              <a:rPr lang="en-US" dirty="0" err="1" smtClean="0">
                <a:hlinkClick r:id="rId15" action="ppaction://hlinksldjump"/>
              </a:rPr>
              <a:t>tarda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943599" y="4518236"/>
            <a:ext cx="2683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16" action="ppaction://hlinksldjump"/>
              </a:rPr>
              <a:t>Hereditary </a:t>
            </a:r>
            <a:r>
              <a:rPr lang="en-US" dirty="0" err="1" smtClean="0">
                <a:hlinkClick r:id="rId16" action="ppaction://hlinksldjump"/>
              </a:rPr>
              <a:t>coproporphyria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943599" y="5065072"/>
            <a:ext cx="2029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17" action="ppaction://hlinksldjump"/>
              </a:rPr>
              <a:t>Variegate porphyria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5948193" y="5678595"/>
            <a:ext cx="299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hlinkClick r:id="rId18" action="ppaction://hlinksldjump"/>
              </a:rPr>
              <a:t>Erythropoietic</a:t>
            </a:r>
            <a:r>
              <a:rPr lang="en-US" dirty="0" smtClean="0">
                <a:hlinkClick r:id="rId18" action="ppaction://hlinksldjump"/>
              </a:rPr>
              <a:t> </a:t>
            </a:r>
            <a:r>
              <a:rPr lang="en-US" dirty="0" err="1" smtClean="0">
                <a:hlinkClick r:id="rId18" action="ppaction://hlinksldjump"/>
              </a:rPr>
              <a:t>protoporphyria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943599" y="1588261"/>
            <a:ext cx="500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19" action="ppaction://hlinksldjump"/>
              </a:rPr>
              <a:t>X-linked </a:t>
            </a:r>
            <a:r>
              <a:rPr lang="en-US" dirty="0" err="1" smtClean="0">
                <a:hlinkClick r:id="rId19" action="ppaction://hlinksldjump"/>
              </a:rPr>
              <a:t>protoporphyria</a:t>
            </a:r>
            <a:r>
              <a:rPr lang="en-US" dirty="0" smtClean="0"/>
              <a:t> (gain of function mutation)</a:t>
            </a:r>
            <a:endParaRPr lang="en-US" dirty="0"/>
          </a:p>
        </p:txBody>
      </p:sp>
      <p:cxnSp>
        <p:nvCxnSpPr>
          <p:cNvPr id="56" name="Straight Connector 55"/>
          <p:cNvCxnSpPr>
            <a:stCxn id="13" idx="1"/>
          </p:cNvCxnSpPr>
          <p:nvPr/>
        </p:nvCxnSpPr>
        <p:spPr>
          <a:xfrm flipH="1">
            <a:off x="249935" y="6272340"/>
            <a:ext cx="8307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259251" y="1789554"/>
            <a:ext cx="4627" cy="44827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49935" y="1789554"/>
            <a:ext cx="118104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49935" y="1584654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Negative feedback</a:t>
            </a:r>
            <a:endParaRPr lang="en-US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370194" y="2768324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hlinkClick r:id="rId20" action="ppaction://hlinksldjump"/>
              </a:rPr>
              <a:t>neurotoxic</a:t>
            </a:r>
            <a:endParaRPr lang="en-US" sz="1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6997" y="3036448"/>
            <a:ext cx="7633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hlinkClick r:id="rId21" action="ppaction://hlinksldjump"/>
              </a:rPr>
              <a:t>phototoxic</a:t>
            </a:r>
            <a:endParaRPr lang="en-US" sz="1000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49464" y="2267627"/>
            <a:ext cx="0" cy="4501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745119" y="3360471"/>
            <a:ext cx="1798" cy="4723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79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Heme</a:t>
            </a:r>
            <a:r>
              <a:rPr lang="en-US" dirty="0" smtClean="0"/>
              <a:t>-containing proteins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615560"/>
            <a:ext cx="105156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Hemoglobin</a:t>
            </a:r>
          </a:p>
          <a:p>
            <a:r>
              <a:rPr lang="en-US" dirty="0" smtClean="0"/>
              <a:t>Myoglobin</a:t>
            </a:r>
          </a:p>
          <a:p>
            <a:r>
              <a:rPr lang="en-US" dirty="0" err="1" smtClean="0"/>
              <a:t>Neuroglobin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Cytoglobin</a:t>
            </a:r>
            <a:endParaRPr lang="en-US" dirty="0" smtClean="0"/>
          </a:p>
          <a:p>
            <a:r>
              <a:rPr lang="en-US" dirty="0" smtClean="0"/>
              <a:t>Cytochrome p450s</a:t>
            </a:r>
          </a:p>
          <a:p>
            <a:r>
              <a:rPr lang="en-US" dirty="0" smtClean="0"/>
              <a:t>Cytochrome oxidase</a:t>
            </a:r>
          </a:p>
          <a:p>
            <a:r>
              <a:rPr lang="en-US" dirty="0" smtClean="0"/>
              <a:t>Catalase</a:t>
            </a:r>
          </a:p>
          <a:p>
            <a:r>
              <a:rPr lang="en-US" dirty="0" smtClean="0"/>
              <a:t>Peroxidases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300" dirty="0" smtClean="0"/>
              <a:t>75-85% of </a:t>
            </a:r>
            <a:r>
              <a:rPr lang="en-US" sz="3300" dirty="0" err="1" smtClean="0"/>
              <a:t>heme</a:t>
            </a:r>
            <a:r>
              <a:rPr lang="en-US" sz="3300" dirty="0" smtClean="0"/>
              <a:t> synthesis in marrow (fairly constant), 15-25% in liver (variable)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900" dirty="0" smtClean="0"/>
              <a:t>Small amounts made in other cells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300" dirty="0" smtClean="0"/>
              <a:t>Disease expression in porphyria may involve either or both organs</a:t>
            </a:r>
            <a:endParaRPr lang="en-US" sz="3300" dirty="0"/>
          </a:p>
        </p:txBody>
      </p:sp>
      <p:sp>
        <p:nvSpPr>
          <p:cNvPr id="6" name="TextBox 5"/>
          <p:cNvSpPr txBox="1"/>
          <p:nvPr/>
        </p:nvSpPr>
        <p:spPr>
          <a:xfrm>
            <a:off x="10224655" y="6240483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Next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970" y="591062"/>
            <a:ext cx="2863678" cy="3164364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2437992" y="2353874"/>
            <a:ext cx="185351" cy="537824"/>
          </a:xfrm>
          <a:prstGeom prst="rightBrace">
            <a:avLst>
              <a:gd name="adj1" fmla="val 8333"/>
              <a:gd name="adj2" fmla="val 4969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689297" y="2403780"/>
            <a:ext cx="36581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Move oxygen from blood to brain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380970" y="3917092"/>
            <a:ext cx="3358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Heme</a:t>
            </a:r>
            <a:r>
              <a:rPr lang="en-US" dirty="0" smtClean="0"/>
              <a:t> = ferrous </a:t>
            </a:r>
            <a:r>
              <a:rPr lang="en-US" dirty="0" err="1" smtClean="0"/>
              <a:t>protoporphyrin</a:t>
            </a:r>
            <a:r>
              <a:rPr lang="en-US" dirty="0" smtClean="0"/>
              <a:t> 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45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61086" y="315097"/>
            <a:ext cx="5157787" cy="67627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Disease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87" y="1084049"/>
            <a:ext cx="5830757" cy="3684588"/>
          </a:xfrm>
        </p:spPr>
        <p:txBody>
          <a:bodyPr/>
          <a:lstStyle/>
          <a:p>
            <a:r>
              <a:rPr lang="en-US" dirty="0" smtClean="0"/>
              <a:t>ALA dehydratase deficiency</a:t>
            </a:r>
          </a:p>
          <a:p>
            <a:r>
              <a:rPr lang="en-US" dirty="0" smtClean="0"/>
              <a:t>Acute intermittent porphyria</a:t>
            </a:r>
          </a:p>
          <a:p>
            <a:r>
              <a:rPr lang="en-US" dirty="0" smtClean="0"/>
              <a:t>Congenital </a:t>
            </a:r>
            <a:r>
              <a:rPr lang="en-US" dirty="0" err="1" smtClean="0"/>
              <a:t>erythropoietic</a:t>
            </a:r>
            <a:r>
              <a:rPr lang="en-US" dirty="0" smtClean="0"/>
              <a:t> porphyria</a:t>
            </a:r>
          </a:p>
          <a:p>
            <a:r>
              <a:rPr lang="en-US" dirty="0" smtClean="0"/>
              <a:t>Porphyria </a:t>
            </a:r>
            <a:r>
              <a:rPr lang="en-US" dirty="0" err="1" smtClean="0"/>
              <a:t>cutanea</a:t>
            </a:r>
            <a:r>
              <a:rPr lang="en-US" dirty="0" smtClean="0"/>
              <a:t> </a:t>
            </a:r>
            <a:r>
              <a:rPr lang="en-US" dirty="0" err="1" smtClean="0"/>
              <a:t>tarda</a:t>
            </a:r>
            <a:endParaRPr lang="en-US" dirty="0" smtClean="0"/>
          </a:p>
          <a:p>
            <a:r>
              <a:rPr lang="en-US" dirty="0" smtClean="0"/>
              <a:t>Hereditary </a:t>
            </a:r>
            <a:r>
              <a:rPr lang="en-US" dirty="0" err="1" smtClean="0"/>
              <a:t>coproporphyria</a:t>
            </a:r>
            <a:endParaRPr lang="en-US" dirty="0" smtClean="0"/>
          </a:p>
          <a:p>
            <a:r>
              <a:rPr lang="en-US" dirty="0" smtClean="0"/>
              <a:t>Variegate porphyria</a:t>
            </a:r>
          </a:p>
          <a:p>
            <a:r>
              <a:rPr lang="en-US" dirty="0" err="1" smtClean="0"/>
              <a:t>Erythropoietic</a:t>
            </a:r>
            <a:r>
              <a:rPr lang="en-US" dirty="0" smtClean="0"/>
              <a:t> </a:t>
            </a:r>
            <a:r>
              <a:rPr lang="en-US" dirty="0" err="1" smtClean="0"/>
              <a:t>protoporphyria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1844" y="315741"/>
            <a:ext cx="5183188" cy="675631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Site of expression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91844" y="1084049"/>
            <a:ext cx="5183188" cy="36845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Liver</a:t>
            </a:r>
          </a:p>
          <a:p>
            <a:pPr marL="0" indent="0">
              <a:buNone/>
            </a:pPr>
            <a:r>
              <a:rPr lang="en-US" dirty="0" smtClean="0"/>
              <a:t>Liver</a:t>
            </a:r>
          </a:p>
          <a:p>
            <a:pPr marL="0" indent="0">
              <a:buNone/>
            </a:pPr>
            <a:r>
              <a:rPr lang="en-US" dirty="0" smtClean="0"/>
              <a:t>Marrow</a:t>
            </a:r>
          </a:p>
          <a:p>
            <a:pPr marL="0" indent="0">
              <a:buNone/>
            </a:pPr>
            <a:r>
              <a:rPr lang="en-US" dirty="0" smtClean="0"/>
              <a:t>Liver</a:t>
            </a:r>
          </a:p>
          <a:p>
            <a:pPr marL="0" indent="0">
              <a:buNone/>
            </a:pPr>
            <a:r>
              <a:rPr lang="en-US" dirty="0" smtClean="0"/>
              <a:t>Liver</a:t>
            </a:r>
          </a:p>
          <a:p>
            <a:pPr marL="0" indent="0">
              <a:buNone/>
            </a:pPr>
            <a:r>
              <a:rPr lang="en-US" dirty="0" smtClean="0"/>
              <a:t>Liver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Liver and marrow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61086" y="4904395"/>
            <a:ext cx="108615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Differential organ-specific disease expression may reflect presence of different enzyme isoforms in liver and marrow and/or differences in transcriptional control of enzyme production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013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X-linked </a:t>
            </a:r>
            <a:r>
              <a:rPr lang="en-US" dirty="0" err="1" smtClean="0"/>
              <a:t>protoporphyria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Very rare</a:t>
            </a:r>
          </a:p>
          <a:p>
            <a:r>
              <a:rPr lang="en-US" dirty="0" smtClean="0"/>
              <a:t>Gain of function mutation in ALA synthase leads to over-production of </a:t>
            </a:r>
            <a:r>
              <a:rPr lang="en-US" dirty="0" err="1" smtClean="0"/>
              <a:t>protoporphyrin</a:t>
            </a:r>
            <a:r>
              <a:rPr lang="en-US" dirty="0" smtClean="0"/>
              <a:t> in RBC precursors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Loss of function mutations cause congenital </a:t>
            </a:r>
            <a:r>
              <a:rPr lang="en-US" dirty="0" err="1" smtClean="0"/>
              <a:t>sideroblastic</a:t>
            </a:r>
            <a:r>
              <a:rPr lang="en-US" dirty="0" smtClean="0"/>
              <a:t> anemia</a:t>
            </a:r>
          </a:p>
          <a:p>
            <a:r>
              <a:rPr lang="en-US" dirty="0" err="1" smtClean="0"/>
              <a:t>Hemizygous</a:t>
            </a:r>
            <a:r>
              <a:rPr lang="en-US" dirty="0" smtClean="0"/>
              <a:t> males affected; rarely in females due to skewed X-inactivation</a:t>
            </a:r>
          </a:p>
          <a:p>
            <a:r>
              <a:rPr lang="en-US" dirty="0" smtClean="0"/>
              <a:t>Severe photosensitivity beginning in infancy</a:t>
            </a:r>
          </a:p>
          <a:p>
            <a:r>
              <a:rPr lang="en-US" dirty="0" smtClean="0"/>
              <a:t>Water-insoluble </a:t>
            </a:r>
            <a:r>
              <a:rPr lang="en-US" dirty="0" err="1" smtClean="0"/>
              <a:t>protoporphyrin</a:t>
            </a:r>
            <a:r>
              <a:rPr lang="en-US" dirty="0" smtClean="0"/>
              <a:t> excreted in bile, stool</a:t>
            </a:r>
          </a:p>
          <a:p>
            <a:r>
              <a:rPr lang="en-US" dirty="0" err="1" smtClean="0"/>
              <a:t>Protoporphyrin</a:t>
            </a:r>
            <a:r>
              <a:rPr lang="en-US" dirty="0" smtClean="0"/>
              <a:t> gallstones may cause </a:t>
            </a:r>
            <a:r>
              <a:rPr lang="en-US" dirty="0" err="1" smtClean="0"/>
              <a:t>cholestatic</a:t>
            </a:r>
            <a:r>
              <a:rPr lang="en-US" dirty="0" smtClean="0"/>
              <a:t> liver disease</a:t>
            </a:r>
          </a:p>
          <a:p>
            <a:r>
              <a:rPr lang="en-US" dirty="0" smtClean="0"/>
              <a:t>Mild hemolysis in some patients</a:t>
            </a:r>
          </a:p>
          <a:p>
            <a:r>
              <a:rPr lang="en-US" dirty="0" smtClean="0"/>
              <a:t>Clinically indistinguishable from </a:t>
            </a:r>
            <a:r>
              <a:rPr lang="en-US" dirty="0" err="1" smtClean="0"/>
              <a:t>erythropoietic</a:t>
            </a:r>
            <a:r>
              <a:rPr lang="en-US" dirty="0" smtClean="0"/>
              <a:t> </a:t>
            </a:r>
            <a:r>
              <a:rPr lang="en-US" dirty="0" err="1" smtClean="0"/>
              <a:t>protoporphyria</a:t>
            </a:r>
            <a:endParaRPr lang="en-US" dirty="0"/>
          </a:p>
          <a:p>
            <a:r>
              <a:rPr lang="en-US" dirty="0" smtClean="0"/>
              <a:t>Diagnosis: elevated free erythrocyte </a:t>
            </a:r>
            <a:r>
              <a:rPr lang="en-US" dirty="0" err="1" smtClean="0"/>
              <a:t>protoporphyrin</a:t>
            </a:r>
            <a:r>
              <a:rPr lang="en-US" dirty="0" smtClean="0"/>
              <a:t>, genetic testing for ALA synthase mutations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2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ALA dehydratase porphyria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Very</a:t>
            </a:r>
            <a:r>
              <a:rPr lang="en-US" dirty="0" smtClean="0"/>
              <a:t> rare, recessive inheritance (&lt;10 documented cases)</a:t>
            </a:r>
          </a:p>
          <a:p>
            <a:r>
              <a:rPr lang="en-US" dirty="0" err="1" smtClean="0"/>
              <a:t>Neurovisceral</a:t>
            </a:r>
            <a:r>
              <a:rPr lang="en-US" dirty="0" smtClean="0"/>
              <a:t> symptoms similar to AIP</a:t>
            </a:r>
          </a:p>
          <a:p>
            <a:r>
              <a:rPr lang="en-US" dirty="0" smtClean="0"/>
              <a:t>ALA, </a:t>
            </a:r>
            <a:r>
              <a:rPr lang="en-US" dirty="0" err="1" smtClean="0"/>
              <a:t>coproporphyrin</a:t>
            </a:r>
            <a:r>
              <a:rPr lang="en-US" dirty="0" smtClean="0"/>
              <a:t> III but not PBG elevated in urine</a:t>
            </a:r>
            <a:endParaRPr lang="en-US" dirty="0"/>
          </a:p>
          <a:p>
            <a:r>
              <a:rPr lang="en-US" dirty="0" smtClean="0"/>
              <a:t>ALAD gene sequencing confirms dx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75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intermittent porphyria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Dominant inheritance – partial deficiency of PBG deaminase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most common porphyria behind PCT</a:t>
            </a:r>
          </a:p>
          <a:p>
            <a:r>
              <a:rPr lang="en-US" dirty="0" smtClean="0"/>
              <a:t>Female predominance (estrogen effect?)</a:t>
            </a:r>
          </a:p>
          <a:p>
            <a:r>
              <a:rPr lang="en-US" dirty="0" smtClean="0"/>
              <a:t>Neurotoxicity</a:t>
            </a:r>
          </a:p>
          <a:p>
            <a:r>
              <a:rPr lang="en-US" dirty="0" smtClean="0"/>
              <a:t>No photosensitivity</a:t>
            </a:r>
          </a:p>
          <a:p>
            <a:r>
              <a:rPr lang="en-US" dirty="0" smtClean="0"/>
              <a:t>Increased urine ALA, PBG, other porphyrin precursors during attacks</a:t>
            </a:r>
          </a:p>
          <a:p>
            <a:pPr lvl="1"/>
            <a:r>
              <a:rPr lang="en-US" dirty="0" smtClean="0">
                <a:hlinkClick r:id="rId3" action="ppaction://hlinksldjump"/>
              </a:rPr>
              <a:t>Urine turns purple </a:t>
            </a:r>
            <a:r>
              <a:rPr lang="en-US" dirty="0" smtClean="0"/>
              <a:t>with exposure to UV light/sunlight</a:t>
            </a:r>
          </a:p>
          <a:p>
            <a:r>
              <a:rPr lang="en-US" dirty="0" smtClean="0"/>
              <a:t>Normal urine PBG in symptomatic patient makes diagnosis very unlikely</a:t>
            </a:r>
          </a:p>
          <a:p>
            <a:r>
              <a:rPr lang="en-US" dirty="0" smtClean="0"/>
              <a:t>PBGD gene sequencing confirms diagnosis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Next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372038" y="6234625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60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intermittent porphyria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3203"/>
            <a:ext cx="10515600" cy="47110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Attacks precipitated by induction of ALA synthase, increased demand for </a:t>
            </a:r>
            <a:r>
              <a:rPr lang="en-US" sz="3200" dirty="0" err="1" smtClean="0"/>
              <a:t>heme</a:t>
            </a:r>
            <a:r>
              <a:rPr lang="en-US" sz="3200" dirty="0" smtClean="0"/>
              <a:t> synthesis, or accelerated </a:t>
            </a:r>
            <a:r>
              <a:rPr lang="en-US" sz="3200" dirty="0" err="1" smtClean="0"/>
              <a:t>heme</a:t>
            </a:r>
            <a:r>
              <a:rPr lang="en-US" sz="3200" dirty="0" smtClean="0"/>
              <a:t> catabolism</a:t>
            </a:r>
          </a:p>
          <a:p>
            <a:pPr lvl="1"/>
            <a:r>
              <a:rPr lang="en-US" sz="3000" dirty="0" smtClean="0"/>
              <a:t>Hormonal changes during menstrual cycle</a:t>
            </a:r>
          </a:p>
          <a:p>
            <a:pPr lvl="1"/>
            <a:r>
              <a:rPr lang="en-US" sz="3000" dirty="0" smtClean="0"/>
              <a:t>Fasting</a:t>
            </a:r>
          </a:p>
          <a:p>
            <a:pPr lvl="1"/>
            <a:r>
              <a:rPr lang="en-US" sz="3000" dirty="0" smtClean="0"/>
              <a:t>Smoking</a:t>
            </a:r>
          </a:p>
          <a:p>
            <a:pPr lvl="1"/>
            <a:r>
              <a:rPr lang="en-US" sz="3000" dirty="0" smtClean="0"/>
              <a:t>Infection (induction of </a:t>
            </a:r>
            <a:r>
              <a:rPr lang="en-US" sz="3000" dirty="0" err="1" smtClean="0"/>
              <a:t>heme</a:t>
            </a:r>
            <a:r>
              <a:rPr lang="en-US" sz="3000" dirty="0" smtClean="0"/>
              <a:t> </a:t>
            </a:r>
            <a:r>
              <a:rPr lang="en-US" sz="3000" dirty="0" err="1" smtClean="0"/>
              <a:t>oxygenase→increased</a:t>
            </a:r>
            <a:r>
              <a:rPr lang="en-US" sz="3000" dirty="0" smtClean="0"/>
              <a:t> </a:t>
            </a:r>
            <a:r>
              <a:rPr lang="en-US" sz="3000" dirty="0" err="1" smtClean="0"/>
              <a:t>heme</a:t>
            </a:r>
            <a:r>
              <a:rPr lang="en-US" sz="3000" dirty="0" smtClean="0"/>
              <a:t> turnover)</a:t>
            </a:r>
          </a:p>
          <a:p>
            <a:pPr lvl="1"/>
            <a:r>
              <a:rPr lang="en-US" sz="3000" dirty="0" smtClean="0"/>
              <a:t>Drugs that induce cytochrome p450 enzymes and increase </a:t>
            </a:r>
            <a:r>
              <a:rPr lang="en-US" sz="3000" dirty="0" err="1" smtClean="0"/>
              <a:t>heme</a:t>
            </a:r>
            <a:r>
              <a:rPr lang="en-US" sz="3000" dirty="0" smtClean="0"/>
              <a:t> turnover in liver</a:t>
            </a:r>
          </a:p>
          <a:p>
            <a:pPr lvl="1"/>
            <a:r>
              <a:rPr lang="en-US" sz="3000" dirty="0" smtClean="0"/>
              <a:t>Other forms of metabolic stress (e.g. surgery, alcohol)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95606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74021" y="6240483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1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intermittent porphyria - 3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Clinical features of acute attack</a:t>
            </a:r>
          </a:p>
          <a:p>
            <a:pPr lvl="1"/>
            <a:r>
              <a:rPr lang="en-US" sz="3600" dirty="0" smtClean="0"/>
              <a:t>Abdominal pain, N/V, constipation</a:t>
            </a:r>
          </a:p>
          <a:p>
            <a:pPr lvl="1"/>
            <a:r>
              <a:rPr lang="en-US" sz="3600" dirty="0" smtClean="0"/>
              <a:t>Motor neuropathy can lead to respiratory paralysis</a:t>
            </a:r>
          </a:p>
          <a:p>
            <a:pPr lvl="1"/>
            <a:r>
              <a:rPr lang="en-US" sz="3600" dirty="0" smtClean="0"/>
              <a:t>Encephalopathy (PRESS), psychosis, seizures, coma, brain ischemia</a:t>
            </a:r>
          </a:p>
          <a:p>
            <a:pPr lvl="1"/>
            <a:r>
              <a:rPr lang="en-US" sz="3600" dirty="0" smtClean="0"/>
              <a:t>“Adrenergic </a:t>
            </a:r>
            <a:r>
              <a:rPr lang="en-US" sz="3600" dirty="0" err="1" smtClean="0"/>
              <a:t>crisis”with</a:t>
            </a:r>
            <a:r>
              <a:rPr lang="en-US" sz="3600" dirty="0" smtClean="0"/>
              <a:t> hypertension, arrhythmias</a:t>
            </a:r>
          </a:p>
          <a:p>
            <a:pPr lvl="1"/>
            <a:r>
              <a:rPr lang="en-US" sz="3600" dirty="0" smtClean="0"/>
              <a:t>Hyponatremia (SIADH, dehydration)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27644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74021" y="6240483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17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599"/>
            <a:ext cx="10515600" cy="1325563"/>
          </a:xfrm>
        </p:spPr>
        <p:txBody>
          <a:bodyPr/>
          <a:lstStyle/>
          <a:p>
            <a:r>
              <a:rPr lang="en-US" dirty="0" smtClean="0"/>
              <a:t>Acute intermittent porphyria - 4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849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Management of acute attacks</a:t>
            </a:r>
          </a:p>
          <a:p>
            <a:pPr lvl="1"/>
            <a:r>
              <a:rPr lang="en-US" sz="3200" dirty="0" smtClean="0"/>
              <a:t>Pain control (opiates, </a:t>
            </a:r>
            <a:r>
              <a:rPr lang="en-US" sz="3200" dirty="0" err="1" smtClean="0"/>
              <a:t>antiemetics</a:t>
            </a:r>
            <a:r>
              <a:rPr lang="en-US" sz="3200" dirty="0" smtClean="0"/>
              <a:t>, phenothiazine)</a:t>
            </a:r>
          </a:p>
          <a:p>
            <a:pPr lvl="1"/>
            <a:r>
              <a:rPr lang="en-US" sz="3200" dirty="0" smtClean="0"/>
              <a:t>Hemin (ferric </a:t>
            </a:r>
            <a:r>
              <a:rPr lang="en-US" sz="3200" dirty="0" err="1" smtClean="0"/>
              <a:t>protoporhyrin</a:t>
            </a:r>
            <a:r>
              <a:rPr lang="en-US" sz="3200" dirty="0" smtClean="0"/>
              <a:t> IX - suppresses </a:t>
            </a:r>
            <a:r>
              <a:rPr lang="en-US" sz="3200" dirty="0" err="1" smtClean="0"/>
              <a:t>heme</a:t>
            </a:r>
            <a:r>
              <a:rPr lang="en-US" sz="3200" dirty="0" smtClean="0"/>
              <a:t> synthesis)</a:t>
            </a:r>
          </a:p>
          <a:p>
            <a:pPr lvl="1"/>
            <a:r>
              <a:rPr lang="en-US" sz="3200" dirty="0" smtClean="0"/>
              <a:t>Carbohydrates (</a:t>
            </a:r>
            <a:r>
              <a:rPr lang="en-US" sz="3200" dirty="0" err="1" smtClean="0"/>
              <a:t>po</a:t>
            </a:r>
            <a:r>
              <a:rPr lang="en-US" sz="3200" dirty="0" smtClean="0"/>
              <a:t>, or iv dextrose)</a:t>
            </a:r>
          </a:p>
          <a:p>
            <a:pPr lvl="1"/>
            <a:r>
              <a:rPr lang="en-US" sz="3200" dirty="0" smtClean="0"/>
              <a:t>Magnesium for seizures</a:t>
            </a:r>
            <a:endParaRPr lang="en-US" sz="3200" dirty="0"/>
          </a:p>
          <a:p>
            <a:pPr lvl="1"/>
            <a:r>
              <a:rPr lang="en-US" sz="3200" dirty="0" smtClean="0"/>
              <a:t>Some patients may require mechanical ventilation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5288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74021" y="6240483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9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599"/>
            <a:ext cx="10515600" cy="1325563"/>
          </a:xfrm>
        </p:spPr>
        <p:txBody>
          <a:bodyPr/>
          <a:lstStyle/>
          <a:p>
            <a:r>
              <a:rPr lang="en-US" dirty="0" smtClean="0"/>
              <a:t>Acute intermittent porphyria - 5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849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Prevention of attacks</a:t>
            </a:r>
          </a:p>
          <a:p>
            <a:pPr lvl="1"/>
            <a:r>
              <a:rPr lang="en-US" sz="3200" dirty="0" smtClean="0"/>
              <a:t>Avoid </a:t>
            </a:r>
            <a:r>
              <a:rPr lang="en-US" sz="3200" dirty="0" err="1" smtClean="0">
                <a:hlinkClick r:id="rId3" action="ppaction://hlinksldjump"/>
              </a:rPr>
              <a:t>porphyrogenic</a:t>
            </a:r>
            <a:r>
              <a:rPr lang="en-US" sz="3200" dirty="0" smtClean="0">
                <a:hlinkClick r:id="rId3" action="ppaction://hlinksldjump"/>
              </a:rPr>
              <a:t> drugs </a:t>
            </a:r>
            <a:endParaRPr lang="en-US" sz="3200" dirty="0" smtClean="0"/>
          </a:p>
          <a:p>
            <a:pPr lvl="1"/>
            <a:r>
              <a:rPr lang="en-US" sz="3200" dirty="0" smtClean="0"/>
              <a:t>Smoking cessation, alcohol avoidance</a:t>
            </a:r>
          </a:p>
          <a:p>
            <a:pPr lvl="1"/>
            <a:r>
              <a:rPr lang="en-US" sz="3200" dirty="0" smtClean="0"/>
              <a:t>Maintain nutrition</a:t>
            </a:r>
          </a:p>
          <a:p>
            <a:pPr lvl="1"/>
            <a:r>
              <a:rPr lang="en-US" sz="3200" dirty="0" smtClean="0"/>
              <a:t>Suppress ovulation (Lupron)</a:t>
            </a:r>
          </a:p>
          <a:p>
            <a:pPr lvl="1"/>
            <a:r>
              <a:rPr lang="en-US" sz="3200" dirty="0" err="1" smtClean="0">
                <a:hlinkClick r:id="rId4" action="ppaction://hlinksldjump"/>
              </a:rPr>
              <a:t>Givosiran</a:t>
            </a:r>
            <a:r>
              <a:rPr lang="en-US" sz="3200" dirty="0" smtClean="0"/>
              <a:t> (siRNA that reduces ALAS production)</a:t>
            </a:r>
          </a:p>
          <a:p>
            <a:pPr lvl="1"/>
            <a:r>
              <a:rPr lang="en-US" sz="3200" dirty="0" smtClean="0"/>
              <a:t>Liver transplant curative for intractable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74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844" y="1597024"/>
            <a:ext cx="10515600" cy="68897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94 patients with acute hepatic porphyria (89 had AIP) given either </a:t>
            </a:r>
            <a:r>
              <a:rPr lang="en-US" dirty="0" err="1" smtClean="0"/>
              <a:t>givosiran</a:t>
            </a:r>
            <a:r>
              <a:rPr lang="en-US" dirty="0" smtClean="0"/>
              <a:t> or placebo for 6 </a:t>
            </a:r>
            <a:r>
              <a:rPr lang="en-US" dirty="0" err="1" smtClean="0"/>
              <a:t>mo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69" y="171192"/>
            <a:ext cx="11258550" cy="1276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613" t="1952" b="1"/>
          <a:stretch/>
        </p:blipFill>
        <p:spPr>
          <a:xfrm>
            <a:off x="1816444" y="2509621"/>
            <a:ext cx="3218800" cy="28976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4941" y="2509621"/>
            <a:ext cx="4210951" cy="32916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96763" y="5974492"/>
            <a:ext cx="2820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90% reduction in attack rate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10961" y="5974492"/>
            <a:ext cx="3738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Marked reduction in urinary ALA, PBG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040978" y="6488668"/>
            <a:ext cx="2234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NEJM 2020; 382:2289</a:t>
            </a:r>
            <a:endParaRPr lang="en-US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11030301" y="6343824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12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Congenital </a:t>
            </a:r>
            <a:r>
              <a:rPr lang="en-US" dirty="0" err="1" smtClean="0"/>
              <a:t>erythropoietic</a:t>
            </a:r>
            <a:r>
              <a:rPr lang="en-US" dirty="0" smtClean="0"/>
              <a:t> porphyria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Autosomal recessive, rare</a:t>
            </a:r>
          </a:p>
          <a:p>
            <a:r>
              <a:rPr lang="en-US" dirty="0" smtClean="0"/>
              <a:t>Near complete deficiency of URO-S causes massive accumulation and urinary excretion of uroporphyrin I  and </a:t>
            </a:r>
            <a:r>
              <a:rPr lang="en-US" dirty="0" err="1" smtClean="0"/>
              <a:t>coproporphyrin</a:t>
            </a:r>
            <a:r>
              <a:rPr lang="en-US" dirty="0" smtClean="0"/>
              <a:t> I (derived  from </a:t>
            </a:r>
            <a:r>
              <a:rPr lang="en-US" dirty="0" err="1" smtClean="0"/>
              <a:t>hydroxymethylbilane</a:t>
            </a:r>
            <a:r>
              <a:rPr lang="en-US" dirty="0" smtClean="0"/>
              <a:t> by non-enzymatic reactions)</a:t>
            </a:r>
          </a:p>
          <a:p>
            <a:r>
              <a:rPr lang="en-US" dirty="0" smtClean="0"/>
              <a:t>Severe photosensitivity beginning in infancy</a:t>
            </a:r>
          </a:p>
          <a:p>
            <a:r>
              <a:rPr lang="en-US" dirty="0" smtClean="0"/>
              <a:t>Mild to severe hemolytic anemia due to accumulation of toxic porphyrin metabolites in RBC, combined with decreased </a:t>
            </a:r>
            <a:r>
              <a:rPr lang="en-US" dirty="0" err="1" smtClean="0"/>
              <a:t>heme</a:t>
            </a:r>
            <a:r>
              <a:rPr lang="en-US" dirty="0" smtClean="0"/>
              <a:t> synthesis</a:t>
            </a:r>
          </a:p>
          <a:p>
            <a:r>
              <a:rPr lang="en-US" dirty="0" smtClean="0"/>
              <a:t>Porphyrins accumulate in teeth causing </a:t>
            </a:r>
            <a:r>
              <a:rPr lang="en-US" dirty="0" err="1" smtClean="0">
                <a:hlinkClick r:id="rId3" action="ppaction://hlinksldjump"/>
              </a:rPr>
              <a:t>erythrodontia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This finding along with sun avoidance and disfiguration from light-induced skin damage (</a:t>
            </a:r>
            <a:r>
              <a:rPr lang="en-US" dirty="0" err="1" smtClean="0"/>
              <a:t>photomutilation</a:t>
            </a:r>
            <a:r>
              <a:rPr lang="en-US" dirty="0" smtClean="0"/>
              <a:t>) may have helped create the </a:t>
            </a:r>
            <a:r>
              <a:rPr lang="en-US" dirty="0" smtClean="0">
                <a:hlinkClick r:id="rId4" action="ppaction://hlinksldjump"/>
              </a:rPr>
              <a:t>vampire legend</a:t>
            </a:r>
            <a:endParaRPr lang="en-US" dirty="0" smtClean="0"/>
          </a:p>
          <a:p>
            <a:r>
              <a:rPr lang="en-US" dirty="0" smtClean="0"/>
              <a:t>May benefit from splenectomy to prolong RBC survival and reduce </a:t>
            </a:r>
            <a:r>
              <a:rPr lang="en-US" dirty="0" err="1" smtClean="0"/>
              <a:t>erythropoietic</a:t>
            </a:r>
            <a:r>
              <a:rPr lang="en-US" dirty="0" smtClean="0"/>
              <a:t> drive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15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946" y="1374656"/>
            <a:ext cx="5050664" cy="498222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8130" y="124845"/>
            <a:ext cx="10515600" cy="1325563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Erythrodontia</a:t>
            </a:r>
            <a:r>
              <a:rPr lang="en-US" dirty="0" smtClean="0">
                <a:solidFill>
                  <a:schemeClr val="bg1"/>
                </a:solidFill>
              </a:rPr>
              <a:t> in CEPP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74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493" r="1555" b="2117"/>
          <a:stretch/>
        </p:blipFill>
        <p:spPr>
          <a:xfrm>
            <a:off x="2603036" y="1643063"/>
            <a:ext cx="6981478" cy="34962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9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8552"/>
            <a:ext cx="10515600" cy="1053772"/>
          </a:xfrm>
        </p:spPr>
        <p:txBody>
          <a:bodyPr/>
          <a:lstStyle/>
          <a:p>
            <a:r>
              <a:rPr lang="en-US" dirty="0" smtClean="0"/>
              <a:t>Porphyria </a:t>
            </a:r>
            <a:r>
              <a:rPr lang="en-US" dirty="0" err="1" smtClean="0"/>
              <a:t>cutanea</a:t>
            </a:r>
            <a:r>
              <a:rPr lang="en-US" dirty="0" smtClean="0"/>
              <a:t> </a:t>
            </a:r>
            <a:r>
              <a:rPr lang="en-US" dirty="0" err="1" smtClean="0"/>
              <a:t>tarda</a:t>
            </a:r>
            <a:r>
              <a:rPr lang="en-US" dirty="0"/>
              <a:t> </a:t>
            </a:r>
            <a:r>
              <a:rPr lang="en-US" dirty="0" smtClean="0"/>
              <a:t>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2323"/>
            <a:ext cx="10515600" cy="500446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Most common form of porphyria (5-10/100,000 affected, male predominance)</a:t>
            </a:r>
          </a:p>
          <a:p>
            <a:r>
              <a:rPr lang="en-US" dirty="0" smtClean="0"/>
              <a:t>Caused by ↓activity (≤20%) of uroporphyrinogen decarboxylase (UROD)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Homozygous UROD deficiency causes </a:t>
            </a:r>
            <a:r>
              <a:rPr lang="en-US" dirty="0" err="1" smtClean="0"/>
              <a:t>hepatoeythropoietic</a:t>
            </a:r>
            <a:r>
              <a:rPr lang="en-US" dirty="0" smtClean="0"/>
              <a:t> porphyria, with severe lifelong photosensitivity and liver injury</a:t>
            </a:r>
          </a:p>
          <a:p>
            <a:r>
              <a:rPr lang="en-US" dirty="0" smtClean="0">
                <a:hlinkClick r:id="rId2" action="ppaction://hlinksldjump"/>
              </a:rPr>
              <a:t>Multifactorial pathogenesis</a:t>
            </a:r>
            <a:r>
              <a:rPr lang="en-US" dirty="0" smtClean="0"/>
              <a:t> – liver disease, iron overload important contributors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Some cases due to exposure to </a:t>
            </a:r>
            <a:r>
              <a:rPr lang="en-US" dirty="0" err="1" smtClean="0"/>
              <a:t>polyhalogenated</a:t>
            </a:r>
            <a:r>
              <a:rPr lang="en-US" dirty="0" smtClean="0"/>
              <a:t> aromatic hydrocarbons</a:t>
            </a:r>
          </a:p>
          <a:p>
            <a:r>
              <a:rPr lang="en-US" dirty="0" smtClean="0"/>
              <a:t>Increased urine + plasma uroporphyrin, </a:t>
            </a:r>
            <a:r>
              <a:rPr lang="en-US" dirty="0" err="1" smtClean="0"/>
              <a:t>heptacarboxyporphyrin</a:t>
            </a:r>
            <a:r>
              <a:rPr lang="en-US" dirty="0" smtClean="0"/>
              <a:t> with minimal elevation of PBG, ALA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hlinkClick r:id="rId3" action="ppaction://hlinksldjump"/>
              </a:rPr>
              <a:t>Brown urine with pink fluorescence under UV light</a:t>
            </a:r>
            <a:endParaRPr lang="en-US" dirty="0" smtClean="0"/>
          </a:p>
          <a:p>
            <a:r>
              <a:rPr lang="en-US" dirty="0" smtClean="0"/>
              <a:t>Late-onset photosensitivity (blue light) – </a:t>
            </a:r>
            <a:r>
              <a:rPr lang="en-US" dirty="0" smtClean="0">
                <a:hlinkClick r:id="rId4" action="ppaction://hlinksldjump"/>
              </a:rPr>
              <a:t>blistering lesions</a:t>
            </a:r>
            <a:r>
              <a:rPr lang="en-US" dirty="0" smtClean="0"/>
              <a:t> on sun-exposed areas, </a:t>
            </a:r>
            <a:r>
              <a:rPr lang="en-US" dirty="0" err="1" smtClean="0"/>
              <a:t>hypertrichosis</a:t>
            </a:r>
            <a:endParaRPr lang="en-US" dirty="0" smtClean="0"/>
          </a:p>
          <a:p>
            <a:r>
              <a:rPr lang="en-US" dirty="0" err="1" smtClean="0"/>
              <a:t>DDx</a:t>
            </a:r>
            <a:r>
              <a:rPr lang="en-US" dirty="0" smtClean="0"/>
              <a:t>: Variegate and </a:t>
            </a:r>
            <a:r>
              <a:rPr lang="en-US" dirty="0" err="1" smtClean="0"/>
              <a:t>coproporphyria</a:t>
            </a:r>
            <a:r>
              <a:rPr lang="en-US" dirty="0" smtClean="0"/>
              <a:t>, late-onset EPP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24655" y="6246789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 action="ppaction://hlinksldjump"/>
              </a:rPr>
              <a:t>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077976" y="6246789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07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Porphyria </a:t>
            </a:r>
            <a:r>
              <a:rPr lang="en-US" dirty="0" err="1" smtClean="0"/>
              <a:t>cutanea</a:t>
            </a:r>
            <a:r>
              <a:rPr lang="en-US" dirty="0" smtClean="0"/>
              <a:t> </a:t>
            </a:r>
            <a:r>
              <a:rPr lang="en-US" dirty="0" err="1" smtClean="0"/>
              <a:t>tarda</a:t>
            </a:r>
            <a:r>
              <a:rPr lang="en-US" dirty="0"/>
              <a:t> </a:t>
            </a:r>
            <a:r>
              <a:rPr lang="en-US" dirty="0" smtClean="0"/>
              <a:t>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 smtClean="0"/>
              <a:t>Management</a:t>
            </a:r>
          </a:p>
          <a:p>
            <a:pPr lvl="1"/>
            <a:r>
              <a:rPr lang="en-US" sz="2800" dirty="0" smtClean="0"/>
              <a:t>Iron depletion (phlebotomy or chelation, target low normal ferritin)</a:t>
            </a:r>
          </a:p>
          <a:p>
            <a:pPr lvl="1"/>
            <a:r>
              <a:rPr lang="en-US" sz="2800" dirty="0" err="1" smtClean="0"/>
              <a:t>Hydroxychloroquine</a:t>
            </a:r>
            <a:r>
              <a:rPr lang="en-US" sz="2800" dirty="0" smtClean="0"/>
              <a:t> is alternative to iron depletion</a:t>
            </a:r>
          </a:p>
          <a:p>
            <a:pPr lvl="1"/>
            <a:r>
              <a:rPr lang="en-US" sz="2800" dirty="0" smtClean="0"/>
              <a:t>Avoid triggers (alcohol, estrogen, tobacco)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400" dirty="0" smtClean="0"/>
              <a:t>Transdermal estrogen OK once remission achieved</a:t>
            </a:r>
          </a:p>
          <a:p>
            <a:pPr lvl="1"/>
            <a:r>
              <a:rPr lang="en-US" sz="2800" dirty="0" smtClean="0"/>
              <a:t>Treat HCV if present</a:t>
            </a:r>
          </a:p>
          <a:p>
            <a:pPr lvl="1"/>
            <a:r>
              <a:rPr lang="en-US" sz="2800" dirty="0" smtClean="0"/>
              <a:t>Monitor plasma or urine uroporphyrin levels</a:t>
            </a:r>
          </a:p>
          <a:p>
            <a:pPr marL="457200" lvl="1" indent="0">
              <a:buNone/>
            </a:pP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24655" y="6246789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582"/>
          <a:stretch/>
        </p:blipFill>
        <p:spPr>
          <a:xfrm>
            <a:off x="2644346" y="599798"/>
            <a:ext cx="6561823" cy="53974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1976" y="6256380"/>
            <a:ext cx="2803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Bissell et al, NEJM 2017</a:t>
            </a:r>
          </a:p>
          <a:p>
            <a:r>
              <a:rPr lang="en-US" sz="1200" i="1" dirty="0" err="1" smtClean="0"/>
              <a:t>Jalil</a:t>
            </a:r>
            <a:r>
              <a:rPr lang="en-US" sz="1200" i="1" dirty="0" smtClean="0"/>
              <a:t> et al, </a:t>
            </a:r>
            <a:r>
              <a:rPr lang="en-US" sz="1200" i="1" dirty="0" err="1" smtClean="0"/>
              <a:t>Clin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Gastroenterol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Hepatol</a:t>
            </a:r>
            <a:r>
              <a:rPr lang="en-US" sz="1200" i="1" dirty="0" smtClean="0"/>
              <a:t> 2010</a:t>
            </a:r>
            <a:endParaRPr lang="en-US" sz="12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71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Hereditary </a:t>
            </a:r>
            <a:r>
              <a:rPr lang="en-US" dirty="0" err="1" smtClean="0"/>
              <a:t>coproporphyria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Autosomal dominant – partial deficiency of coproporphyrinogen oxidase (CPOX); much less common than AIP</a:t>
            </a:r>
          </a:p>
          <a:p>
            <a:r>
              <a:rPr lang="en-US" dirty="0" err="1" smtClean="0"/>
              <a:t>Neurovisceral</a:t>
            </a:r>
            <a:r>
              <a:rPr lang="en-US" dirty="0" smtClean="0"/>
              <a:t> symptoms identical to AIP but generally milder; some patients have photosensitivity</a:t>
            </a:r>
          </a:p>
          <a:p>
            <a:r>
              <a:rPr lang="en-US" dirty="0" smtClean="0"/>
              <a:t>Marked increase in urinary and fecal </a:t>
            </a:r>
            <a:r>
              <a:rPr lang="en-US" dirty="0" err="1" smtClean="0"/>
              <a:t>coproporphyrin</a:t>
            </a:r>
            <a:r>
              <a:rPr lang="en-US" dirty="0" smtClean="0"/>
              <a:t> (&gt; 10x normal) during acute attacks; ALA and PBG, uroporphyrins also increased</a:t>
            </a:r>
          </a:p>
          <a:p>
            <a:r>
              <a:rPr lang="en-US" dirty="0" smtClean="0"/>
              <a:t>Genetic testing available</a:t>
            </a:r>
          </a:p>
          <a:p>
            <a:r>
              <a:rPr lang="en-US" dirty="0" smtClean="0"/>
              <a:t>Management similar to AIP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0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Variegate porphyria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Autosomal dominant, partial deficiency of </a:t>
            </a:r>
            <a:r>
              <a:rPr lang="en-US" dirty="0" err="1" smtClean="0"/>
              <a:t>protoporphyrinogen</a:t>
            </a:r>
            <a:r>
              <a:rPr lang="en-US" dirty="0" smtClean="0"/>
              <a:t> oxidase (PPOX)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Less common than AIP but relatively common in some areas (S Africa)</a:t>
            </a:r>
          </a:p>
          <a:p>
            <a:r>
              <a:rPr lang="en-US" dirty="0" smtClean="0"/>
              <a:t>Both </a:t>
            </a:r>
            <a:r>
              <a:rPr lang="en-US" dirty="0" err="1" smtClean="0"/>
              <a:t>neurovisceral</a:t>
            </a:r>
            <a:r>
              <a:rPr lang="en-US" dirty="0" smtClean="0"/>
              <a:t> symptoms (similar to AIP but usually milder) and skin manifestations (as in PCT) can occur</a:t>
            </a:r>
          </a:p>
          <a:p>
            <a:r>
              <a:rPr lang="en-US" dirty="0" smtClean="0"/>
              <a:t>Elevated urinary </a:t>
            </a:r>
            <a:r>
              <a:rPr lang="en-US" dirty="0" err="1" smtClean="0"/>
              <a:t>coproporphyrin</a:t>
            </a:r>
            <a:r>
              <a:rPr lang="en-US" dirty="0" smtClean="0"/>
              <a:t>, ALA, PBG, fecal </a:t>
            </a:r>
            <a:r>
              <a:rPr lang="en-US" dirty="0" err="1" smtClean="0"/>
              <a:t>protoporphyrin</a:t>
            </a:r>
            <a:r>
              <a:rPr lang="en-US" dirty="0" smtClean="0"/>
              <a:t> and </a:t>
            </a:r>
            <a:r>
              <a:rPr lang="en-US" dirty="0" err="1" smtClean="0"/>
              <a:t>coproporphyrin</a:t>
            </a:r>
            <a:r>
              <a:rPr lang="en-US" dirty="0" smtClean="0"/>
              <a:t> during  acute attacks – may be normal in remission</a:t>
            </a:r>
          </a:p>
          <a:p>
            <a:r>
              <a:rPr lang="en-US" dirty="0" smtClean="0"/>
              <a:t>Genetic testing is available</a:t>
            </a:r>
          </a:p>
          <a:p>
            <a:r>
              <a:rPr lang="en-US" dirty="0" smtClean="0"/>
              <a:t>Management similar to AIP (plus sunlight avoidance)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56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Erythropoietic</a:t>
            </a:r>
            <a:r>
              <a:rPr lang="en-US" dirty="0" smtClean="0"/>
              <a:t> </a:t>
            </a:r>
            <a:r>
              <a:rPr lang="en-US" dirty="0" err="1" smtClean="0"/>
              <a:t>protoporphyria</a:t>
            </a:r>
            <a:r>
              <a:rPr lang="en-US" dirty="0" smtClean="0"/>
              <a:t>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621" y="1825625"/>
            <a:ext cx="10836875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most common </a:t>
            </a:r>
            <a:r>
              <a:rPr lang="en-US" dirty="0" err="1" smtClean="0"/>
              <a:t>erythropoietic</a:t>
            </a:r>
            <a:r>
              <a:rPr lang="en-US" dirty="0" smtClean="0"/>
              <a:t> porphyria, 3</a:t>
            </a:r>
            <a:r>
              <a:rPr lang="en-US" baseline="30000" dirty="0" smtClean="0"/>
              <a:t>rd</a:t>
            </a:r>
            <a:r>
              <a:rPr lang="en-US" dirty="0" smtClean="0"/>
              <a:t> most common overall (behind PCT and AIP)</a:t>
            </a:r>
          </a:p>
          <a:p>
            <a:r>
              <a:rPr lang="en-US" dirty="0" smtClean="0"/>
              <a:t>Partial deficiency of </a:t>
            </a:r>
            <a:r>
              <a:rPr lang="en-US" dirty="0" err="1" smtClean="0"/>
              <a:t>ferrochelatase</a:t>
            </a:r>
            <a:r>
              <a:rPr lang="en-US" dirty="0" smtClean="0"/>
              <a:t>, autosomal dominant or recessive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AD inheritance when mutation paired with splice site polymorphism in trans that reduces enzyme production by 20-40% (most common in Japan)</a:t>
            </a:r>
          </a:p>
          <a:p>
            <a:r>
              <a:rPr lang="en-US" dirty="0" smtClean="0"/>
              <a:t>Marrow reticulocytes and hepatocytes accumulate </a:t>
            </a:r>
            <a:r>
              <a:rPr lang="en-US" dirty="0" err="1" smtClean="0"/>
              <a:t>protoporphyrin</a:t>
            </a:r>
            <a:r>
              <a:rPr lang="en-US" dirty="0" smtClean="0"/>
              <a:t>, which is deposited in tissues and excreted in bile and stool (water-insoluble)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Gallstones and liver damage from porphyrin accumulation may occur</a:t>
            </a:r>
          </a:p>
          <a:p>
            <a:r>
              <a:rPr lang="en-US" dirty="0" smtClean="0"/>
              <a:t>Marked elevation in RBC and fecal </a:t>
            </a:r>
            <a:r>
              <a:rPr lang="en-US" dirty="0" err="1" smtClean="0"/>
              <a:t>protoporphyrin</a:t>
            </a:r>
            <a:r>
              <a:rPr lang="en-US" dirty="0" smtClean="0"/>
              <a:t> </a:t>
            </a:r>
          </a:p>
          <a:p>
            <a:r>
              <a:rPr lang="en-US" dirty="0" smtClean="0"/>
              <a:t>Photosensitivity beginning in childhood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Sensitivity to blue spectrum, includes indoor sunlight and some artificial lighting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15288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474021" y="6240483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88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Erythropoietic</a:t>
            </a:r>
            <a:r>
              <a:rPr lang="en-US" dirty="0" smtClean="0"/>
              <a:t> </a:t>
            </a:r>
            <a:r>
              <a:rPr lang="en-US" dirty="0" err="1" smtClean="0"/>
              <a:t>protoporphyria</a:t>
            </a:r>
            <a:r>
              <a:rPr lang="en-US" dirty="0" smtClean="0"/>
              <a:t>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621" y="1825625"/>
            <a:ext cx="10836875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 smtClean="0"/>
              <a:t>Management</a:t>
            </a:r>
          </a:p>
          <a:p>
            <a:r>
              <a:rPr lang="en-US" dirty="0" smtClean="0"/>
              <a:t>Avoidance of sunlight (indoor &amp; outdoor)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Risk of vitamin D deficiency</a:t>
            </a:r>
          </a:p>
          <a:p>
            <a:r>
              <a:rPr lang="en-US" dirty="0" smtClean="0"/>
              <a:t>Oral ß-Carotene quenches oxygen radicals generated by photochemical action on </a:t>
            </a:r>
            <a:r>
              <a:rPr lang="en-US" dirty="0" err="1" smtClean="0"/>
              <a:t>protoporphyrin</a:t>
            </a:r>
            <a:endParaRPr lang="en-US" dirty="0" smtClean="0"/>
          </a:p>
          <a:p>
            <a:r>
              <a:rPr lang="en-US" dirty="0" smtClean="0"/>
              <a:t>UV sunscreens ineffective (don’t block blue spectrum)</a:t>
            </a:r>
          </a:p>
          <a:p>
            <a:r>
              <a:rPr lang="en-US" dirty="0" smtClean="0"/>
              <a:t>Activated charcoal and </a:t>
            </a:r>
            <a:r>
              <a:rPr lang="en-US" dirty="0" err="1" smtClean="0"/>
              <a:t>colestipol</a:t>
            </a:r>
            <a:r>
              <a:rPr lang="en-US" dirty="0" smtClean="0"/>
              <a:t> enhance </a:t>
            </a:r>
            <a:r>
              <a:rPr lang="en-US" dirty="0" err="1" smtClean="0"/>
              <a:t>protoporphyrin</a:t>
            </a:r>
            <a:r>
              <a:rPr lang="en-US" dirty="0" smtClean="0"/>
              <a:t> excretion, prevent enterohepatic recirculation</a:t>
            </a:r>
          </a:p>
          <a:p>
            <a:r>
              <a:rPr lang="en-US" dirty="0" err="1" smtClean="0"/>
              <a:t>Afamelanotide</a:t>
            </a:r>
            <a:r>
              <a:rPr lang="en-US" dirty="0" smtClean="0"/>
              <a:t> (monthly </a:t>
            </a:r>
            <a:r>
              <a:rPr lang="en-US" dirty="0" err="1" smtClean="0"/>
              <a:t>sq</a:t>
            </a:r>
            <a:r>
              <a:rPr lang="en-US" dirty="0" smtClean="0"/>
              <a:t> injection) enhances melanin production, blocks blue-spectrum light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58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0387" y="127618"/>
            <a:ext cx="10515600" cy="519587"/>
          </a:xfrm>
        </p:spPr>
        <p:txBody>
          <a:bodyPr>
            <a:noAutofit/>
          </a:bodyPr>
          <a:lstStyle/>
          <a:p>
            <a:r>
              <a:rPr lang="en-US" dirty="0" smtClean="0"/>
              <a:t>Porphyrin biochemistry and the </a:t>
            </a:r>
            <a:r>
              <a:rPr lang="en-US" dirty="0" err="1" smtClean="0"/>
              <a:t>porphyrias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80655" y="1236905"/>
            <a:ext cx="2275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Succinyl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CoA + Glycine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4142" y="1872195"/>
            <a:ext cx="310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aminolevulinic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acid (ALA)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0655" y="2533081"/>
            <a:ext cx="231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Porphobilinogen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(PBG)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4142" y="3113023"/>
            <a:ext cx="2175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Hydroxymethylbilane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0655" y="3641743"/>
            <a:ext cx="2144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Uroporphyrinogen III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7090" y="4187995"/>
            <a:ext cx="236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Coproporphyrinogen III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0655" y="4749852"/>
            <a:ext cx="231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Protoporphyrinogen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0655" y="5380291"/>
            <a:ext cx="1851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Protoporphyrin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80655" y="6010730"/>
            <a:ext cx="1066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 action="ppaction://hlinksldjump"/>
              </a:rPr>
              <a:t>HEME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Arrow Connector 14">
            <a:hlinkClick r:id="rId4" action="ppaction://hlinksldjump"/>
          </p:cNvPr>
          <p:cNvCxnSpPr/>
          <p:nvPr/>
        </p:nvCxnSpPr>
        <p:spPr>
          <a:xfrm flipH="1">
            <a:off x="1645722" y="1597245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hlinkClick r:id="rId5" action="ppaction://hlinksldjump"/>
          </p:cNvPr>
          <p:cNvCxnSpPr/>
          <p:nvPr/>
        </p:nvCxnSpPr>
        <p:spPr>
          <a:xfrm flipH="1">
            <a:off x="1626919" y="2269112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hlinkClick r:id="rId6" action="ppaction://hlinksldjump"/>
          </p:cNvPr>
          <p:cNvCxnSpPr/>
          <p:nvPr/>
        </p:nvCxnSpPr>
        <p:spPr>
          <a:xfrm flipH="1">
            <a:off x="1623950" y="2879825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hlinkClick r:id="rId7" action="ppaction://hlinksldjump"/>
          </p:cNvPr>
          <p:cNvCxnSpPr/>
          <p:nvPr/>
        </p:nvCxnSpPr>
        <p:spPr>
          <a:xfrm flipH="1">
            <a:off x="1632857" y="3412235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hlinkClick r:id="rId8" action="ppaction://hlinksldjump"/>
          </p:cNvPr>
          <p:cNvCxnSpPr/>
          <p:nvPr/>
        </p:nvCxnSpPr>
        <p:spPr>
          <a:xfrm flipH="1">
            <a:off x="1632857" y="3991125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hlinkClick r:id="rId9" action="ppaction://hlinksldjump"/>
          </p:cNvPr>
          <p:cNvCxnSpPr/>
          <p:nvPr/>
        </p:nvCxnSpPr>
        <p:spPr>
          <a:xfrm flipH="1">
            <a:off x="1640774" y="4518236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hlinkClick r:id="rId10" action="ppaction://hlinksldjump"/>
          </p:cNvPr>
          <p:cNvCxnSpPr/>
          <p:nvPr/>
        </p:nvCxnSpPr>
        <p:spPr>
          <a:xfrm flipH="1">
            <a:off x="1626919" y="5127012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hlinkClick r:id="rId11" action="ppaction://hlinksldjump"/>
          </p:cNvPr>
          <p:cNvCxnSpPr/>
          <p:nvPr/>
        </p:nvCxnSpPr>
        <p:spPr>
          <a:xfrm flipH="1">
            <a:off x="1624940" y="5719581"/>
            <a:ext cx="5938" cy="33929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943599" y="713685"/>
            <a:ext cx="1686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Deficiency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31181" y="1588261"/>
            <a:ext cx="142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action="ppaction://hlinksldjump"/>
              </a:rPr>
              <a:t>ALA synthase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05533" y="2231052"/>
            <a:ext cx="3329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 action="ppaction://hlinksldjump"/>
              </a:rPr>
              <a:t>PBG synthase (ALA dehydratase)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05533" y="2839897"/>
            <a:ext cx="1649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 action="ppaction://hlinksldjump"/>
              </a:rPr>
              <a:t>PBG deaminase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01781" y="3388220"/>
            <a:ext cx="3239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 action="ppaction://hlinksldjump"/>
              </a:rPr>
              <a:t>Uroporphyrinogen III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 action="ppaction://hlinksldjump"/>
              </a:rPr>
              <a:t>cosynthase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31181" y="3922672"/>
            <a:ext cx="3306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 action="ppaction://hlinksldjump"/>
              </a:rPr>
              <a:t>Uroporphyrinogen decarboxylase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07424" y="4518236"/>
            <a:ext cx="2898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 action="ppaction://hlinksldjump"/>
              </a:rPr>
              <a:t>Coproporphyrinogen oxidase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31181" y="5065072"/>
            <a:ext cx="2846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 action="ppaction://hlinksldjump"/>
              </a:rPr>
              <a:t>Protoporphyrinogen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 action="ppaction://hlinksldjump"/>
              </a:rPr>
              <a:t> oxidase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31181" y="5678595"/>
            <a:ext cx="1567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 action="ppaction://hlinksldjump"/>
              </a:rPr>
              <a:t>Ferrochelatase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58170" y="713685"/>
            <a:ext cx="1313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Enzyme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43599" y="2239070"/>
            <a:ext cx="2717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2" action="ppaction://hlinksldjump"/>
              </a:rPr>
              <a:t>ALA dehydratase porphyria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3599" y="2838450"/>
            <a:ext cx="2884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3" action="ppaction://hlinksldjump"/>
              </a:rPr>
              <a:t>Acute intermittent porphyria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3599" y="3388220"/>
            <a:ext cx="3540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4" action="ppaction://hlinksldjump"/>
              </a:rPr>
              <a:t>Congenital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4" action="ppaction://hlinksldjump"/>
              </a:rPr>
              <a:t>erythropoietic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4" action="ppaction://hlinksldjump"/>
              </a:rPr>
              <a:t> porphyria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43599" y="3922672"/>
            <a:ext cx="2440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5" action="ppaction://hlinksldjump"/>
              </a:rPr>
              <a:t>Porphyria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5" action="ppaction://hlinksldjump"/>
              </a:rPr>
              <a:t>cutanea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5" action="ppaction://hlinksldjump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5" action="ppaction://hlinksldjump"/>
              </a:rPr>
              <a:t>tarda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43599" y="4518236"/>
            <a:ext cx="2683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6" action="ppaction://hlinksldjump"/>
              </a:rPr>
              <a:t>Hereditary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6" action="ppaction://hlinksldjump"/>
              </a:rPr>
              <a:t>coproporphyria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943599" y="5065072"/>
            <a:ext cx="2029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7" action="ppaction://hlinksldjump"/>
              </a:rPr>
              <a:t>Variegate porphyria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948193" y="5678595"/>
            <a:ext cx="299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8" action="ppaction://hlinksldjump"/>
              </a:rPr>
              <a:t>Erythropoietic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8" action="ppaction://hlinksldjump"/>
              </a:rPr>
              <a:t>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8" action="ppaction://hlinksldjump"/>
              </a:rPr>
              <a:t>protoporphyria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943599" y="1588261"/>
            <a:ext cx="500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9" action="ppaction://hlinksldjump"/>
              </a:rPr>
              <a:t>X-linked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9" action="ppaction://hlinksldjump"/>
              </a:rPr>
              <a:t>protoporphyria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(gain of function mutation)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6" name="Straight Connector 55"/>
          <p:cNvCxnSpPr>
            <a:stCxn id="13" idx="1"/>
          </p:cNvCxnSpPr>
          <p:nvPr/>
        </p:nvCxnSpPr>
        <p:spPr>
          <a:xfrm flipH="1">
            <a:off x="249935" y="6272340"/>
            <a:ext cx="8307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259251" y="1789554"/>
            <a:ext cx="4627" cy="44827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49935" y="1789554"/>
            <a:ext cx="118104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49935" y="1584654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feedback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89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1559"/>
            <a:ext cx="10515600" cy="765517"/>
          </a:xfrm>
        </p:spPr>
        <p:txBody>
          <a:bodyPr/>
          <a:lstStyle/>
          <a:p>
            <a:r>
              <a:rPr lang="en-US" dirty="0" err="1" smtClean="0"/>
              <a:t>Phototoxicity</a:t>
            </a:r>
            <a:r>
              <a:rPr lang="en-US" dirty="0" smtClean="0"/>
              <a:t> in porphyria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13658" y="4503900"/>
            <a:ext cx="11422742" cy="1847473"/>
          </a:xfrm>
        </p:spPr>
        <p:txBody>
          <a:bodyPr>
            <a:normAutofit fontScale="62500" lnSpcReduction="20000"/>
          </a:bodyPr>
          <a:lstStyle/>
          <a:p>
            <a:r>
              <a:rPr lang="en-US" sz="3100" u="sng" dirty="0" err="1" smtClean="0"/>
              <a:t>Porphyrinogens</a:t>
            </a:r>
            <a:r>
              <a:rPr lang="en-US" sz="3100" dirty="0" smtClean="0"/>
              <a:t> are unstable, spontaneously oxidized to </a:t>
            </a:r>
            <a:r>
              <a:rPr lang="en-US" sz="3100" u="sng" dirty="0" smtClean="0"/>
              <a:t>porphyrins</a:t>
            </a:r>
          </a:p>
          <a:p>
            <a:r>
              <a:rPr lang="en-US" sz="3100" dirty="0" smtClean="0"/>
              <a:t>In porphyria, these porphyrins are “dead end” metabolites that can’t proceed down the </a:t>
            </a:r>
            <a:r>
              <a:rPr lang="en-US" sz="3100" dirty="0" err="1" smtClean="0"/>
              <a:t>heme</a:t>
            </a:r>
            <a:r>
              <a:rPr lang="en-US" sz="3100" dirty="0" smtClean="0"/>
              <a:t> synthesis path</a:t>
            </a:r>
          </a:p>
          <a:p>
            <a:r>
              <a:rPr lang="en-US" sz="3100" dirty="0"/>
              <a:t>Porphyrins have conjugated double bonds that allow them to efficiently absorb high energy UV or blue light</a:t>
            </a:r>
            <a:r>
              <a:rPr lang="en-US" sz="3100" dirty="0" smtClean="0"/>
              <a:t>.</a:t>
            </a:r>
          </a:p>
          <a:p>
            <a:r>
              <a:rPr lang="en-US" sz="3100" dirty="0"/>
              <a:t>Injury occurs as a consequence of energy transfer to surrounding </a:t>
            </a:r>
            <a:r>
              <a:rPr lang="en-US" sz="3100" dirty="0" smtClean="0"/>
              <a:t>tissue (skin, RBC).  </a:t>
            </a:r>
          </a:p>
          <a:p>
            <a:r>
              <a:rPr lang="en-US" sz="3100" dirty="0" smtClean="0"/>
              <a:t>High levels of RBC or plasma porphyrins can cause </a:t>
            </a:r>
            <a:r>
              <a:rPr lang="en-US" sz="3100" dirty="0" err="1" smtClean="0"/>
              <a:t>phototoxicity</a:t>
            </a:r>
            <a:endParaRPr lang="en-US" sz="31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042657" y="6287534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Next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719516" y="1305568"/>
            <a:ext cx="6752967" cy="3003142"/>
            <a:chOff x="2286000" y="1602132"/>
            <a:chExt cx="6752967" cy="300314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052"/>
            <a:stretch/>
          </p:blipFill>
          <p:spPr>
            <a:xfrm>
              <a:off x="6307356" y="1602132"/>
              <a:ext cx="2731611" cy="300314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95"/>
            <a:stretch/>
          </p:blipFill>
          <p:spPr>
            <a:xfrm>
              <a:off x="2286000" y="1602132"/>
              <a:ext cx="2466586" cy="300314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 flipV="1">
              <a:off x="4979773" y="2718486"/>
              <a:ext cx="1116226" cy="617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140411" y="2349154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-6 H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694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916" y="408373"/>
            <a:ext cx="11020168" cy="84583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Decarboxylation makes porphyrins less water soluble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177481"/>
            <a:ext cx="10515600" cy="119719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Water-soluble porphyrins can enter the plasma and are excreted in urine</a:t>
            </a:r>
          </a:p>
          <a:p>
            <a:r>
              <a:rPr lang="en-US" dirty="0" smtClean="0"/>
              <a:t>Insoluble porphyrins are retained in cells and excreted in bile, can cause liver damage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299" y="1480623"/>
            <a:ext cx="6843402" cy="36152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42657" y="6287534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Neurologic injury in porphyria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</a:t>
            </a:r>
            <a:r>
              <a:rPr lang="en-US" dirty="0" smtClean="0"/>
              <a:t>-ALA is likely cause of neurotoxicity rather than PBG</a:t>
            </a:r>
          </a:p>
          <a:p>
            <a:r>
              <a:rPr lang="en-US" dirty="0" smtClean="0"/>
              <a:t>Toxicity occurs in the absence of PBG accumulation in ALA dehydratase deficiency</a:t>
            </a:r>
          </a:p>
          <a:p>
            <a:r>
              <a:rPr lang="en-US" dirty="0" smtClean="0"/>
              <a:t>Lead </a:t>
            </a:r>
            <a:r>
              <a:rPr lang="en-US" dirty="0"/>
              <a:t>poisoning and </a:t>
            </a:r>
            <a:r>
              <a:rPr lang="en-US" dirty="0" err="1"/>
              <a:t>tyrosinemia</a:t>
            </a:r>
            <a:r>
              <a:rPr lang="en-US" dirty="0"/>
              <a:t> produce similar symptoms (both cause </a:t>
            </a:r>
            <a:r>
              <a:rPr lang="en-US" dirty="0" smtClean="0"/>
              <a:t>decreased PBG synthase activity and accumulation of  </a:t>
            </a:r>
            <a:r>
              <a:rPr lang="el-GR" dirty="0"/>
              <a:t>δ</a:t>
            </a:r>
            <a:r>
              <a:rPr lang="en-US" dirty="0" smtClean="0"/>
              <a:t>-ALA)</a:t>
            </a:r>
          </a:p>
          <a:p>
            <a:r>
              <a:rPr lang="en-US" dirty="0" smtClean="0"/>
              <a:t>Deficiency of neuronal </a:t>
            </a:r>
            <a:r>
              <a:rPr lang="en-US" dirty="0" err="1" smtClean="0">
                <a:hlinkClick r:id="rId2" action="ppaction://hlinksldjump"/>
              </a:rPr>
              <a:t>heme</a:t>
            </a:r>
            <a:r>
              <a:rPr lang="en-US" dirty="0" smtClean="0">
                <a:hlinkClick r:id="rId2" action="ppaction://hlinksldjump"/>
              </a:rPr>
              <a:t> proteins</a:t>
            </a:r>
            <a:r>
              <a:rPr lang="en-US" dirty="0" smtClean="0"/>
              <a:t> and other factors may contribute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8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38" y="1730825"/>
            <a:ext cx="4009524" cy="19238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765" y="4031674"/>
            <a:ext cx="2935670" cy="168400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4696" y="365125"/>
            <a:ext cx="11643756" cy="1325563"/>
          </a:xfrm>
        </p:spPr>
        <p:txBody>
          <a:bodyPr/>
          <a:lstStyle/>
          <a:p>
            <a:r>
              <a:rPr lang="en-US" dirty="0" err="1" smtClean="0"/>
              <a:t>Succinyl</a:t>
            </a:r>
            <a:r>
              <a:rPr lang="en-US" dirty="0" smtClean="0"/>
              <a:t> CoA + </a:t>
            </a:r>
            <a:r>
              <a:rPr lang="en-US" dirty="0" err="1" smtClean="0"/>
              <a:t>Glycine→Delta</a:t>
            </a:r>
            <a:r>
              <a:rPr lang="en-US" dirty="0" smtClean="0"/>
              <a:t> </a:t>
            </a:r>
            <a:r>
              <a:rPr lang="en-US" dirty="0" err="1" smtClean="0"/>
              <a:t>aminolevulinic</a:t>
            </a:r>
            <a:r>
              <a:rPr lang="en-US" dirty="0" smtClean="0"/>
              <a:t> acid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487" y="2204326"/>
            <a:ext cx="5022103" cy="24315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0180" y="3188662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+</a:t>
            </a:r>
            <a:endParaRPr lang="en-US" sz="48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456335" y="3604160"/>
            <a:ext cx="2253223" cy="593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224655" y="6234305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 action="ppaction://hlinksldjump"/>
              </a:rPr>
              <a:t>Back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29679" y="3078369"/>
            <a:ext cx="1456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ALA synthase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992557" y="6234305"/>
            <a:ext cx="5180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Condensation of glycine + </a:t>
            </a:r>
            <a:r>
              <a:rPr lang="en-US" dirty="0" err="1" smtClean="0"/>
              <a:t>succinyl</a:t>
            </a:r>
            <a:r>
              <a:rPr lang="en-US" dirty="0" smtClean="0"/>
              <a:t> CoA to form </a:t>
            </a:r>
            <a:r>
              <a:rPr lang="el-GR" dirty="0" smtClean="0"/>
              <a:t>δ</a:t>
            </a:r>
            <a:r>
              <a:rPr lang="en-US" dirty="0" smtClean="0"/>
              <a:t>-ALA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1062855" y="6234305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7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4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ALA synthase and </a:t>
            </a:r>
            <a:r>
              <a:rPr lang="en-US" dirty="0" err="1" smtClean="0"/>
              <a:t>heme</a:t>
            </a:r>
            <a:r>
              <a:rPr lang="en-US" dirty="0" smtClean="0"/>
              <a:t> in the </a:t>
            </a:r>
            <a:r>
              <a:rPr lang="en-US" dirty="0" err="1" smtClean="0"/>
              <a:t>porphyrias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03305" y="1875052"/>
            <a:ext cx="10785389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2 genes for ALAS – one on X chromosome codes for erythroid form (ALAS-E) , one on chromosome 3 codes for “nonspecific” form (ALAS-N)</a:t>
            </a:r>
          </a:p>
          <a:p>
            <a:r>
              <a:rPr lang="en-US" dirty="0" smtClean="0"/>
              <a:t>ALAS-E (RBC) under control of erythroid transcription factors, has iron-responsive element. Not repressed by </a:t>
            </a:r>
            <a:r>
              <a:rPr lang="en-US" dirty="0" err="1" smtClean="0"/>
              <a:t>heme</a:t>
            </a:r>
            <a:r>
              <a:rPr lang="en-US" dirty="0" smtClean="0"/>
              <a:t>, upregulated by iron</a:t>
            </a:r>
          </a:p>
          <a:p>
            <a:r>
              <a:rPr lang="en-US" dirty="0" smtClean="0"/>
              <a:t>ALAS-N (in liver) is increased in presence of </a:t>
            </a:r>
            <a:r>
              <a:rPr lang="en-US" dirty="0" err="1" smtClean="0"/>
              <a:t>porphyrogenic</a:t>
            </a:r>
            <a:r>
              <a:rPr lang="en-US" dirty="0" smtClean="0"/>
              <a:t> chemicals, metabolic stress, or fever and repressed by </a:t>
            </a:r>
            <a:r>
              <a:rPr lang="en-US" dirty="0" err="1" smtClean="0"/>
              <a:t>heme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Decreased </a:t>
            </a:r>
            <a:r>
              <a:rPr lang="en-US" dirty="0" err="1" smtClean="0"/>
              <a:t>heme</a:t>
            </a:r>
            <a:r>
              <a:rPr lang="en-US" dirty="0" smtClean="0"/>
              <a:t> levels due to low production or increased catabolism (e.g., in infection) de-repress ALAS gene transcription, leading to increased ALA 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24655" y="6234305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062855" y="6234305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01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Delta </a:t>
            </a:r>
            <a:r>
              <a:rPr lang="en-US" dirty="0" err="1" smtClean="0"/>
              <a:t>aminolevulinic</a:t>
            </a:r>
            <a:r>
              <a:rPr lang="en-US" dirty="0" smtClean="0"/>
              <a:t> </a:t>
            </a:r>
            <a:r>
              <a:rPr lang="en-US" dirty="0" err="1" smtClean="0"/>
              <a:t>acid→porphobilinogen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46" y="1841172"/>
            <a:ext cx="7892707" cy="28676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Back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25811" y="6240483"/>
            <a:ext cx="5481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molecules of </a:t>
            </a:r>
            <a:r>
              <a:rPr lang="el-GR" dirty="0" smtClean="0"/>
              <a:t>δ</a:t>
            </a:r>
            <a:r>
              <a:rPr lang="en-US" dirty="0" smtClean="0"/>
              <a:t>-ALA condense to form </a:t>
            </a:r>
            <a:r>
              <a:rPr lang="en-US" dirty="0" err="1" smtClean="0"/>
              <a:t>porphobilinogen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062855" y="6234305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 action="ppaction://hlinksldjump"/>
              </a:rPr>
              <a:t>Next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56743" y="2148115"/>
            <a:ext cx="2162628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ALA Dehydratase (also called PBG synthase)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233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Porphobilinogen→hydroxymethylbilane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297" y="2183145"/>
            <a:ext cx="7157405" cy="36298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Back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80719" y="6240483"/>
            <a:ext cx="4224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molecules of PBG condense to form HMB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062855" y="6234305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Hydroxymethylbilane→uroporphyrinogen</a:t>
            </a:r>
            <a:r>
              <a:rPr lang="en-US" dirty="0" smtClean="0"/>
              <a:t> III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822" y="2296314"/>
            <a:ext cx="9504356" cy="36235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97410" y="6234625"/>
            <a:ext cx="3163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HMB cyclizes to form </a:t>
            </a:r>
            <a:r>
              <a:rPr lang="en-US" dirty="0" err="1" smtClean="0"/>
              <a:t>Uro’gen</a:t>
            </a:r>
            <a:r>
              <a:rPr lang="en-US" dirty="0" smtClean="0"/>
              <a:t> III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062855" y="6234305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5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68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Uroporphyrinogen </a:t>
            </a:r>
            <a:r>
              <a:rPr lang="en-US" dirty="0" err="1" smtClean="0"/>
              <a:t>III→coproporphyrinogen</a:t>
            </a:r>
            <a:r>
              <a:rPr lang="en-US" dirty="0" smtClean="0"/>
              <a:t> III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204" y="2246044"/>
            <a:ext cx="8117592" cy="348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74558" y="6259339"/>
            <a:ext cx="4442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Decarboxylation of </a:t>
            </a:r>
            <a:r>
              <a:rPr lang="en-US" dirty="0" err="1" smtClean="0"/>
              <a:t>Uro’gen</a:t>
            </a:r>
            <a:r>
              <a:rPr lang="en-US" dirty="0" smtClean="0"/>
              <a:t> III to </a:t>
            </a:r>
            <a:r>
              <a:rPr lang="en-US" dirty="0" err="1" smtClean="0"/>
              <a:t>Copro’gen</a:t>
            </a:r>
            <a:r>
              <a:rPr lang="en-US" dirty="0" smtClean="0"/>
              <a:t> III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062855" y="6234305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56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09" y="365125"/>
            <a:ext cx="11560629" cy="1325563"/>
          </a:xfrm>
        </p:spPr>
        <p:txBody>
          <a:bodyPr/>
          <a:lstStyle/>
          <a:p>
            <a:r>
              <a:rPr lang="en-US" dirty="0" smtClean="0"/>
              <a:t>Coproporphyrinogen </a:t>
            </a:r>
            <a:r>
              <a:rPr lang="en-US" dirty="0" err="1" smtClean="0"/>
              <a:t>III→protoporphyrinogen</a:t>
            </a:r>
            <a:r>
              <a:rPr lang="en-US" dirty="0" smtClean="0"/>
              <a:t> IX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326" y="2222239"/>
            <a:ext cx="8237348" cy="37926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48733" y="6246982"/>
            <a:ext cx="5528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Oxidative decarboxylation of </a:t>
            </a:r>
            <a:r>
              <a:rPr lang="en-US" dirty="0" err="1" smtClean="0"/>
              <a:t>Copro’gen</a:t>
            </a:r>
            <a:r>
              <a:rPr lang="en-US" dirty="0" smtClean="0"/>
              <a:t> III to </a:t>
            </a:r>
            <a:r>
              <a:rPr lang="en-US" dirty="0" err="1" smtClean="0"/>
              <a:t>Proto’gen</a:t>
            </a:r>
            <a:r>
              <a:rPr lang="en-US" dirty="0" smtClean="0"/>
              <a:t> IX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062855" y="6234305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53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Protoporphyrinogen</a:t>
            </a:r>
            <a:r>
              <a:rPr lang="en-US" dirty="0" smtClean="0"/>
              <a:t> </a:t>
            </a:r>
            <a:r>
              <a:rPr lang="en-US" dirty="0" err="1" smtClean="0"/>
              <a:t>IX→protophyrin</a:t>
            </a:r>
            <a:r>
              <a:rPr lang="en-US" dirty="0" smtClean="0"/>
              <a:t> IX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41" y="2125179"/>
            <a:ext cx="8086717" cy="37352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34978" y="6240483"/>
            <a:ext cx="6522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Oxidative decarboxylation of </a:t>
            </a:r>
            <a:r>
              <a:rPr lang="en-US" dirty="0" err="1" smtClean="0"/>
              <a:t>Proto’gen</a:t>
            </a:r>
            <a:r>
              <a:rPr lang="en-US" dirty="0" smtClean="0"/>
              <a:t> IX to form </a:t>
            </a:r>
            <a:r>
              <a:rPr lang="en-US" dirty="0" err="1" smtClean="0"/>
              <a:t>Protoporphyrin</a:t>
            </a:r>
            <a:r>
              <a:rPr lang="en-US" dirty="0" smtClean="0"/>
              <a:t> IX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062855" y="6234305"/>
            <a:ext cx="622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41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Protoporphyrin</a:t>
            </a:r>
            <a:r>
              <a:rPr lang="en-US" dirty="0" smtClean="0"/>
              <a:t> </a:t>
            </a:r>
            <a:r>
              <a:rPr lang="en-US" dirty="0" err="1" smtClean="0"/>
              <a:t>IX→heme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1753837"/>
            <a:ext cx="10191750" cy="4229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24655" y="6240483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47984" y="6240483"/>
            <a:ext cx="329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Iron atom inserted to form </a:t>
            </a:r>
            <a:r>
              <a:rPr lang="en-US" dirty="0" err="1" smtClean="0"/>
              <a:t>Heme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21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931" t="1235" r="5771" b="56300"/>
          <a:stretch/>
        </p:blipFill>
        <p:spPr>
          <a:xfrm>
            <a:off x="1217141" y="661084"/>
            <a:ext cx="3731741" cy="44487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929" t="43234" r="5771" b="1322"/>
          <a:stretch/>
        </p:blipFill>
        <p:spPr>
          <a:xfrm>
            <a:off x="6042454" y="661084"/>
            <a:ext cx="3367216" cy="52410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0395" y="6360028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706233" y="6374861"/>
            <a:ext cx="1902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Bissell et al, NEJM 2017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46706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1190"/>
          <a:stretch/>
        </p:blipFill>
        <p:spPr>
          <a:xfrm>
            <a:off x="2695575" y="1423988"/>
            <a:ext cx="6800850" cy="39622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5983" y="6179818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63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1619250"/>
            <a:ext cx="9210675" cy="36195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6627"/>
          </a:xfrm>
        </p:spPr>
        <p:txBody>
          <a:bodyPr/>
          <a:lstStyle/>
          <a:p>
            <a:r>
              <a:rPr lang="en-US" dirty="0" smtClean="0"/>
              <a:t>Urine appearance in PCT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42383" y="5356248"/>
            <a:ext cx="3028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Patient                          Normal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13154" y="5356248"/>
            <a:ext cx="3028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Patient                          Normal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30195" y="1715335"/>
            <a:ext cx="1483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Ambient light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7553984" y="1715335"/>
            <a:ext cx="947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UV </a:t>
            </a:r>
            <a:r>
              <a:rPr lang="en-US" b="1" dirty="0"/>
              <a:t>light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45983" y="6179818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25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462" y="1509712"/>
            <a:ext cx="4791075" cy="38385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53464" y="5486400"/>
            <a:ext cx="7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 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462" y="1509712"/>
            <a:ext cx="4791075" cy="3838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462" y="1509712"/>
            <a:ext cx="4791075" cy="3838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85121" y="5486400"/>
            <a:ext cx="70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Day 3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07714" y="6222268"/>
            <a:ext cx="62228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4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</TotalTime>
  <Words>2170</Words>
  <Application>Microsoft Office PowerPoint</Application>
  <PresentationFormat>Widescreen</PresentationFormat>
  <Paragraphs>353</Paragraphs>
  <Slides>39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Wingdings</vt:lpstr>
      <vt:lpstr>Office Theme</vt:lpstr>
      <vt:lpstr>Use hyperlinks for navigation</vt:lpstr>
      <vt:lpstr>Porphyrin biochemistry and the porphyrias</vt:lpstr>
      <vt:lpstr>Heme-containing proteins</vt:lpstr>
      <vt:lpstr>PowerPoint Presentation</vt:lpstr>
      <vt:lpstr>X-linked protoporphyria</vt:lpstr>
      <vt:lpstr>ALA dehydratase porphyria</vt:lpstr>
      <vt:lpstr>Acute intermittent porphyria - 1</vt:lpstr>
      <vt:lpstr>Acute intermittent porphyria - 2</vt:lpstr>
      <vt:lpstr>Acute intermittent porphyria - 3</vt:lpstr>
      <vt:lpstr>Acute intermittent porphyria - 4</vt:lpstr>
      <vt:lpstr>Acute intermittent porphyria - 5</vt:lpstr>
      <vt:lpstr>PowerPoint Presentation</vt:lpstr>
      <vt:lpstr>Congenital erythropoietic porphyria</vt:lpstr>
      <vt:lpstr>Erythrodontia in CEPP</vt:lpstr>
      <vt:lpstr>PowerPoint Presentation</vt:lpstr>
      <vt:lpstr>Porphyria cutanea tarda - 1</vt:lpstr>
      <vt:lpstr>Porphyria cutanea tarda - 2</vt:lpstr>
      <vt:lpstr>PowerPoint Presentation</vt:lpstr>
      <vt:lpstr>Hereditary coproporphyria</vt:lpstr>
      <vt:lpstr>Variegate porphyria</vt:lpstr>
      <vt:lpstr>Erythropoietic protoporphyria - 1</vt:lpstr>
      <vt:lpstr>Erythropoietic protoporphyria - 2</vt:lpstr>
      <vt:lpstr>Porphyrin biochemistry and the porphyrias</vt:lpstr>
      <vt:lpstr>Phototoxicity in porphyria</vt:lpstr>
      <vt:lpstr>Decarboxylation makes porphyrins less water soluble</vt:lpstr>
      <vt:lpstr>Neurologic injury in porphyria</vt:lpstr>
      <vt:lpstr>Succinyl CoA + Glycine→Delta aminolevulinic acid</vt:lpstr>
      <vt:lpstr>Role of ALA synthase and heme in the porphyrias</vt:lpstr>
      <vt:lpstr>Delta aminolevulinic acid→porphobilinogen </vt:lpstr>
      <vt:lpstr>Porphobilinogen→hydroxymethylbilane</vt:lpstr>
      <vt:lpstr>Hydroxymethylbilane→uroporphyrinogen III</vt:lpstr>
      <vt:lpstr>Uroporphyrinogen III→coproporphyrinogen III</vt:lpstr>
      <vt:lpstr>Coproporphyrinogen III→protoporphyrinogen IX</vt:lpstr>
      <vt:lpstr>Protoporphyrinogen IX→protophyrin IX</vt:lpstr>
      <vt:lpstr>Protoporphyrin IX→heme</vt:lpstr>
      <vt:lpstr>PowerPoint Presentation</vt:lpstr>
      <vt:lpstr>PowerPoint Presentation</vt:lpstr>
      <vt:lpstr>Urine appearance in PCT</vt:lpstr>
      <vt:lpstr>PowerPoint Presentation</vt:lpstr>
    </vt:vector>
  </TitlesOfParts>
  <Company>Dept of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Defects in heme synthesis causing porphyria</dc:title>
  <dc:creator>Eliot Williams</dc:creator>
  <cp:lastModifiedBy>Eliot Williams</cp:lastModifiedBy>
  <cp:revision>109</cp:revision>
  <dcterms:created xsi:type="dcterms:W3CDTF">2021-04-08T14:17:39Z</dcterms:created>
  <dcterms:modified xsi:type="dcterms:W3CDTF">2021-04-16T14:59:24Z</dcterms:modified>
</cp:coreProperties>
</file>