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83" r:id="rId3"/>
    <p:sldId id="284" r:id="rId4"/>
    <p:sldId id="259" r:id="rId5"/>
    <p:sldId id="261" r:id="rId6"/>
    <p:sldId id="262" r:id="rId7"/>
    <p:sldId id="263" r:id="rId8"/>
    <p:sldId id="264" r:id="rId9"/>
    <p:sldId id="265" r:id="rId10"/>
    <p:sldId id="266" r:id="rId11"/>
    <p:sldId id="285"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60"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100"/>
    <a:srgbClr val="B70000"/>
    <a:srgbClr val="D2BB8D"/>
    <a:srgbClr val="9B8054"/>
    <a:srgbClr val="5B2500"/>
    <a:srgbClr val="95743E"/>
    <a:srgbClr val="6B1F00"/>
    <a:srgbClr val="6F0000"/>
    <a:srgbClr val="D2C5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p:restoredTop sz="83607" autoAdjust="0"/>
  </p:normalViewPr>
  <p:slideViewPr>
    <p:cSldViewPr snapToGrid="0" snapToObjects="1" showGuides="1">
      <p:cViewPr varScale="1">
        <p:scale>
          <a:sx n="180" d="100"/>
          <a:sy n="180" d="100"/>
        </p:scale>
        <p:origin x="1062" y="186"/>
      </p:cViewPr>
      <p:guideLst>
        <p:guide orient="horz"/>
        <p:guide/>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6AE970-489E-49FF-827B-E1B02694DC25}" type="datetimeFigureOut">
              <a:rPr lang="en-US" smtClean="0"/>
              <a:t>8/17/2018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2E4BC-26B8-482C-A403-759C97F53B15}" type="slidenum">
              <a:rPr lang="en-US" smtClean="0"/>
              <a:t>‹#›</a:t>
            </a:fld>
            <a:endParaRPr lang="en-US"/>
          </a:p>
        </p:txBody>
      </p:sp>
    </p:spTree>
    <p:extLst>
      <p:ext uri="{BB962C8B-B14F-4D97-AF65-F5344CB8AC3E}">
        <p14:creationId xmlns:p14="http://schemas.microsoft.com/office/powerpoint/2010/main" val="146229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session covers some forms of hemolytic anemia caused by antibodies bound to RBC</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2</a:t>
            </a:fld>
            <a:endParaRPr lang="en-US"/>
          </a:p>
        </p:txBody>
      </p:sp>
    </p:spTree>
    <p:extLst>
      <p:ext uri="{BB962C8B-B14F-4D97-AF65-F5344CB8AC3E}">
        <p14:creationId xmlns:p14="http://schemas.microsoft.com/office/powerpoint/2010/main" val="3561290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t>
            </a:r>
            <a:r>
              <a:rPr lang="en-US" baseline="0" dirty="0" smtClean="0"/>
              <a:t>this session I’ll be discussing autoimmune hemolytic anemia and drug-induced immune hemolysis.  </a:t>
            </a:r>
            <a:r>
              <a:rPr lang="en-US" baseline="0" dirty="0" err="1" smtClean="0"/>
              <a:t>Alloimmune</a:t>
            </a:r>
            <a:r>
              <a:rPr lang="en-US" baseline="0" dirty="0" smtClean="0"/>
              <a:t> hemolysis following transfusion or due to maternofetal red cell incompatibility will be discussed in other parts of this course.</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5</a:t>
            </a:fld>
            <a:endParaRPr lang="en-US"/>
          </a:p>
        </p:txBody>
      </p:sp>
    </p:spTree>
    <p:extLst>
      <p:ext uri="{BB962C8B-B14F-4D97-AF65-F5344CB8AC3E}">
        <p14:creationId xmlns:p14="http://schemas.microsoft.com/office/powerpoint/2010/main" val="417535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diagnose immune hemolytic anemia it is necessary to be able to detect antibodies bound to a patient’s red cells.  IgM antibodies will agglutinate red cells directly since one IgM molecule can bind to more than one red cell – this can be detected by the naked </a:t>
            </a:r>
            <a:r>
              <a:rPr lang="en-US" baseline="0" dirty="0" smtClean="0"/>
              <a:t>eye.</a:t>
            </a:r>
            <a:endParaRPr lang="en-US" baseline="0" dirty="0" smtClean="0"/>
          </a:p>
          <a:p>
            <a:r>
              <a:rPr lang="en-US" baseline="0" dirty="0" smtClean="0"/>
              <a:t>IgG antibodies bound to red cells are detected by adding a second antibody against the IgG itself.  This second antibody is known as a Coombs reagent after the physician who developed this test method</a:t>
            </a:r>
            <a:r>
              <a:rPr lang="en-US" baseline="0" dirty="0" smtClean="0"/>
              <a:t>.</a:t>
            </a:r>
          </a:p>
        </p:txBody>
      </p:sp>
      <p:sp>
        <p:nvSpPr>
          <p:cNvPr id="4" name="Slide Number Placeholder 3"/>
          <p:cNvSpPr>
            <a:spLocks noGrp="1"/>
          </p:cNvSpPr>
          <p:nvPr>
            <p:ph type="sldNum" sz="quarter" idx="10"/>
          </p:nvPr>
        </p:nvSpPr>
        <p:spPr/>
        <p:txBody>
          <a:bodyPr/>
          <a:lstStyle/>
          <a:p>
            <a:fld id="{03A2E4BC-26B8-482C-A403-759C97F53B15}" type="slidenum">
              <a:rPr lang="en-US" smtClean="0"/>
              <a:t>6</a:t>
            </a:fld>
            <a:endParaRPr lang="en-US"/>
          </a:p>
        </p:txBody>
      </p:sp>
    </p:spTree>
    <p:extLst>
      <p:ext uri="{BB962C8B-B14F-4D97-AF65-F5344CB8AC3E}">
        <p14:creationId xmlns:p14="http://schemas.microsoft.com/office/powerpoint/2010/main" val="106383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Coombs reagent can be used to detect antibodies bound to red cells</a:t>
            </a:r>
            <a:r>
              <a:rPr lang="en-US" baseline="0" dirty="0" smtClean="0"/>
              <a:t>, using a method known as the direct </a:t>
            </a:r>
            <a:r>
              <a:rPr lang="en-US" baseline="0" dirty="0" err="1" smtClean="0"/>
              <a:t>antiglobulin</a:t>
            </a:r>
            <a:r>
              <a:rPr lang="en-US" baseline="0" dirty="0" smtClean="0"/>
              <a:t> or direct Coombs) test,  A variation of this method is used to detect complement C3 bound to red cells, which is also useful in the diagnosis of immune hemolysis.</a:t>
            </a:r>
          </a:p>
          <a:p>
            <a:endParaRPr lang="en-US" baseline="0" dirty="0" smtClean="0"/>
          </a:p>
          <a:p>
            <a:r>
              <a:rPr lang="en-US" baseline="0" dirty="0" smtClean="0"/>
              <a:t>The indirect Coombs test is used in blood banking, to detect antibodies in a patient’s plasma or serum.  This will be discussed elsewhere in the course</a:t>
            </a:r>
          </a:p>
        </p:txBody>
      </p:sp>
      <p:sp>
        <p:nvSpPr>
          <p:cNvPr id="4" name="Slide Number Placeholder 3"/>
          <p:cNvSpPr>
            <a:spLocks noGrp="1"/>
          </p:cNvSpPr>
          <p:nvPr>
            <p:ph type="sldNum" sz="quarter" idx="10"/>
          </p:nvPr>
        </p:nvSpPr>
        <p:spPr/>
        <p:txBody>
          <a:bodyPr/>
          <a:lstStyle/>
          <a:p>
            <a:fld id="{03A2E4BC-26B8-482C-A403-759C97F53B15}" type="slidenum">
              <a:rPr lang="en-US" smtClean="0"/>
              <a:t>7</a:t>
            </a:fld>
            <a:endParaRPr lang="en-US"/>
          </a:p>
        </p:txBody>
      </p:sp>
    </p:spTree>
    <p:extLst>
      <p:ext uri="{BB962C8B-B14F-4D97-AF65-F5344CB8AC3E}">
        <p14:creationId xmlns:p14="http://schemas.microsoft.com/office/powerpoint/2010/main" val="1899892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patient with autoimmune hemolytic anemia will have either IgG or C3</a:t>
            </a:r>
            <a:r>
              <a:rPr lang="en-US" baseline="0" dirty="0" smtClean="0"/>
              <a:t> – or both – bound to his or her RBC.  This is how we detect the presence of either molecule on RBC.  In a patient with evidence of hemolysis, a positive direct </a:t>
            </a:r>
            <a:r>
              <a:rPr lang="en-US" baseline="0" dirty="0" err="1" smtClean="0"/>
              <a:t>antiglobulin</a:t>
            </a:r>
            <a:r>
              <a:rPr lang="en-US" baseline="0" dirty="0" smtClean="0"/>
              <a:t> test for either IgG or C3 is presumptive evidence that hemolysis is immune in origin.   Note that a positive DAT can occur in either autoimmune hemolysis or </a:t>
            </a:r>
            <a:r>
              <a:rPr lang="en-US" baseline="0" dirty="0" err="1" smtClean="0"/>
              <a:t>alloimmune</a:t>
            </a:r>
            <a:r>
              <a:rPr lang="en-US" baseline="0" dirty="0" smtClean="0"/>
              <a:t> hemolysis (for example, during an immune transfusion reaction</a:t>
            </a:r>
            <a:r>
              <a:rPr lang="en-US" baseline="0" dirty="0" smtClean="0"/>
              <a:t>)</a:t>
            </a:r>
          </a:p>
          <a:p>
            <a:endParaRPr lang="en-US" baseline="0" dirty="0" smtClean="0"/>
          </a:p>
          <a:p>
            <a:r>
              <a:rPr lang="en-US" baseline="0" dirty="0" smtClean="0"/>
              <a:t>You may wonder why we don’t have a DAT that detects IgM directly.   Most IgM </a:t>
            </a:r>
            <a:r>
              <a:rPr lang="en-US" baseline="0" dirty="0" err="1" smtClean="0"/>
              <a:t>antbodies</a:t>
            </a:r>
            <a:r>
              <a:rPr lang="en-US" baseline="0" dirty="0" smtClean="0"/>
              <a:t> don’t bind well at 37 degrees.  However, if they bind even transiently to RBC in the circulation they will usually fix some complement as well, which remains bound to the RBC and can be detected by the C3 version of the DAT.</a:t>
            </a:r>
          </a:p>
          <a:p>
            <a:endParaRPr lang="en-US" baseline="0" dirty="0" smtClean="0"/>
          </a:p>
          <a:p>
            <a:r>
              <a:rPr lang="en-US" baseline="0" dirty="0" smtClean="0"/>
              <a:t>In practice the DAT is done using </a:t>
            </a:r>
            <a:r>
              <a:rPr lang="en-US" baseline="0" dirty="0" err="1" smtClean="0"/>
              <a:t>polyspecific</a:t>
            </a:r>
            <a:r>
              <a:rPr lang="en-US" baseline="0" dirty="0" smtClean="0"/>
              <a:t> antibodies that recognize both IgG and C3.  If a positive result is obtained the test is repeated with monospecific antiserum to determine if the positive result was due to IgG, C3, or both.</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8</a:t>
            </a:fld>
            <a:endParaRPr lang="en-US"/>
          </a:p>
        </p:txBody>
      </p:sp>
    </p:spTree>
    <p:extLst>
      <p:ext uri="{BB962C8B-B14F-4D97-AF65-F5344CB8AC3E}">
        <p14:creationId xmlns:p14="http://schemas.microsoft.com/office/powerpoint/2010/main" val="72357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IgG binds to the RBC membrane its Fc domain is recognized by macrophages,</a:t>
            </a:r>
            <a:r>
              <a:rPr lang="en-US" baseline="0" dirty="0" smtClean="0"/>
              <a:t> particularly in the spleen.  They may snip off part of the membrane or ingest the entire cell.  Hemolysis is thus mainly extravascular, although there is often an element of intravascular lysis.</a:t>
            </a:r>
          </a:p>
          <a:p>
            <a:endParaRPr lang="en-US" baseline="0" dirty="0" smtClean="0"/>
          </a:p>
          <a:p>
            <a:r>
              <a:rPr lang="en-US" baseline="0" dirty="0" smtClean="0"/>
              <a:t>When IgM binds to the membrane it rapidly fixes complement.  If the entire membrane attack complex is formed the cell will undergo intravascular lysis.  If the IgM binds only transiently to the membrane there will more likely be only partial complement fixation.  The cell will not lyse immediately, but will be recognized by macrophages that see the residual complement and ingest the cell.  The liver appears to be more important than the spleen in this setting.</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9</a:t>
            </a:fld>
            <a:endParaRPr lang="en-US"/>
          </a:p>
        </p:txBody>
      </p:sp>
    </p:spTree>
    <p:extLst>
      <p:ext uri="{BB962C8B-B14F-4D97-AF65-F5344CB8AC3E}">
        <p14:creationId xmlns:p14="http://schemas.microsoft.com/office/powerpoint/2010/main" val="44916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Autoimmune hemolysis can be separated into</a:t>
            </a:r>
            <a:r>
              <a:rPr lang="en-US" baseline="0" dirty="0" smtClean="0"/>
              <a:t> two categories based on whether the antibody causing hemolysis is IgG or IgM.  IgG antibodies bind best to their target antigens at 37 degrees and are therefore called warm antibodies.</a:t>
            </a:r>
          </a:p>
          <a:p>
            <a:endParaRPr lang="en-US" baseline="0" dirty="0" smtClean="0"/>
          </a:p>
          <a:p>
            <a:r>
              <a:rPr lang="en-US" baseline="0" dirty="0" smtClean="0"/>
              <a:t>IgM antibodies often bind best at temperatures less than 37 degrees.  They are therefore termed cold antibodies.  Autoimmune hemolysis caused by IgM antibodies is called cold agglutinin disease.</a:t>
            </a:r>
          </a:p>
          <a:p>
            <a:endParaRPr lang="en-US" baseline="0" dirty="0" smtClean="0"/>
          </a:p>
          <a:p>
            <a:r>
              <a:rPr lang="en-US" baseline="0" dirty="0" smtClean="0"/>
              <a:t>Most autoimmune hemolysis is due to IgG antibodies – less than a third of cases due to IgM antibodies.</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10</a:t>
            </a:fld>
            <a:endParaRPr lang="en-US"/>
          </a:p>
        </p:txBody>
      </p:sp>
    </p:spTree>
    <p:extLst>
      <p:ext uri="{BB962C8B-B14F-4D97-AF65-F5344CB8AC3E}">
        <p14:creationId xmlns:p14="http://schemas.microsoft.com/office/powerpoint/2010/main" val="3719442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a:t>
            </a:r>
            <a:r>
              <a:rPr lang="en-US" baseline="0" dirty="0" smtClean="0"/>
              <a:t> of warm and cold antibodies.  In addition to the difference in temperature dependence they differ in their ability to recruit complement to the red cell (IgM does this routinely, IgG only in some cases).  </a:t>
            </a:r>
          </a:p>
          <a:p>
            <a:r>
              <a:rPr lang="en-US" baseline="0" dirty="0" smtClean="0"/>
              <a:t>Most IgG antibodies have a broad specificity for red cell antigens, making it impossible to define a specific antigen target, although occasionally they can be shown to have specificity for a single antigen (usually one within the Rh system).</a:t>
            </a:r>
          </a:p>
          <a:p>
            <a:r>
              <a:rPr lang="en-US" baseline="0" dirty="0" smtClean="0"/>
              <a:t>IgM antibodies, in contrast, are often specific for one of two red cell antigens – I or </a:t>
            </a:r>
            <a:r>
              <a:rPr lang="en-US" baseline="0" dirty="0" err="1" smtClean="0"/>
              <a:t>i</a:t>
            </a:r>
            <a:r>
              <a:rPr lang="en-US" baseline="0" dirty="0" smtClean="0"/>
              <a:t>.  </a:t>
            </a:r>
          </a:p>
          <a:p>
            <a:r>
              <a:rPr lang="en-US" baseline="0" dirty="0" smtClean="0"/>
              <a:t>A clinically important difference relates to where RBC are mainly destroyed when coated with antibodies.  IgG coated RBC are preferentially destroyed in the spleen, whereas antibodies that have bound IgM are preferentially destroyed in the liver, or undergo intravascular lysis.  For this reason splenectomy is more effective in treating warm autoimmune hemolytic anemia than cold agglutinin disease.</a:t>
            </a:r>
          </a:p>
          <a:p>
            <a:r>
              <a:rPr lang="en-US" baseline="0" dirty="0" smtClean="0"/>
              <a:t>Most cases of autoimmune hemolysis are idiopathic, that is, not associated with any underlying disease.  Some cases are associated with cancers, particularly B-cell lymphomas (discussed next year), autoimmune disorders, or certain infections.</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11</a:t>
            </a:fld>
            <a:endParaRPr lang="en-US"/>
          </a:p>
        </p:txBody>
      </p:sp>
    </p:spTree>
    <p:extLst>
      <p:ext uri="{BB962C8B-B14F-4D97-AF65-F5344CB8AC3E}">
        <p14:creationId xmlns:p14="http://schemas.microsoft.com/office/powerpoint/2010/main" val="1200024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 patient with hemolytic anemia has</a:t>
            </a:r>
            <a:r>
              <a:rPr lang="en-US" baseline="0" dirty="0" smtClean="0"/>
              <a:t> a positive DAT for IgG with or without C3 they can be assumed to have IgG-mediated immune hemolytic anemia.  This can occur following a transfusion (discussed elsewhere), in a baby due to maternofetal RBC incompatibility (discussed elsewhere) or due to autoimmunity.  The antibodies cause membrane damage, which in turn causes affected RBC to become </a:t>
            </a:r>
            <a:r>
              <a:rPr lang="en-US" baseline="0" dirty="0" err="1" smtClean="0"/>
              <a:t>spherocytes</a:t>
            </a:r>
            <a:r>
              <a:rPr lang="en-US" baseline="0" dirty="0" smtClean="0"/>
              <a:t>, and eventually the IgG-coated RBC will be ingested by a macrophage.  </a:t>
            </a:r>
            <a:endParaRPr lang="en-US" baseline="0" dirty="0" smtClean="0"/>
          </a:p>
          <a:p>
            <a:r>
              <a:rPr lang="en-US" baseline="0" dirty="0" smtClean="0"/>
              <a:t>We can treat IgG-mediated autoimmune hemolysis with immunosuppressive drugs such as corticosteroids (</a:t>
            </a:r>
            <a:r>
              <a:rPr lang="en-US" baseline="0" dirty="0" err="1" smtClean="0"/>
              <a:t>eg</a:t>
            </a:r>
            <a:r>
              <a:rPr lang="en-US" baseline="0" dirty="0" smtClean="0"/>
              <a:t>, prednisone) or rituximab, an monoclonal antibody that targets B-lymphocytes</a:t>
            </a:r>
          </a:p>
          <a:p>
            <a:r>
              <a:rPr lang="en-US" baseline="0" dirty="0" smtClean="0"/>
              <a:t>Splenectomy can be curative but is less often used today because medical treatment is usually able to control the disease</a:t>
            </a:r>
          </a:p>
          <a:p>
            <a:r>
              <a:rPr lang="en-US" baseline="0" dirty="0" smtClean="0"/>
              <a:t>Red cell transfusion is often necessary, but in some cases the presence of a strong autoantibody can make it difficult to identify compatible donor RBC units.</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12</a:t>
            </a:fld>
            <a:endParaRPr lang="en-US"/>
          </a:p>
        </p:txBody>
      </p:sp>
    </p:spTree>
    <p:extLst>
      <p:ext uri="{BB962C8B-B14F-4D97-AF65-F5344CB8AC3E}">
        <p14:creationId xmlns:p14="http://schemas.microsoft.com/office/powerpoint/2010/main" val="1857149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 smear with </a:t>
            </a:r>
            <a:r>
              <a:rPr lang="en-US" dirty="0" err="1" smtClean="0"/>
              <a:t>spherocytes</a:t>
            </a:r>
            <a:r>
              <a:rPr lang="en-US" dirty="0" smtClean="0"/>
              <a:t>.  This is a manifestation of membrane</a:t>
            </a:r>
            <a:r>
              <a:rPr lang="en-US" baseline="0" dirty="0" smtClean="0"/>
              <a:t> damage caused by interaction of macrophages with IgG-coated RBC</a:t>
            </a:r>
            <a:endParaRPr lang="en-US" dirty="0" smtClean="0"/>
          </a:p>
        </p:txBody>
      </p:sp>
      <p:sp>
        <p:nvSpPr>
          <p:cNvPr id="4" name="Slide Number Placeholder 3"/>
          <p:cNvSpPr>
            <a:spLocks noGrp="1"/>
          </p:cNvSpPr>
          <p:nvPr>
            <p:ph type="sldNum" sz="quarter" idx="10"/>
          </p:nvPr>
        </p:nvSpPr>
        <p:spPr/>
        <p:txBody>
          <a:bodyPr/>
          <a:lstStyle/>
          <a:p>
            <a:fld id="{03A2E4BC-26B8-482C-A403-759C97F53B15}" type="slidenum">
              <a:rPr lang="en-US" smtClean="0"/>
              <a:t>13</a:t>
            </a:fld>
            <a:endParaRPr lang="en-US"/>
          </a:p>
        </p:txBody>
      </p:sp>
    </p:spTree>
    <p:extLst>
      <p:ext uri="{BB962C8B-B14F-4D97-AF65-F5344CB8AC3E}">
        <p14:creationId xmlns:p14="http://schemas.microsoft.com/office/powerpoint/2010/main" val="1927606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Cold agglutinin disease refers to autoimmune hemolysis caused</a:t>
            </a:r>
            <a:r>
              <a:rPr lang="en-US" baseline="0" dirty="0" smtClean="0"/>
              <a:t> by IgM antibodies.  This sometimes complicates infections or B-cell lymphomas, but is most often idiopathic.  </a:t>
            </a:r>
          </a:p>
          <a:p>
            <a:r>
              <a:rPr lang="en-US" baseline="0" dirty="0" smtClean="0"/>
              <a:t>Not all cold agglutinins cause hemolysis – their ability to do so is closely related to their “thermal amplitude” – that is, the highest temperature at which they bind to RBC.  If this is a temperature within a few degrees of body temperature they are much more likely to cause symptoms</a:t>
            </a:r>
          </a:p>
          <a:p>
            <a:r>
              <a:rPr lang="en-US" baseline="0" dirty="0" smtClean="0"/>
              <a:t>A patient with hemolytic anemia and a DAT positive for C3 but negative for IgG would be presumed to have cold agglutinin disease.</a:t>
            </a:r>
          </a:p>
          <a:p>
            <a:r>
              <a:rPr lang="en-US" baseline="0" dirty="0" smtClean="0"/>
              <a:t>Some patients, in addition to hemolysis, have very bothersome symptoms caused by intravascular RBC </a:t>
            </a:r>
            <a:r>
              <a:rPr lang="en-US" baseline="0" dirty="0" err="1" smtClean="0"/>
              <a:t>sludging</a:t>
            </a:r>
            <a:r>
              <a:rPr lang="en-US" baseline="0" dirty="0" smtClean="0"/>
              <a:t> as circulating RBC are agglutinated by IgM</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14</a:t>
            </a:fld>
            <a:endParaRPr lang="en-US"/>
          </a:p>
        </p:txBody>
      </p:sp>
    </p:spTree>
    <p:extLst>
      <p:ext uri="{BB962C8B-B14F-4D97-AF65-F5344CB8AC3E}">
        <p14:creationId xmlns:p14="http://schemas.microsoft.com/office/powerpoint/2010/main" val="260429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a:t>
            </a:r>
            <a:r>
              <a:rPr lang="en-US" baseline="0" dirty="0" smtClean="0"/>
              <a:t> a minority of cold agglutinins cause hemolysis or other symptoms, because most of these antibodies don’t bind to RBC until the temperature is less than 25 degrees.  However, they may be detected </a:t>
            </a:r>
            <a:r>
              <a:rPr lang="en-US" baseline="0" dirty="0" smtClean="0"/>
              <a:t>incidentally </a:t>
            </a:r>
            <a:r>
              <a:rPr lang="en-US" baseline="0" dirty="0" smtClean="0"/>
              <a:t>by the laboratory when a tube of blood is allowed to cool to room temperature, as shown in the next slide</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15</a:t>
            </a:fld>
            <a:endParaRPr lang="en-US"/>
          </a:p>
        </p:txBody>
      </p:sp>
    </p:spTree>
    <p:extLst>
      <p:ext uri="{BB962C8B-B14F-4D97-AF65-F5344CB8AC3E}">
        <p14:creationId xmlns:p14="http://schemas.microsoft.com/office/powerpoint/2010/main" val="3991511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what can happen if the cold agglutinin is active at a temperature close to 37 degrees. </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17</a:t>
            </a:fld>
            <a:endParaRPr lang="en-US"/>
          </a:p>
        </p:txBody>
      </p:sp>
    </p:spTree>
    <p:extLst>
      <p:ext uri="{BB962C8B-B14F-4D97-AF65-F5344CB8AC3E}">
        <p14:creationId xmlns:p14="http://schemas.microsoft.com/office/powerpoint/2010/main" val="3285977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might expect, winter is hard on patients with cold agglutinin</a:t>
            </a:r>
            <a:r>
              <a:rPr lang="en-US" baseline="0" dirty="0" smtClean="0"/>
              <a:t> disease.  This shows the relationship between ambient temperature (red line) and hemolysis (blue line, as indicated by serum LDH level) in a patient with the disease.</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18</a:t>
            </a:fld>
            <a:endParaRPr lang="en-US"/>
          </a:p>
        </p:txBody>
      </p:sp>
    </p:spTree>
    <p:extLst>
      <p:ext uri="{BB962C8B-B14F-4D97-AF65-F5344CB8AC3E}">
        <p14:creationId xmlns:p14="http://schemas.microsoft.com/office/powerpoint/2010/main" val="1635092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patients don’t respond as well to corticosteroid treatment or splenectomy</a:t>
            </a:r>
            <a:r>
              <a:rPr lang="en-US" baseline="0" dirty="0" smtClean="0"/>
              <a:t> as do patients with warm autoantibodies.  Rituximab is often effective, however.  Keeping warm when it’s cold outside is crucial, and many patients choose to spend the winter in warmer climates.</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19</a:t>
            </a:fld>
            <a:endParaRPr lang="en-US"/>
          </a:p>
        </p:txBody>
      </p:sp>
    </p:spTree>
    <p:extLst>
      <p:ext uri="{BB962C8B-B14F-4D97-AF65-F5344CB8AC3E}">
        <p14:creationId xmlns:p14="http://schemas.microsoft.com/office/powerpoint/2010/main" val="2723151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20</a:t>
            </a:fld>
            <a:endParaRPr lang="en-US"/>
          </a:p>
        </p:txBody>
      </p:sp>
    </p:spTree>
    <p:extLst>
      <p:ext uri="{BB962C8B-B14F-4D97-AF65-F5344CB8AC3E}">
        <p14:creationId xmlns:p14="http://schemas.microsoft.com/office/powerpoint/2010/main" val="3630520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t>
            </a:r>
            <a:r>
              <a:rPr lang="en-US" baseline="0" dirty="0" smtClean="0"/>
              <a:t> mechanisms by which drugs may cause antibody-mediated hemolysis.  </a:t>
            </a:r>
          </a:p>
          <a:p>
            <a:pPr marL="228600" indent="-228600">
              <a:buAutoNum type="arabicPeriod"/>
            </a:pPr>
            <a:r>
              <a:rPr lang="en-US" baseline="0" dirty="0" smtClean="0"/>
              <a:t>Drug acts as a </a:t>
            </a:r>
            <a:r>
              <a:rPr lang="en-US" baseline="0" dirty="0" err="1" smtClean="0"/>
              <a:t>hapten</a:t>
            </a:r>
            <a:r>
              <a:rPr lang="en-US" baseline="0" dirty="0" smtClean="0"/>
              <a:t>, binding to </a:t>
            </a:r>
            <a:r>
              <a:rPr lang="en-US" baseline="0" dirty="0" err="1" smtClean="0"/>
              <a:t>rbc</a:t>
            </a:r>
            <a:r>
              <a:rPr lang="en-US" baseline="0" dirty="0" smtClean="0"/>
              <a:t> membrane creating a </a:t>
            </a:r>
            <a:r>
              <a:rPr lang="en-US" baseline="0" dirty="0" err="1" smtClean="0"/>
              <a:t>neoantigen</a:t>
            </a:r>
            <a:r>
              <a:rPr lang="en-US" baseline="0" dirty="0" smtClean="0"/>
              <a:t> that attracts antibodies which then cause extravascular hemolysis</a:t>
            </a:r>
          </a:p>
          <a:p>
            <a:pPr marL="228600" indent="-228600">
              <a:buAutoNum type="arabicPeriod"/>
            </a:pPr>
            <a:r>
              <a:rPr lang="en-US" baseline="0" dirty="0" smtClean="0"/>
              <a:t>Drug forms complex with antibody in plasma, immune complex binds to RBC. This can result in intra- or extravascular hemolysis depending on how effectively the immune complex fixes complement</a:t>
            </a:r>
          </a:p>
          <a:p>
            <a:pPr marL="228600" indent="-228600">
              <a:buAutoNum type="arabicPeriod"/>
            </a:pPr>
            <a:r>
              <a:rPr lang="en-US" baseline="0" dirty="0" smtClean="0"/>
              <a:t>Drug stimulates production of a true autoantibody.  This is a rare phenomenon (as far as we know).  Nobody uses alpha-methyldopa anymore</a:t>
            </a:r>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21</a:t>
            </a:fld>
            <a:endParaRPr lang="en-US"/>
          </a:p>
        </p:txBody>
      </p:sp>
    </p:spTree>
    <p:extLst>
      <p:ext uri="{BB962C8B-B14F-4D97-AF65-F5344CB8AC3E}">
        <p14:creationId xmlns:p14="http://schemas.microsoft.com/office/powerpoint/2010/main" val="1460932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A2E4BC-26B8-482C-A403-759C97F53B15}" type="slidenum">
              <a:rPr lang="en-US" smtClean="0"/>
              <a:t>22</a:t>
            </a:fld>
            <a:endParaRPr lang="en-US"/>
          </a:p>
        </p:txBody>
      </p:sp>
    </p:spTree>
    <p:extLst>
      <p:ext uri="{BB962C8B-B14F-4D97-AF65-F5344CB8AC3E}">
        <p14:creationId xmlns:p14="http://schemas.microsoft.com/office/powerpoint/2010/main" val="3393459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a:t>
            </a:r>
            <a:r>
              <a:rPr lang="en-US" baseline="0" dirty="0" smtClean="0"/>
              <a:t> drugs can cause a “false positive” DAT – they alter RBC membrane properties causing nonspecific binding of proteins including IgG.  The Fc portion of the immunoglobulin is not exposed in a manner that allows binding </a:t>
            </a:r>
            <a:r>
              <a:rPr lang="en-US" baseline="0" smtClean="0"/>
              <a:t>to macrophages.</a:t>
            </a:r>
            <a:endParaRPr lang="en-US"/>
          </a:p>
        </p:txBody>
      </p:sp>
      <p:sp>
        <p:nvSpPr>
          <p:cNvPr id="4" name="Slide Number Placeholder 3"/>
          <p:cNvSpPr>
            <a:spLocks noGrp="1"/>
          </p:cNvSpPr>
          <p:nvPr>
            <p:ph type="sldNum" sz="quarter" idx="10"/>
          </p:nvPr>
        </p:nvSpPr>
        <p:spPr/>
        <p:txBody>
          <a:bodyPr/>
          <a:lstStyle/>
          <a:p>
            <a:fld id="{03A2E4BC-26B8-482C-A403-759C97F53B15}" type="slidenum">
              <a:rPr lang="en-US" smtClean="0"/>
              <a:t>25</a:t>
            </a:fld>
            <a:endParaRPr lang="en-US"/>
          </a:p>
        </p:txBody>
      </p:sp>
    </p:spTree>
    <p:extLst>
      <p:ext uri="{BB962C8B-B14F-4D97-AF65-F5344CB8AC3E}">
        <p14:creationId xmlns:p14="http://schemas.microsoft.com/office/powerpoint/2010/main" val="2964764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tiff"/><Relationship Id="rId5" Type="http://schemas.openxmlformats.org/officeDocument/2006/relationships/image" Target="../media/image7.jpg"/><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tiff"/><Relationship Id="rId5" Type="http://schemas.openxmlformats.org/officeDocument/2006/relationships/image" Target="../media/image9.jpg"/><Relationship Id="rId4" Type="http://schemas.openxmlformats.org/officeDocument/2006/relationships/image" Target="../media/image8.tif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8572" y="2444422"/>
            <a:ext cx="3520440" cy="109027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63705" y="3658664"/>
            <a:ext cx="5836358" cy="1463040"/>
          </a:xfrm>
          <a:prstGeom prst="rect">
            <a:avLst/>
          </a:prstGeom>
          <a:ln w="63500">
            <a:solidFill>
              <a:schemeClr val="tx1"/>
            </a:solidFill>
          </a:ln>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937" y="1135072"/>
            <a:ext cx="3141691" cy="3986632"/>
          </a:xfrm>
          <a:prstGeom prst="rect">
            <a:avLst/>
          </a:prstGeom>
          <a:ln w="63500">
            <a:solidFill>
              <a:schemeClr val="tx1"/>
            </a:solidFill>
          </a:ln>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605" y="29307"/>
            <a:ext cx="5403075" cy="2284054"/>
          </a:xfrm>
          <a:prstGeom prst="rect">
            <a:avLst/>
          </a:prstGeom>
          <a:ln w="63500">
            <a:solidFill>
              <a:schemeClr val="tx1"/>
            </a:solidFill>
          </a:ln>
        </p:spPr>
      </p:pic>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spTree>
    <p:extLst>
      <p:ext uri="{BB962C8B-B14F-4D97-AF65-F5344CB8AC3E}">
        <p14:creationId xmlns:p14="http://schemas.microsoft.com/office/powerpoint/2010/main" val="401837518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8572" y="2444422"/>
            <a:ext cx="3520440" cy="109027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63705" y="3658664"/>
            <a:ext cx="5836358" cy="1463040"/>
          </a:xfrm>
          <a:prstGeom prst="rect">
            <a:avLst/>
          </a:prstGeom>
          <a:ln w="63500">
            <a:solidFill>
              <a:schemeClr val="tx1"/>
            </a:solidFill>
          </a:ln>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937" y="1135072"/>
            <a:ext cx="3141691" cy="3986632"/>
          </a:xfrm>
          <a:prstGeom prst="rect">
            <a:avLst/>
          </a:prstGeom>
          <a:ln w="63500">
            <a:solidFill>
              <a:schemeClr val="tx1"/>
            </a:solidFill>
          </a:ln>
        </p:spPr>
      </p:pic>
      <p:pic>
        <p:nvPicPr>
          <p:cNvPr id="17" name="Picture 1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pic>
        <p:nvPicPr>
          <p:cNvPr id="7" name="Picture 6"/>
          <p:cNvPicPr>
            <a:picLocks noChangeAspect="1"/>
          </p:cNvPicPr>
          <p:nvPr userDrawn="1"/>
        </p:nvPicPr>
        <p:blipFill>
          <a:blip r:embed="rId6"/>
          <a:stretch>
            <a:fillRect/>
          </a:stretch>
        </p:blipFill>
        <p:spPr>
          <a:xfrm>
            <a:off x="43936" y="41821"/>
            <a:ext cx="5396743" cy="2258501"/>
          </a:xfrm>
          <a:prstGeom prst="rect">
            <a:avLst/>
          </a:prstGeom>
          <a:ln w="63500">
            <a:solidFill>
              <a:schemeClr val="tx1"/>
            </a:solidFill>
          </a:ln>
        </p:spPr>
      </p:pic>
    </p:spTree>
    <p:extLst>
      <p:ext uri="{BB962C8B-B14F-4D97-AF65-F5344CB8AC3E}">
        <p14:creationId xmlns:p14="http://schemas.microsoft.com/office/powerpoint/2010/main" val="29878995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3013" y="2435625"/>
            <a:ext cx="3520440" cy="109027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pic>
        <p:nvPicPr>
          <p:cNvPr id="7" name="Picture 6"/>
          <p:cNvPicPr>
            <a:picLocks noChangeAspect="1"/>
          </p:cNvPicPr>
          <p:nvPr userDrawn="1"/>
        </p:nvPicPr>
        <p:blipFill>
          <a:blip r:embed="rId4"/>
          <a:stretch>
            <a:fillRect/>
          </a:stretch>
        </p:blipFill>
        <p:spPr>
          <a:xfrm>
            <a:off x="43936" y="41821"/>
            <a:ext cx="5396743" cy="2258501"/>
          </a:xfrm>
          <a:prstGeom prst="rect">
            <a:avLst/>
          </a:prstGeom>
          <a:ln w="63500">
            <a:solidFill>
              <a:schemeClr val="tx1"/>
            </a:solidFill>
          </a:ln>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47" y="2388150"/>
            <a:ext cx="3826630" cy="2733554"/>
          </a:xfrm>
          <a:prstGeom prst="rect">
            <a:avLst/>
          </a:prstGeom>
          <a:ln w="63500">
            <a:solidFill>
              <a:schemeClr val="tx1"/>
            </a:solidFill>
          </a:ln>
        </p:spPr>
      </p:pic>
      <p:pic>
        <p:nvPicPr>
          <p:cNvPr id="10" name="Picture 9"/>
          <p:cNvPicPr>
            <a:picLocks noChangeAspect="1"/>
          </p:cNvPicPr>
          <p:nvPr userDrawn="1"/>
        </p:nvPicPr>
        <p:blipFill>
          <a:blip r:embed="rId6"/>
          <a:stretch>
            <a:fillRect/>
          </a:stretch>
        </p:blipFill>
        <p:spPr>
          <a:xfrm>
            <a:off x="3938953" y="3754927"/>
            <a:ext cx="5160300" cy="1366777"/>
          </a:xfrm>
          <a:prstGeom prst="rect">
            <a:avLst/>
          </a:prstGeom>
          <a:ln w="63500">
            <a:solidFill>
              <a:schemeClr val="tx1"/>
            </a:solidFill>
          </a:ln>
        </p:spPr>
      </p:pic>
    </p:spTree>
    <p:extLst>
      <p:ext uri="{BB962C8B-B14F-4D97-AF65-F5344CB8AC3E}">
        <p14:creationId xmlns:p14="http://schemas.microsoft.com/office/powerpoint/2010/main" val="15387730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26" name="Rectangle 25"/>
          <p:cNvSpPr/>
          <p:nvPr userDrawn="1"/>
        </p:nvSpPr>
        <p:spPr>
          <a:xfrm>
            <a:off x="0" y="2480072"/>
            <a:ext cx="6845300" cy="1377554"/>
          </a:xfrm>
          <a:prstGeom prst="rect">
            <a:avLst/>
          </a:prstGeom>
          <a:gradFill flip="none" rotWithShape="1">
            <a:gsLst>
              <a:gs pos="0">
                <a:srgbClr val="D2C594"/>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0" y="2691289"/>
            <a:ext cx="6845300" cy="1160741"/>
          </a:xfrm>
        </p:spPr>
        <p:txBody>
          <a:bodyPr>
            <a:normAutofit/>
          </a:bodyPr>
          <a:lstStyle>
            <a:lvl1pPr algn="ctr">
              <a:defRPr sz="4000">
                <a:solidFill>
                  <a:srgbClr val="B70000"/>
                </a:solidFill>
              </a:defRPr>
            </a:lvl1pPr>
          </a:lstStyle>
          <a:p>
            <a:r>
              <a:rPr lang="en-US" dirty="0" smtClean="0"/>
              <a:t>Click to edit Master </a:t>
            </a:r>
            <a:br>
              <a:rPr lang="en-US" dirty="0" smtClean="0"/>
            </a:br>
            <a:r>
              <a:rPr lang="en-US" dirty="0" smtClean="0"/>
              <a:t>title style</a:t>
            </a:r>
            <a:endParaRPr lang="en-US" dirty="0"/>
          </a:p>
        </p:txBody>
      </p:sp>
    </p:spTree>
    <p:extLst>
      <p:ext uri="{BB962C8B-B14F-4D97-AF65-F5344CB8AC3E}">
        <p14:creationId xmlns:p14="http://schemas.microsoft.com/office/powerpoint/2010/main" val="22001239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0" y="367071"/>
            <a:ext cx="9144000" cy="4776429"/>
          </a:xfrm>
          <a:prstGeom prst="rect">
            <a:avLst/>
          </a:prstGeom>
          <a:solidFill>
            <a:srgbClr val="B7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pic>
        <p:nvPicPr>
          <p:cNvPr id="7" name="Picture 6"/>
          <p:cNvPicPr>
            <a:picLocks noChangeAspect="1"/>
          </p:cNvPicPr>
          <p:nvPr userDrawn="1"/>
        </p:nvPicPr>
        <p:blipFill>
          <a:blip r:embed="rId2">
            <a:alphaModFix amt="40000"/>
            <a:extLst>
              <a:ext uri="{28A0092B-C50C-407E-A947-70E740481C1C}">
                <a14:useLocalDpi xmlns:a14="http://schemas.microsoft.com/office/drawing/2010/main" val="0"/>
              </a:ext>
            </a:extLst>
          </a:blip>
          <a:stretch>
            <a:fillRect/>
          </a:stretch>
        </p:blipFill>
        <p:spPr>
          <a:xfrm>
            <a:off x="0" y="377429"/>
            <a:ext cx="9144000" cy="4516871"/>
          </a:xfrm>
          <a:prstGeom prst="rect">
            <a:avLst/>
          </a:prstGeom>
        </p:spPr>
      </p:pic>
      <p:sp>
        <p:nvSpPr>
          <p:cNvPr id="8" name="Rectangle 7"/>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0" y="4883944"/>
            <a:ext cx="9144000" cy="259556"/>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1169989" y="2695354"/>
            <a:ext cx="5088953" cy="1215095"/>
          </a:xfrm>
        </p:spPr>
        <p:txBody>
          <a:bodyPr>
            <a:normAutofit/>
          </a:bodyPr>
          <a:lstStyle>
            <a:lvl1pPr algn="l">
              <a:defRPr sz="40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8828501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492D0-4821-0C43-8A35-80E34CFA8A82}" type="datetimeFigureOut">
              <a:rPr lang="en-US" smtClean="0"/>
              <a:t>8/17/2018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9D3CE-2D82-3F49-AAEB-DF8054AF2450}" type="slidenum">
              <a:rPr lang="en-US" smtClean="0"/>
              <a:t>‹#›</a:t>
            </a:fld>
            <a:endParaRPr lang="en-US"/>
          </a:p>
        </p:txBody>
      </p:sp>
      <p:sp>
        <p:nvSpPr>
          <p:cNvPr id="5" name="Rectangle 4"/>
          <p:cNvSpPr/>
          <p:nvPr userDrawn="1"/>
        </p:nvSpPr>
        <p:spPr>
          <a:xfrm>
            <a:off x="0" y="0"/>
            <a:ext cx="9144000" cy="5143500"/>
          </a:xfrm>
          <a:prstGeom prst="rect">
            <a:avLst/>
          </a:prstGeom>
          <a:gradFill flip="none" rotWithShape="1">
            <a:gsLst>
              <a:gs pos="0">
                <a:srgbClr val="B70000"/>
              </a:gs>
              <a:gs pos="46000">
                <a:srgbClr val="B70000"/>
              </a:gs>
              <a:gs pos="100000">
                <a:srgbClr val="B51100"/>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6"/>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4883944"/>
            <a:ext cx="9144000" cy="259556"/>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858762"/>
            <a:ext cx="5029200" cy="3355848"/>
          </a:xfrm>
          <a:prstGeom prst="rect">
            <a:avLst/>
          </a:prstGeom>
        </p:spPr>
      </p:pic>
    </p:spTree>
    <p:extLst>
      <p:ext uri="{BB962C8B-B14F-4D97-AF65-F5344CB8AC3E}">
        <p14:creationId xmlns:p14="http://schemas.microsoft.com/office/powerpoint/2010/main" val="12131744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0" i="0" spc="10">
                <a:solidFill>
                  <a:srgbClr val="95743E"/>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0" indent="0">
              <a:buClr>
                <a:srgbClr val="B70000"/>
              </a:buClr>
              <a:buSzPct val="90000"/>
              <a:buFont typeface="Wingdings" charset="2"/>
              <a:buNone/>
              <a:defRPr sz="2400">
                <a:solidFill>
                  <a:schemeClr val="tx1">
                    <a:lumMod val="75000"/>
                    <a:lumOff val="25000"/>
                  </a:schemeClr>
                </a:solidFill>
              </a:defRPr>
            </a:lvl1pPr>
            <a:lvl2pPr marL="640080" indent="-256032">
              <a:spcBef>
                <a:spcPts val="1176"/>
              </a:spcBef>
              <a:buClr>
                <a:srgbClr val="B70000"/>
              </a:buClr>
              <a:buSzPct val="90000"/>
              <a:buFont typeface="Wingdings" charset="2"/>
              <a:buChar char="§"/>
              <a:defRPr sz="2600" baseline="0">
                <a:solidFill>
                  <a:schemeClr val="tx1">
                    <a:lumMod val="75000"/>
                    <a:lumOff val="25000"/>
                  </a:schemeClr>
                </a:solidFill>
              </a:defRPr>
            </a:lvl2pPr>
            <a:lvl3pPr marL="1005840" indent="-182880">
              <a:spcBef>
                <a:spcPts val="1128"/>
              </a:spcBef>
              <a:buClr>
                <a:srgbClr val="B70000"/>
              </a:buClr>
              <a:defRPr sz="2200">
                <a:solidFill>
                  <a:schemeClr val="tx1">
                    <a:lumMod val="75000"/>
                    <a:lumOff val="25000"/>
                  </a:schemeClr>
                </a:solidFill>
              </a:defRPr>
            </a:lvl3pPr>
            <a:lvl4pPr marL="1371600" indent="-182880">
              <a:spcBef>
                <a:spcPts val="1080"/>
              </a:spcBef>
              <a:buClr>
                <a:srgbClr val="B70000"/>
              </a:buClr>
              <a:buFont typeface="Arial"/>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40865180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09768"/>
            <a:ext cx="8229600" cy="547688"/>
          </a:xfrm>
        </p:spPr>
        <p:txBody>
          <a:bodyPr>
            <a:normAutofit/>
          </a:bodyPr>
          <a:lstStyle>
            <a:lvl1pPr>
              <a:defRPr sz="3600" b="0" i="0" spc="10">
                <a:solidFill>
                  <a:srgbClr val="95743E"/>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74320" indent="-274320">
              <a:spcBef>
                <a:spcPts val="0"/>
              </a:spcBef>
              <a:buClr>
                <a:srgbClr val="B70000"/>
              </a:buClr>
              <a:buSzPct val="90000"/>
              <a:buFont typeface="Wingdings" charset="2"/>
              <a:buChar char="§"/>
              <a:defRPr sz="2400">
                <a:solidFill>
                  <a:schemeClr val="tx1">
                    <a:lumMod val="75000"/>
                    <a:lumOff val="25000"/>
                  </a:schemeClr>
                </a:solidFill>
              </a:defRPr>
            </a:lvl1pPr>
            <a:lvl2pPr marL="548640" indent="-256032">
              <a:spcBef>
                <a:spcPts val="0"/>
              </a:spcBef>
              <a:buClr>
                <a:srgbClr val="B70000"/>
              </a:buClr>
              <a:buSzPct val="90000"/>
              <a:buFont typeface="Wingdings" charset="2"/>
              <a:buChar char="§"/>
              <a:defRPr sz="2100" baseline="0">
                <a:solidFill>
                  <a:schemeClr val="tx1">
                    <a:lumMod val="75000"/>
                    <a:lumOff val="25000"/>
                  </a:schemeClr>
                </a:solidFill>
              </a:defRPr>
            </a:lvl2pPr>
            <a:lvl3pPr marL="731520" indent="-182880">
              <a:spcBef>
                <a:spcPts val="0"/>
              </a:spcBef>
              <a:buClr>
                <a:srgbClr val="B70000"/>
              </a:buClr>
              <a:defRPr sz="1900">
                <a:solidFill>
                  <a:schemeClr val="tx1">
                    <a:lumMod val="75000"/>
                    <a:lumOff val="25000"/>
                  </a:schemeClr>
                </a:solidFill>
              </a:defRPr>
            </a:lvl3pPr>
            <a:lvl4pPr marL="914400" indent="-182880">
              <a:spcBef>
                <a:spcPts val="0"/>
              </a:spcBef>
              <a:buClr>
                <a:srgbClr val="B70000"/>
              </a:buClr>
              <a:buFont typeface="Arial"/>
              <a:buChar char="•"/>
              <a:defRPr sz="1600">
                <a:solidFill>
                  <a:schemeClr val="tx1">
                    <a:lumMod val="75000"/>
                    <a:lumOff val="25000"/>
                  </a:schemeClr>
                </a:solidFill>
              </a:defRPr>
            </a:lvl4pPr>
            <a:lvl5pPr>
              <a:spcBef>
                <a:spcPts val="0"/>
              </a:spcBef>
              <a:defRPr baseline="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69217977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09768"/>
            <a:ext cx="8229600" cy="54768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182832"/>
            <a:ext cx="4038600" cy="3394472"/>
          </a:xfrm>
        </p:spPr>
        <p:txBody>
          <a:bodyPr/>
          <a:lstStyle>
            <a:lvl1pPr marL="0" indent="-228600">
              <a:spcAft>
                <a:spcPts val="600"/>
              </a:spcAft>
              <a:defRPr sz="2100"/>
            </a:lvl1pPr>
            <a:lvl2pPr marL="365760" indent="-182880">
              <a:spcAft>
                <a:spcPts val="600"/>
              </a:spcAft>
              <a:defRPr sz="1900"/>
            </a:lvl2pPr>
            <a:lvl3pPr marL="502920" indent="-155448">
              <a:spcAft>
                <a:spcPts val="600"/>
              </a:spcAft>
              <a:defRPr sz="1600"/>
            </a:lvl3pPr>
            <a:lvl4pPr marL="822960" indent="-137160">
              <a:spcAft>
                <a:spcPts val="600"/>
              </a:spcAft>
              <a:defRPr sz="1600"/>
            </a:lvl4pPr>
            <a:lvl5pPr marL="1005840">
              <a:spcAft>
                <a:spcPts val="6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182832"/>
            <a:ext cx="4038600" cy="3394472"/>
          </a:xfrm>
        </p:spPr>
        <p:txBody>
          <a:bodyPr/>
          <a:lstStyle>
            <a:lvl1pPr marL="0" indent="-228600">
              <a:spcAft>
                <a:spcPts val="600"/>
              </a:spcAft>
              <a:defRPr sz="2100"/>
            </a:lvl1pPr>
            <a:lvl2pPr marL="365760" indent="-182880">
              <a:spcAft>
                <a:spcPts val="600"/>
              </a:spcAft>
              <a:defRPr sz="1900"/>
            </a:lvl2pPr>
            <a:lvl3pPr marL="502920" indent="-155448">
              <a:spcAft>
                <a:spcPts val="600"/>
              </a:spcAft>
              <a:defRPr sz="1600"/>
            </a:lvl3pPr>
            <a:lvl4pPr marL="822960" indent="-137160">
              <a:spcAft>
                <a:spcPts val="600"/>
              </a:spcAft>
              <a:defRPr sz="1600"/>
            </a:lvl4pPr>
            <a:lvl5pPr marL="1005840" indent="-137160">
              <a:spcAft>
                <a:spcPts val="6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5" name="Date Placeholder 4"/>
          <p:cNvSpPr>
            <a:spLocks noGrp="1"/>
          </p:cNvSpPr>
          <p:nvPr>
            <p:ph type="dt" sz="half" idx="10"/>
          </p:nvPr>
        </p:nvSpPr>
        <p:spPr/>
        <p:txBody>
          <a:bodyPr/>
          <a:lstStyle/>
          <a:p>
            <a:fld id="{14A492D0-4821-0C43-8A35-80E34CFA8A82}"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53777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180199"/>
            <a:ext cx="4040188" cy="355347"/>
          </a:xfrm>
        </p:spPr>
        <p:txBody>
          <a:bodyPr anchor="t">
            <a:normAutofit/>
          </a:bodyPr>
          <a:lstStyle>
            <a:lvl1pPr marL="0" indent="0">
              <a:buNone/>
              <a:defRPr sz="2000" b="1">
                <a:solidFill>
                  <a:srgbClr val="B7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506682"/>
            <a:ext cx="4040188" cy="3087941"/>
          </a:xfrm>
        </p:spPr>
        <p:txBody>
          <a:bodyPr/>
          <a:lstStyle>
            <a:lvl1pPr marL="0" indent="-228600">
              <a:spcBef>
                <a:spcPts val="0"/>
              </a:spcBef>
              <a:spcAft>
                <a:spcPts val="600"/>
              </a:spcAft>
              <a:defRPr sz="2100"/>
            </a:lvl1pPr>
            <a:lvl2pPr marL="365760" indent="-182880">
              <a:spcBef>
                <a:spcPts val="0"/>
              </a:spcBef>
              <a:spcAft>
                <a:spcPts val="600"/>
              </a:spcAft>
              <a:defRPr sz="1900"/>
            </a:lvl2pPr>
            <a:lvl3pPr marL="502920" indent="-137160">
              <a:spcBef>
                <a:spcPts val="0"/>
              </a:spcBef>
              <a:spcAft>
                <a:spcPts val="600"/>
              </a:spcAft>
              <a:defRPr sz="1600" baseline="0"/>
            </a:lvl3pPr>
            <a:lvl4pPr marL="914400" indent="-137160">
              <a:spcBef>
                <a:spcPts val="0"/>
              </a:spcBef>
              <a:spcAft>
                <a:spcPts val="600"/>
              </a:spcAft>
              <a:defRPr sz="1600"/>
            </a:lvl4pPr>
            <a:lvl5pPr marL="1143000" indent="-137160">
              <a:spcBef>
                <a:spcPts val="0"/>
              </a:spcBef>
              <a:spcAft>
                <a:spcPts val="6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6" y="1180199"/>
            <a:ext cx="4041775" cy="355347"/>
          </a:xfrm>
        </p:spPr>
        <p:txBody>
          <a:bodyPr anchor="t">
            <a:normAutofit/>
          </a:bodyPr>
          <a:lstStyle>
            <a:lvl1pPr marL="0" indent="0">
              <a:buNone/>
              <a:defRPr sz="2000" b="1">
                <a:solidFill>
                  <a:srgbClr val="B7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506682"/>
            <a:ext cx="4041775" cy="3087941"/>
          </a:xfrm>
        </p:spPr>
        <p:txBody>
          <a:bodyPr/>
          <a:lstStyle>
            <a:lvl1pPr marL="0" indent="-228600">
              <a:spcBef>
                <a:spcPts val="0"/>
              </a:spcBef>
              <a:spcAft>
                <a:spcPts val="600"/>
              </a:spcAft>
              <a:defRPr sz="2100"/>
            </a:lvl1pPr>
            <a:lvl2pPr marL="365760" indent="-182880">
              <a:spcBef>
                <a:spcPts val="0"/>
              </a:spcBef>
              <a:spcAft>
                <a:spcPts val="600"/>
              </a:spcAft>
              <a:defRPr sz="1900"/>
            </a:lvl2pPr>
            <a:lvl3pPr marL="502920" indent="-137160">
              <a:spcBef>
                <a:spcPts val="0"/>
              </a:spcBef>
              <a:spcAft>
                <a:spcPts val="600"/>
              </a:spcAft>
              <a:defRPr sz="1600" baseline="0"/>
            </a:lvl3pPr>
            <a:lvl4pPr marL="914400" indent="-137160">
              <a:spcBef>
                <a:spcPts val="0"/>
              </a:spcBef>
              <a:spcAft>
                <a:spcPts val="600"/>
              </a:spcAft>
              <a:defRPr sz="1600"/>
            </a:lvl4pPr>
            <a:lvl5pPr marL="1143000">
              <a:spcBef>
                <a:spcPts val="0"/>
              </a:spcBef>
              <a:spcAft>
                <a:spcPts val="6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Date Placeholder 6"/>
          <p:cNvSpPr>
            <a:spLocks noGrp="1"/>
          </p:cNvSpPr>
          <p:nvPr>
            <p:ph type="dt" sz="half" idx="10"/>
          </p:nvPr>
        </p:nvSpPr>
        <p:spPr/>
        <p:txBody>
          <a:bodyPr/>
          <a:lstStyle/>
          <a:p>
            <a:fld id="{14A492D0-4821-0C43-8A35-80E34CFA8A82}" type="datetimeFigureOut">
              <a:rPr lang="en-US" smtClean="0"/>
              <a:t>8/17/2018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6712548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39850" y="3161539"/>
            <a:ext cx="7154863" cy="1021556"/>
          </a:xfrm>
        </p:spPr>
        <p:txBody>
          <a:bodyPr anchor="t">
            <a:normAutofit/>
          </a:bodyPr>
          <a:lstStyle>
            <a:lvl1pPr algn="l">
              <a:defRPr sz="3000" b="0" i="0" cap="all"/>
            </a:lvl1pPr>
          </a:lstStyle>
          <a:p>
            <a:r>
              <a:rPr lang="en-US" smtClean="0"/>
              <a:t>Click to edit Master title style</a:t>
            </a:r>
            <a:endParaRPr lang="en-US" dirty="0"/>
          </a:p>
        </p:txBody>
      </p:sp>
      <p:sp>
        <p:nvSpPr>
          <p:cNvPr id="3" name="Text Placeholder 2"/>
          <p:cNvSpPr>
            <a:spLocks noGrp="1"/>
          </p:cNvSpPr>
          <p:nvPr>
            <p:ph type="body" idx="1"/>
          </p:nvPr>
        </p:nvSpPr>
        <p:spPr>
          <a:xfrm>
            <a:off x="1339850" y="1865336"/>
            <a:ext cx="7154862" cy="1125140"/>
          </a:xfrm>
        </p:spPr>
        <p:txBody>
          <a:bodyPr anchor="b"/>
          <a:lstStyle>
            <a:lvl1pPr marL="0" indent="0">
              <a:buNone/>
              <a:defRPr sz="2000">
                <a:solidFill>
                  <a:srgbClr val="B7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2335252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823913"/>
            <a:ext cx="3008313" cy="604890"/>
          </a:xfrm>
        </p:spPr>
        <p:txBody>
          <a:bodyPr anchor="t"/>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823913"/>
            <a:ext cx="4911308" cy="3770710"/>
          </a:xfrm>
        </p:spPr>
        <p:txBody>
          <a:bodyPr/>
          <a:lstStyle>
            <a:lvl1pPr marL="0" indent="-228600">
              <a:spcAft>
                <a:spcPts val="600"/>
              </a:spcAft>
              <a:defRPr sz="2100"/>
            </a:lvl1pPr>
            <a:lvl2pPr marL="457200" indent="-228600">
              <a:spcAft>
                <a:spcPts val="600"/>
              </a:spcAft>
              <a:defRPr sz="1900"/>
            </a:lvl2pPr>
            <a:lvl3pPr marL="640080">
              <a:spcAft>
                <a:spcPts val="600"/>
              </a:spcAft>
              <a:defRPr sz="1600"/>
            </a:lvl3pPr>
            <a:lvl4pPr marL="731520" indent="-137160">
              <a:spcAft>
                <a:spcPts val="600"/>
              </a:spcAft>
              <a:defRPr sz="1400"/>
            </a:lvl4pPr>
            <a:lvl5pPr marL="1005840">
              <a:spcAft>
                <a:spcPts val="600"/>
              </a:spcAft>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1" y="1579999"/>
            <a:ext cx="3008313" cy="30146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04848805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150331"/>
            <a:ext cx="5486400" cy="4788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13842298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831579"/>
            <a:ext cx="8229600" cy="655000"/>
          </a:xfrm>
        </p:spPr>
        <p:txBody>
          <a:bodyPr/>
          <a:lstStyle/>
          <a:p>
            <a:r>
              <a:rPr lang="en-US" dirty="0" smtClean="0"/>
              <a:t>Header only</a:t>
            </a:r>
            <a:endParaRPr lang="en-US" dirty="0"/>
          </a:p>
        </p:txBody>
      </p:sp>
      <p:sp>
        <p:nvSpPr>
          <p:cNvPr id="3" name="Date Placeholder 2"/>
          <p:cNvSpPr>
            <a:spLocks noGrp="1"/>
          </p:cNvSpPr>
          <p:nvPr>
            <p:ph type="dt" sz="half" idx="10"/>
          </p:nvPr>
        </p:nvSpPr>
        <p:spPr/>
        <p:txBody>
          <a:bodyPr/>
          <a:lstStyle/>
          <a:p>
            <a:fld id="{14A492D0-4821-0C43-8A35-80E34CFA8A82}" type="datetimeFigureOut">
              <a:rPr lang="en-US" smtClean="0"/>
              <a:t>8/17/2018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5551607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457200" y="509768"/>
            <a:ext cx="8229600" cy="547688"/>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176338"/>
            <a:ext cx="8229600" cy="3418285"/>
          </a:xfrm>
          <a:prstGeom prst="rect">
            <a:avLst/>
          </a:prstGeom>
        </p:spPr>
        <p:txBody>
          <a:bodyPr vert="horz" lIns="0" tIns="0" rIns="0" bIns="0" rtlCol="0" anchor="t" anchorCtr="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Date Placeholder 3"/>
          <p:cNvSpPr>
            <a:spLocks noGrp="1"/>
          </p:cNvSpPr>
          <p:nvPr>
            <p:ph type="dt" sz="half" idx="2"/>
          </p:nvPr>
        </p:nvSpPr>
        <p:spPr>
          <a:xfrm>
            <a:off x="457200" y="4789943"/>
            <a:ext cx="2133600" cy="273844"/>
          </a:xfrm>
          <a:prstGeom prst="rect">
            <a:avLst/>
          </a:prstGeom>
        </p:spPr>
        <p:txBody>
          <a:bodyPr vert="horz" lIns="0" tIns="0" rIns="0" bIns="0" rtlCol="0" anchor="b" anchorCtr="0"/>
          <a:lstStyle>
            <a:lvl1pPr algn="l">
              <a:defRPr sz="1100" baseline="0">
                <a:solidFill>
                  <a:schemeClr val="tx1">
                    <a:tint val="75000"/>
                  </a:schemeClr>
                </a:solidFill>
              </a:defRPr>
            </a:lvl1pPr>
          </a:lstStyle>
          <a:p>
            <a:fld id="{14A492D0-4821-0C43-8A35-80E34CFA8A82}" type="datetimeFigureOut">
              <a:rPr lang="en-US" smtClean="0"/>
              <a:pPr/>
              <a:t>8/17/2018</a:t>
            </a:fld>
            <a:endParaRPr lang="en-US" dirty="0"/>
          </a:p>
        </p:txBody>
      </p:sp>
      <p:sp>
        <p:nvSpPr>
          <p:cNvPr id="5" name="Footer Placeholder 4"/>
          <p:cNvSpPr>
            <a:spLocks noGrp="1"/>
          </p:cNvSpPr>
          <p:nvPr>
            <p:ph type="ftr" sz="quarter" idx="3"/>
          </p:nvPr>
        </p:nvSpPr>
        <p:spPr>
          <a:xfrm>
            <a:off x="3124200" y="4789943"/>
            <a:ext cx="2895600" cy="273844"/>
          </a:xfrm>
          <a:prstGeom prst="rect">
            <a:avLst/>
          </a:prstGeom>
        </p:spPr>
        <p:txBody>
          <a:bodyPr vert="horz" lIns="0" tIns="0" rIns="0" bIns="0" rtlCol="0" anchor="b" anchorCtr="0"/>
          <a:lstStyle>
            <a:lvl1pPr algn="ctr">
              <a:defRPr sz="1100"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89943"/>
            <a:ext cx="2133600" cy="273844"/>
          </a:xfrm>
          <a:prstGeom prst="rect">
            <a:avLst/>
          </a:prstGeom>
        </p:spPr>
        <p:txBody>
          <a:bodyPr vert="horz" lIns="0" tIns="0" rIns="0" bIns="0" rtlCol="0" anchor="b" anchorCtr="0"/>
          <a:lstStyle>
            <a:lvl1pPr algn="r">
              <a:defRPr sz="1100" baseline="0">
                <a:solidFill>
                  <a:schemeClr val="tx1">
                    <a:tint val="75000"/>
                  </a:schemeClr>
                </a:solidFill>
              </a:defRPr>
            </a:lvl1pPr>
          </a:lstStyle>
          <a:p>
            <a:fld id="{5DB9D3CE-2D82-3F49-AAEB-DF8054AF2450}" type="slidenum">
              <a:rPr lang="en-US" smtClean="0"/>
              <a:pPr/>
              <a:t>‹#›</a:t>
            </a:fld>
            <a:endParaRPr lang="en-US"/>
          </a:p>
        </p:txBody>
      </p:sp>
      <p:pic>
        <p:nvPicPr>
          <p:cNvPr id="7" name="Picture 6"/>
          <p:cNvPicPr>
            <a:picLocks noChangeAspect="1"/>
          </p:cNvPicPr>
          <p:nvPr userDrawn="1"/>
        </p:nvPicPr>
        <p:blipFill>
          <a:blip r:embed="rId16">
            <a:alphaModFix amt="40000"/>
            <a:extLst>
              <a:ext uri="{28A0092B-C50C-407E-A947-70E740481C1C}">
                <a14:useLocalDpi xmlns:a14="http://schemas.microsoft.com/office/drawing/2010/main" val="0"/>
              </a:ext>
            </a:extLst>
          </a:blip>
          <a:stretch>
            <a:fillRect/>
          </a:stretch>
        </p:blipFill>
        <p:spPr>
          <a:xfrm>
            <a:off x="0" y="1371"/>
            <a:ext cx="9144000" cy="363893"/>
          </a:xfrm>
          <a:prstGeom prst="rect">
            <a:avLst/>
          </a:prstGeom>
          <a:effectLst>
            <a:outerShdw blurRad="76200" dist="38100" sx="110000" sy="110000" algn="tl" rotWithShape="0">
              <a:prstClr val="black">
                <a:alpha val="48000"/>
              </a:prstClr>
            </a:outerShdw>
          </a:effectLst>
        </p:spPr>
      </p:pic>
      <p:pic>
        <p:nvPicPr>
          <p:cNvPr id="11" name="Picture 10" descr="uwcrest_web_lrg_noshado.eps"/>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458275" y="187727"/>
            <a:ext cx="520700" cy="812800"/>
          </a:xfrm>
          <a:prstGeom prst="rect">
            <a:avLst/>
          </a:prstGeom>
        </p:spPr>
      </p:pic>
    </p:spTree>
    <p:extLst>
      <p:ext uri="{BB962C8B-B14F-4D97-AF65-F5344CB8AC3E}">
        <p14:creationId xmlns:p14="http://schemas.microsoft.com/office/powerpoint/2010/main" val="403507194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60" r:id="rId4"/>
    <p:sldLayoutId id="2147483661" r:id="rId5"/>
    <p:sldLayoutId id="2147483655" r:id="rId6"/>
    <p:sldLayoutId id="2147483650" r:id="rId7"/>
    <p:sldLayoutId id="2147483662" r:id="rId8"/>
    <p:sldLayoutId id="2147483652" r:id="rId9"/>
    <p:sldLayoutId id="2147483653" r:id="rId10"/>
    <p:sldLayoutId id="2147483651" r:id="rId11"/>
    <p:sldLayoutId id="2147483656" r:id="rId12"/>
    <p:sldLayoutId id="2147483657" r:id="rId13"/>
    <p:sldLayoutId id="2147483654" r:id="rId14"/>
  </p:sldLayoutIdLst>
  <p:timing>
    <p:tnLst>
      <p:par>
        <p:cTn id="1" dur="indefinite" restart="never" nodeType="tmRoot"/>
      </p:par>
    </p:tnLst>
  </p:timing>
  <p:txStyles>
    <p:titleStyle>
      <a:lvl1pPr algn="ctr" defTabSz="457200" rtl="0" eaLnBrk="1" latinLnBrk="0" hangingPunct="1">
        <a:spcBef>
          <a:spcPct val="0"/>
        </a:spcBef>
        <a:buNone/>
        <a:defRPr sz="3600" kern="1200">
          <a:ln>
            <a:noFill/>
          </a:ln>
          <a:solidFill>
            <a:srgbClr val="9B8054"/>
          </a:solidFill>
          <a:effectLst/>
          <a:latin typeface="Georgia"/>
          <a:ea typeface="+mj-ea"/>
          <a:cs typeface="+mj-cs"/>
        </a:defRPr>
      </a:lvl1pPr>
    </p:titleStyle>
    <p:bodyStyle>
      <a:lvl1pPr marL="274320" indent="-274320" algn="l" defTabSz="457200" rtl="0" eaLnBrk="1" latinLnBrk="0" hangingPunct="1">
        <a:spcBef>
          <a:spcPts val="0"/>
        </a:spcBef>
        <a:spcAft>
          <a:spcPts val="600"/>
        </a:spcAft>
        <a:buClr>
          <a:srgbClr val="B70000"/>
        </a:buClr>
        <a:buSzPct val="90000"/>
        <a:buFont typeface="Wingdings" charset="2"/>
        <a:buChar char="§"/>
        <a:defRPr sz="2400" kern="1200" baseline="0">
          <a:solidFill>
            <a:schemeClr val="tx1">
              <a:lumMod val="75000"/>
              <a:lumOff val="25000"/>
            </a:schemeClr>
          </a:solidFill>
          <a:latin typeface="Arial"/>
          <a:ea typeface="+mn-ea"/>
          <a:cs typeface="+mn-cs"/>
        </a:defRPr>
      </a:lvl1pPr>
      <a:lvl2pPr marL="548640" indent="-256032" algn="l" defTabSz="457200" rtl="0" eaLnBrk="1" latinLnBrk="0" hangingPunct="1">
        <a:spcBef>
          <a:spcPts val="0"/>
        </a:spcBef>
        <a:spcAft>
          <a:spcPts val="600"/>
        </a:spcAft>
        <a:buClr>
          <a:srgbClr val="B70000"/>
        </a:buClr>
        <a:buSzPct val="90000"/>
        <a:buFont typeface="Wingdings" charset="2"/>
        <a:buChar char="§"/>
        <a:defRPr sz="2100" kern="1200">
          <a:solidFill>
            <a:schemeClr val="tx1">
              <a:lumMod val="75000"/>
              <a:lumOff val="25000"/>
            </a:schemeClr>
          </a:solidFill>
          <a:latin typeface="Arial"/>
          <a:ea typeface="+mn-ea"/>
          <a:cs typeface="+mn-cs"/>
        </a:defRPr>
      </a:lvl2pPr>
      <a:lvl3pPr marL="731520" indent="-182880" algn="l" defTabSz="457200" rtl="0" eaLnBrk="1" latinLnBrk="0" hangingPunct="1">
        <a:spcBef>
          <a:spcPts val="0"/>
        </a:spcBef>
        <a:spcAft>
          <a:spcPts val="600"/>
        </a:spcAft>
        <a:buClr>
          <a:srgbClr val="B70000"/>
        </a:buClr>
        <a:buFont typeface="Arial"/>
        <a:buChar char="•"/>
        <a:defRPr sz="1900" kern="1200" baseline="0">
          <a:solidFill>
            <a:schemeClr val="tx1">
              <a:lumMod val="75000"/>
              <a:lumOff val="25000"/>
            </a:schemeClr>
          </a:solidFill>
          <a:latin typeface="Arial"/>
          <a:ea typeface="+mn-ea"/>
          <a:cs typeface="+mn-cs"/>
        </a:defRPr>
      </a:lvl3pPr>
      <a:lvl4pPr marL="914400" indent="-182880" algn="l" defTabSz="457200" rtl="0" eaLnBrk="1" latinLnBrk="0" hangingPunct="1">
        <a:spcBef>
          <a:spcPts val="0"/>
        </a:spcBef>
        <a:spcAft>
          <a:spcPts val="600"/>
        </a:spcAft>
        <a:buClr>
          <a:srgbClr val="B70000"/>
        </a:buClr>
        <a:buFont typeface="Arial"/>
        <a:buChar char="•"/>
        <a:defRPr sz="1500" kern="1200" baseline="0">
          <a:solidFill>
            <a:schemeClr val="tx1">
              <a:lumMod val="75000"/>
              <a:lumOff val="25000"/>
            </a:schemeClr>
          </a:solidFill>
          <a:latin typeface="Arial"/>
          <a:ea typeface="+mn-ea"/>
          <a:cs typeface="+mn-cs"/>
        </a:defRPr>
      </a:lvl4pPr>
      <a:lvl5pPr marL="1600200" indent="-137160" algn="l" defTabSz="457200" rtl="0" eaLnBrk="1" latinLnBrk="0" hangingPunct="1">
        <a:spcBef>
          <a:spcPts val="0"/>
        </a:spcBef>
        <a:spcAft>
          <a:spcPts val="1200"/>
        </a:spcAft>
        <a:buClr>
          <a:srgbClr val="B70000"/>
        </a:buClr>
        <a:buFont typeface="Arial"/>
        <a:buChar char="•"/>
        <a:defRPr sz="1600" kern="1200" baseline="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4.w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699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3" b="4537"/>
          <a:stretch/>
        </p:blipFill>
        <p:spPr>
          <a:xfrm>
            <a:off x="1741192" y="396454"/>
            <a:ext cx="5618769" cy="4487048"/>
          </a:xfrm>
          <a:prstGeom prst="rect">
            <a:avLst/>
          </a:prstGeom>
        </p:spPr>
      </p:pic>
      <p:sp>
        <p:nvSpPr>
          <p:cNvPr id="4" name="Rectangle 3"/>
          <p:cNvSpPr/>
          <p:nvPr/>
        </p:nvSpPr>
        <p:spPr>
          <a:xfrm>
            <a:off x="1941936" y="1144598"/>
            <a:ext cx="5418025" cy="584775"/>
          </a:xfrm>
          <a:prstGeom prst="rect">
            <a:avLst/>
          </a:prstGeom>
        </p:spPr>
        <p:txBody>
          <a:bodyPr wrap="square">
            <a:spAutoFit/>
          </a:bodyPr>
          <a:lstStyle/>
          <a:p>
            <a:r>
              <a:rPr lang="en-US" sz="3200" dirty="0" smtClean="0">
                <a:solidFill>
                  <a:schemeClr val="bg1"/>
                </a:solidFill>
                <a:latin typeface="Arial" panose="020B0604020202020204" pitchFamily="34" charset="0"/>
                <a:cs typeface="Arial" panose="020B0604020202020204" pitchFamily="34" charset="0"/>
              </a:rPr>
              <a:t>It’s </a:t>
            </a:r>
            <a:r>
              <a:rPr lang="en-US" sz="3200" dirty="0" err="1" smtClean="0">
                <a:solidFill>
                  <a:schemeClr val="bg1"/>
                </a:solidFill>
                <a:latin typeface="Arial" panose="020B0604020202020204" pitchFamily="34" charset="0"/>
                <a:cs typeface="Arial" panose="020B0604020202020204" pitchFamily="34" charset="0"/>
              </a:rPr>
              <a:t>Gonna</a:t>
            </a:r>
            <a:r>
              <a:rPr lang="en-US" sz="3200" dirty="0" smtClean="0">
                <a:solidFill>
                  <a:schemeClr val="bg1"/>
                </a:solidFill>
                <a:latin typeface="Arial" panose="020B0604020202020204" pitchFamily="34" charset="0"/>
                <a:cs typeface="Arial" panose="020B0604020202020204" pitchFamily="34" charset="0"/>
              </a:rPr>
              <a:t> Be A Bumpy Ride</a:t>
            </a:r>
            <a:endParaRPr lang="en-US" sz="3200" dirty="0">
              <a:latin typeface="Arial" panose="020B0604020202020204" pitchFamily="34" charset="0"/>
              <a:cs typeface="Arial" panose="020B0604020202020204" pitchFamily="34" charset="0"/>
            </a:endParaRPr>
          </a:p>
        </p:txBody>
      </p:sp>
      <p:sp>
        <p:nvSpPr>
          <p:cNvPr id="5" name="Title 1"/>
          <p:cNvSpPr>
            <a:spLocks noGrp="1"/>
          </p:cNvSpPr>
          <p:nvPr>
            <p:ph type="ctrTitle"/>
          </p:nvPr>
        </p:nvSpPr>
        <p:spPr>
          <a:xfrm>
            <a:off x="2007739" y="4255034"/>
            <a:ext cx="5286418" cy="628468"/>
          </a:xfrm>
        </p:spPr>
        <p:txBody>
          <a:bodyPr>
            <a:normAutofit/>
          </a:bodyPr>
          <a:lstStyle/>
          <a:p>
            <a:r>
              <a:rPr lang="en-US" sz="3200" dirty="0" smtClean="0">
                <a:solidFill>
                  <a:schemeClr val="bg1"/>
                </a:solidFill>
                <a:latin typeface="Arial" panose="020B0604020202020204" pitchFamily="34" charset="0"/>
                <a:cs typeface="Arial" panose="020B0604020202020204" pitchFamily="34" charset="0"/>
              </a:rPr>
              <a:t>The Destruction of Red Cells</a:t>
            </a: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799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5274" y="422032"/>
            <a:ext cx="5445206" cy="4619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1232336"/>
            <a:ext cx="5611091" cy="547688"/>
          </a:xfrm>
        </p:spPr>
        <p:txBody>
          <a:bodyPr>
            <a:normAutofit fontScale="90000"/>
          </a:bodyPr>
          <a:lstStyle/>
          <a:p>
            <a:r>
              <a:rPr lang="en-US" dirty="0" smtClean="0"/>
              <a:t>Immune-mediated Hemolysis</a:t>
            </a:r>
            <a:endParaRPr lang="en-US" dirty="0"/>
          </a:p>
        </p:txBody>
      </p:sp>
      <p:sp>
        <p:nvSpPr>
          <p:cNvPr id="5" name="TextBox 4"/>
          <p:cNvSpPr txBox="1"/>
          <p:nvPr/>
        </p:nvSpPr>
        <p:spPr>
          <a:xfrm>
            <a:off x="7368770" y="4823357"/>
            <a:ext cx="1651340" cy="253558"/>
          </a:xfrm>
          <a:prstGeom prst="rect">
            <a:avLst/>
          </a:prstGeom>
          <a:noFill/>
        </p:spPr>
        <p:txBody>
          <a:bodyPr wrap="none" lIns="83466" tIns="41733" rIns="83466" bIns="41733" rtlCol="0">
            <a:spAutoFit/>
          </a:bodyPr>
          <a:lstStyle/>
          <a:p>
            <a:r>
              <a:rPr lang="en-US" sz="1100" dirty="0">
                <a:latin typeface="Arial" panose="020B0604020202020204" pitchFamily="34" charset="0"/>
                <a:cs typeface="Arial" panose="020B0604020202020204" pitchFamily="34" charset="0"/>
              </a:rPr>
              <a:t>Science 2015;347:1058</a:t>
            </a:r>
          </a:p>
        </p:txBody>
      </p:sp>
      <p:sp>
        <p:nvSpPr>
          <p:cNvPr id="3" name="TextBox 2"/>
          <p:cNvSpPr txBox="1"/>
          <p:nvPr/>
        </p:nvSpPr>
        <p:spPr>
          <a:xfrm>
            <a:off x="6330461" y="3641862"/>
            <a:ext cx="2685351" cy="646331"/>
          </a:xfrm>
          <a:prstGeom prst="rect">
            <a:avLst/>
          </a:prstGeom>
          <a:noFill/>
        </p:spPr>
        <p:txBody>
          <a:bodyPr wrap="none" rtlCol="0">
            <a:spAutoFit/>
          </a:bodyPr>
          <a:lstStyle/>
          <a:p>
            <a:r>
              <a:rPr lang="en-US" dirty="0" smtClean="0">
                <a:solidFill>
                  <a:srgbClr val="C00000"/>
                </a:solidFill>
                <a:latin typeface="Georgia" panose="02040502050405020303" pitchFamily="18" charset="0"/>
              </a:rPr>
              <a:t>Eliot Williams MD PhD</a:t>
            </a:r>
          </a:p>
          <a:p>
            <a:r>
              <a:rPr lang="en-US" dirty="0" smtClean="0">
                <a:solidFill>
                  <a:srgbClr val="C00000"/>
                </a:solidFill>
                <a:latin typeface="Georgia" panose="02040502050405020303" pitchFamily="18" charset="0"/>
              </a:rPr>
              <a:t>Department of Medicine</a:t>
            </a:r>
            <a:endParaRPr lang="en-US" dirty="0">
              <a:solidFill>
                <a:srgbClr val="C00000"/>
              </a:solidFill>
              <a:latin typeface="Georgia" panose="02040502050405020303" pitchFamily="18" charset="0"/>
            </a:endParaRPr>
          </a:p>
        </p:txBody>
      </p:sp>
    </p:spTree>
    <p:extLst>
      <p:ext uri="{BB962C8B-B14F-4D97-AF65-F5344CB8AC3E}">
        <p14:creationId xmlns:p14="http://schemas.microsoft.com/office/powerpoint/2010/main" val="3975958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Objectives</a:t>
            </a:r>
            <a:endParaRPr lang="en-US" dirty="0"/>
          </a:p>
        </p:txBody>
      </p:sp>
      <p:sp>
        <p:nvSpPr>
          <p:cNvPr id="3" name="Content Placeholder 2"/>
          <p:cNvSpPr>
            <a:spLocks noGrp="1"/>
          </p:cNvSpPr>
          <p:nvPr>
            <p:ph idx="1"/>
          </p:nvPr>
        </p:nvSpPr>
        <p:spPr/>
        <p:txBody>
          <a:bodyPr>
            <a:normAutofit/>
          </a:bodyPr>
          <a:lstStyle/>
          <a:p>
            <a:pPr marL="285750" indent="-285750">
              <a:buFont typeface="Arial" panose="020B0604020202020204" pitchFamily="34" charset="0"/>
              <a:buChar char="•"/>
            </a:pPr>
            <a:r>
              <a:rPr lang="en-US" sz="1800" dirty="0"/>
              <a:t>Describe the pathophysiology, diagnosis and treatment of autoimmune hemolytic anemia</a:t>
            </a:r>
          </a:p>
          <a:p>
            <a:pPr marL="285750" indent="-285750">
              <a:buFont typeface="Arial" panose="020B0604020202020204" pitchFamily="34" charset="0"/>
              <a:buChar char="•"/>
            </a:pPr>
            <a:r>
              <a:rPr lang="en-US" sz="1800" dirty="0"/>
              <a:t>List the important differences between warm autoimmune hemolytic anemia and cold agglutinin disease</a:t>
            </a:r>
          </a:p>
          <a:p>
            <a:pPr marL="285750" indent="-285750">
              <a:buFont typeface="Arial" panose="020B0604020202020204" pitchFamily="34" charset="0"/>
              <a:buChar char="•"/>
            </a:pPr>
            <a:r>
              <a:rPr lang="en-US" sz="1800" dirty="0"/>
              <a:t>Describe three different mechanisms of drug-induced immune hemolytic anemia</a:t>
            </a:r>
          </a:p>
        </p:txBody>
      </p:sp>
    </p:spTree>
    <p:extLst>
      <p:ext uri="{BB962C8B-B14F-4D97-AF65-F5344CB8AC3E}">
        <p14:creationId xmlns:p14="http://schemas.microsoft.com/office/powerpoint/2010/main" val="2084598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Immune Hemolytic Anemia</a:t>
            </a:r>
            <a:endParaRPr lang="en-US" dirty="0"/>
          </a:p>
        </p:txBody>
      </p:sp>
      <p:sp>
        <p:nvSpPr>
          <p:cNvPr id="3" name="Content Placeholder 2"/>
          <p:cNvSpPr>
            <a:spLocks noGrp="1"/>
          </p:cNvSpPr>
          <p:nvPr>
            <p:ph idx="1"/>
          </p:nvPr>
        </p:nvSpPr>
        <p:spPr>
          <a:xfrm>
            <a:off x="340502" y="1195521"/>
            <a:ext cx="8462996" cy="3760143"/>
          </a:xfrm>
        </p:spPr>
        <p:txBody>
          <a:bodyPr>
            <a:noAutofit/>
          </a:bodyPr>
          <a:lstStyle/>
          <a:p>
            <a:pPr marL="182880">
              <a:spcBef>
                <a:spcPts val="600"/>
              </a:spcBef>
            </a:pPr>
            <a:r>
              <a:rPr lang="en-US" sz="1800" dirty="0">
                <a:solidFill>
                  <a:schemeClr val="tx1"/>
                </a:solidFill>
              </a:rPr>
              <a:t>Antibody-mediated destruction of RBC</a:t>
            </a:r>
          </a:p>
          <a:p>
            <a:pPr marL="182880">
              <a:spcBef>
                <a:spcPts val="600"/>
              </a:spcBef>
            </a:pPr>
            <a:r>
              <a:rPr lang="en-US" sz="1800" dirty="0">
                <a:solidFill>
                  <a:schemeClr val="tx1"/>
                </a:solidFill>
              </a:rPr>
              <a:t>Antibodies may </a:t>
            </a:r>
            <a:r>
              <a:rPr lang="en-US" sz="1800" dirty="0" smtClean="0">
                <a:solidFill>
                  <a:schemeClr val="tx1"/>
                </a:solidFill>
              </a:rPr>
              <a:t>be</a:t>
            </a:r>
          </a:p>
          <a:p>
            <a:pPr marL="525780" lvl="1" indent="-342900">
              <a:spcBef>
                <a:spcPts val="600"/>
              </a:spcBef>
              <a:buFont typeface="+mj-lt"/>
              <a:buAutoNum type="arabicPeriod"/>
            </a:pPr>
            <a:r>
              <a:rPr lang="en-US" sz="1800" dirty="0" smtClean="0">
                <a:solidFill>
                  <a:schemeClr val="tx1"/>
                </a:solidFill>
              </a:rPr>
              <a:t>Directed against foreign RBC (</a:t>
            </a:r>
            <a:r>
              <a:rPr lang="en-US" sz="1800" dirty="0" err="1" smtClean="0">
                <a:solidFill>
                  <a:schemeClr val="tx1"/>
                </a:solidFill>
              </a:rPr>
              <a:t>alloimmune</a:t>
            </a:r>
            <a:r>
              <a:rPr lang="en-US" sz="1800" dirty="0" smtClean="0">
                <a:solidFill>
                  <a:schemeClr val="tx1"/>
                </a:solidFill>
              </a:rPr>
              <a:t>)</a:t>
            </a:r>
          </a:p>
          <a:p>
            <a:pPr marL="548640" lvl="3" indent="0">
              <a:spcBef>
                <a:spcPts val="600"/>
              </a:spcBef>
            </a:pPr>
            <a:r>
              <a:rPr lang="en-US" sz="1800" dirty="0" smtClean="0">
                <a:solidFill>
                  <a:schemeClr val="tx1"/>
                </a:solidFill>
              </a:rPr>
              <a:t>after </a:t>
            </a:r>
            <a:r>
              <a:rPr lang="en-US" sz="1800" dirty="0">
                <a:solidFill>
                  <a:schemeClr val="tx1"/>
                </a:solidFill>
              </a:rPr>
              <a:t>transfusion</a:t>
            </a:r>
          </a:p>
          <a:p>
            <a:pPr marL="548640" lvl="3" indent="0">
              <a:spcBef>
                <a:spcPts val="600"/>
              </a:spcBef>
            </a:pPr>
            <a:r>
              <a:rPr lang="en-US" sz="1800" dirty="0">
                <a:solidFill>
                  <a:schemeClr val="tx1"/>
                </a:solidFill>
              </a:rPr>
              <a:t>from mother to fetus</a:t>
            </a:r>
          </a:p>
          <a:p>
            <a:pPr marL="525780" lvl="1" indent="-342900">
              <a:spcBef>
                <a:spcPts val="600"/>
              </a:spcBef>
              <a:buFont typeface="+mj-lt"/>
              <a:buAutoNum type="arabicPeriod"/>
            </a:pPr>
            <a:r>
              <a:rPr lang="en-US" sz="1800" dirty="0">
                <a:solidFill>
                  <a:schemeClr val="tx1"/>
                </a:solidFill>
              </a:rPr>
              <a:t>Directed against own RBC (autoimmune)</a:t>
            </a:r>
          </a:p>
          <a:p>
            <a:pPr marL="525780" lvl="1" indent="-342900">
              <a:spcBef>
                <a:spcPts val="600"/>
              </a:spcBef>
              <a:buFont typeface="+mj-lt"/>
              <a:buAutoNum type="arabicPeriod"/>
            </a:pPr>
            <a:r>
              <a:rPr lang="en-US" sz="1800" dirty="0">
                <a:solidFill>
                  <a:schemeClr val="tx1"/>
                </a:solidFill>
              </a:rPr>
              <a:t>Drug-induced</a:t>
            </a:r>
          </a:p>
          <a:p>
            <a:pPr marL="468630" indent="-285750">
              <a:spcBef>
                <a:spcPts val="600"/>
              </a:spcBef>
              <a:buFont typeface="Wingdings" panose="05000000000000000000" pitchFamily="2" charset="2"/>
              <a:buChar char="Ø"/>
            </a:pPr>
            <a:r>
              <a:rPr lang="en-US" sz="1800" dirty="0">
                <a:solidFill>
                  <a:schemeClr val="tx1"/>
                </a:solidFill>
              </a:rPr>
              <a:t>Direct </a:t>
            </a:r>
            <a:r>
              <a:rPr lang="en-US" sz="1800" dirty="0" err="1">
                <a:solidFill>
                  <a:schemeClr val="tx1"/>
                </a:solidFill>
              </a:rPr>
              <a:t>Antiglobulin</a:t>
            </a:r>
            <a:r>
              <a:rPr lang="en-US" sz="1800" dirty="0">
                <a:solidFill>
                  <a:schemeClr val="tx1"/>
                </a:solidFill>
              </a:rPr>
              <a:t> Test (DAT, also known as </a:t>
            </a:r>
            <a:r>
              <a:rPr lang="en-US" sz="1800" i="1" dirty="0">
                <a:solidFill>
                  <a:schemeClr val="tx1"/>
                </a:solidFill>
              </a:rPr>
              <a:t>Coombs test</a:t>
            </a:r>
            <a:r>
              <a:rPr lang="en-US" sz="1800" dirty="0">
                <a:solidFill>
                  <a:schemeClr val="tx1"/>
                </a:solidFill>
              </a:rPr>
              <a:t>) positive in most cases</a:t>
            </a:r>
          </a:p>
          <a:p>
            <a:pPr marL="182880">
              <a:spcBef>
                <a:spcPts val="600"/>
              </a:spcBef>
            </a:pPr>
            <a:endParaRPr lang="en-US" sz="1800" dirty="0"/>
          </a:p>
        </p:txBody>
      </p:sp>
    </p:spTree>
    <p:extLst>
      <p:ext uri="{BB962C8B-B14F-4D97-AF65-F5344CB8AC3E}">
        <p14:creationId xmlns:p14="http://schemas.microsoft.com/office/powerpoint/2010/main" val="2802057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Detection of Red Cell Antibodies-1</a:t>
            </a:r>
            <a:endParaRPr lang="en-US" dirty="0"/>
          </a:p>
        </p:txBody>
      </p:sp>
      <p:sp>
        <p:nvSpPr>
          <p:cNvPr id="3" name="Content Placeholder 2"/>
          <p:cNvSpPr>
            <a:spLocks noGrp="1"/>
          </p:cNvSpPr>
          <p:nvPr>
            <p:ph idx="1"/>
          </p:nvPr>
        </p:nvSpPr>
        <p:spPr>
          <a:xfrm>
            <a:off x="457200" y="1317015"/>
            <a:ext cx="8229600" cy="3418285"/>
          </a:xfrm>
        </p:spPr>
        <p:txBody>
          <a:bodyPr/>
          <a:lstStyle/>
          <a:p>
            <a:pPr marL="342900" indent="-342900">
              <a:lnSpc>
                <a:spcPct val="90000"/>
              </a:lnSpc>
              <a:buFont typeface="Arial" panose="020B0604020202020204" pitchFamily="34" charset="0"/>
              <a:buChar char="•"/>
            </a:pPr>
            <a:r>
              <a:rPr lang="en-US" dirty="0">
                <a:solidFill>
                  <a:schemeClr val="tx1"/>
                </a:solidFill>
              </a:rPr>
              <a:t>Most detection methods rely on physical agglutination of RBC by antibody</a:t>
            </a:r>
          </a:p>
          <a:p>
            <a:pPr marL="342900" indent="-342900">
              <a:lnSpc>
                <a:spcPct val="90000"/>
              </a:lnSpc>
              <a:buFont typeface="Arial" panose="020B0604020202020204" pitchFamily="34" charset="0"/>
              <a:buChar char="•"/>
            </a:pPr>
            <a:r>
              <a:rPr lang="en-US" dirty="0">
                <a:solidFill>
                  <a:schemeClr val="tx1"/>
                </a:solidFill>
              </a:rPr>
              <a:t>IgM antibodies directly agglutinate RBC (useful in ABO typing)</a:t>
            </a:r>
          </a:p>
          <a:p>
            <a:pPr marL="342900" indent="-342900">
              <a:lnSpc>
                <a:spcPct val="90000"/>
              </a:lnSpc>
              <a:buFont typeface="Arial" panose="020B0604020202020204" pitchFamily="34" charset="0"/>
              <a:buChar char="•"/>
            </a:pPr>
            <a:r>
              <a:rPr lang="en-US" dirty="0">
                <a:solidFill>
                  <a:schemeClr val="tx1"/>
                </a:solidFill>
              </a:rPr>
              <a:t>IgG antibodies need help to agglutinate RBC</a:t>
            </a:r>
          </a:p>
          <a:p>
            <a:pPr lvl="1">
              <a:lnSpc>
                <a:spcPct val="90000"/>
              </a:lnSpc>
            </a:pPr>
            <a:r>
              <a:rPr lang="en-US" dirty="0">
                <a:solidFill>
                  <a:schemeClr val="tx1"/>
                </a:solidFill>
              </a:rPr>
              <a:t>Reduce RBC surface charge (albumin)</a:t>
            </a:r>
          </a:p>
          <a:p>
            <a:pPr lvl="1">
              <a:lnSpc>
                <a:spcPct val="90000"/>
              </a:lnSpc>
            </a:pPr>
            <a:r>
              <a:rPr lang="en-US" dirty="0">
                <a:solidFill>
                  <a:schemeClr val="tx1"/>
                </a:solidFill>
              </a:rPr>
              <a:t>Add second antibody to link RBC together (Coombs reagent)</a:t>
            </a:r>
          </a:p>
          <a:p>
            <a:endParaRPr lang="en-US" dirty="0"/>
          </a:p>
        </p:txBody>
      </p:sp>
    </p:spTree>
    <p:extLst>
      <p:ext uri="{BB962C8B-B14F-4D97-AF65-F5344CB8AC3E}">
        <p14:creationId xmlns:p14="http://schemas.microsoft.com/office/powerpoint/2010/main" val="2822922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Detection of Red Cell Antibodies-2</a:t>
            </a:r>
            <a:endParaRPr lang="en-US" dirty="0"/>
          </a:p>
        </p:txBody>
      </p:sp>
      <p:sp>
        <p:nvSpPr>
          <p:cNvPr id="3" name="Content Placeholder 2"/>
          <p:cNvSpPr>
            <a:spLocks noGrp="1"/>
          </p:cNvSpPr>
          <p:nvPr>
            <p:ph idx="1"/>
          </p:nvPr>
        </p:nvSpPr>
        <p:spPr>
          <a:xfrm>
            <a:off x="457200" y="1176338"/>
            <a:ext cx="8229600" cy="3664227"/>
          </a:xfrm>
        </p:spPr>
        <p:txBody>
          <a:bodyPr>
            <a:normAutofit/>
          </a:bodyPr>
          <a:lstStyle/>
          <a:p>
            <a:pPr marL="457200" indent="-457200">
              <a:buFont typeface="+mj-lt"/>
              <a:buAutoNum type="arabicPeriod"/>
            </a:pPr>
            <a:r>
              <a:rPr lang="en-US" dirty="0">
                <a:solidFill>
                  <a:schemeClr val="tx1"/>
                </a:solidFill>
              </a:rPr>
              <a:t>Direct </a:t>
            </a:r>
            <a:r>
              <a:rPr lang="en-US" dirty="0" err="1">
                <a:solidFill>
                  <a:schemeClr val="tx1"/>
                </a:solidFill>
              </a:rPr>
              <a:t>Antiglobulin</a:t>
            </a:r>
            <a:r>
              <a:rPr lang="en-US" dirty="0">
                <a:solidFill>
                  <a:schemeClr val="tx1"/>
                </a:solidFill>
              </a:rPr>
              <a:t> (Coombs) Test: detects IgG antibodies (or complement C3) </a:t>
            </a:r>
            <a:r>
              <a:rPr lang="en-US" i="1" dirty="0">
                <a:solidFill>
                  <a:schemeClr val="tx1"/>
                </a:solidFill>
              </a:rPr>
              <a:t>on patient’s red cells</a:t>
            </a:r>
          </a:p>
          <a:p>
            <a:pPr lvl="1"/>
            <a:r>
              <a:rPr lang="en-US" sz="2400" dirty="0">
                <a:solidFill>
                  <a:schemeClr val="tx1"/>
                </a:solidFill>
              </a:rPr>
              <a:t>Useful in evaluation of hemolytic anemia</a:t>
            </a:r>
          </a:p>
          <a:p>
            <a:pPr marL="457200" indent="-457200">
              <a:buFont typeface="+mj-lt"/>
              <a:buAutoNum type="arabicPeriod"/>
            </a:pPr>
            <a:r>
              <a:rPr lang="en-US" dirty="0">
                <a:solidFill>
                  <a:schemeClr val="tx1"/>
                </a:solidFill>
              </a:rPr>
              <a:t>Indirect </a:t>
            </a:r>
            <a:r>
              <a:rPr lang="en-US" dirty="0" err="1">
                <a:solidFill>
                  <a:schemeClr val="tx1"/>
                </a:solidFill>
              </a:rPr>
              <a:t>Antiglobulin</a:t>
            </a:r>
            <a:r>
              <a:rPr lang="en-US" dirty="0">
                <a:solidFill>
                  <a:schemeClr val="tx1"/>
                </a:solidFill>
              </a:rPr>
              <a:t> (Coombs) Test:  detects RBC IgG antibodies </a:t>
            </a:r>
            <a:r>
              <a:rPr lang="en-US" i="1" dirty="0">
                <a:solidFill>
                  <a:schemeClr val="tx1"/>
                </a:solidFill>
              </a:rPr>
              <a:t>in patient serum</a:t>
            </a:r>
          </a:p>
          <a:p>
            <a:pPr lvl="1"/>
            <a:r>
              <a:rPr lang="en-US" sz="2400" dirty="0" smtClean="0">
                <a:solidFill>
                  <a:schemeClr val="tx1"/>
                </a:solidFill>
              </a:rPr>
              <a:t>Used by </a:t>
            </a:r>
            <a:r>
              <a:rPr lang="en-US" sz="2400" dirty="0">
                <a:solidFill>
                  <a:schemeClr val="tx1"/>
                </a:solidFill>
              </a:rPr>
              <a:t>blood </a:t>
            </a:r>
            <a:r>
              <a:rPr lang="en-US" sz="2400" dirty="0" smtClean="0">
                <a:solidFill>
                  <a:schemeClr val="tx1"/>
                </a:solidFill>
              </a:rPr>
              <a:t>bank to </a:t>
            </a:r>
            <a:r>
              <a:rPr lang="en-US" sz="2400" dirty="0">
                <a:solidFill>
                  <a:schemeClr val="tx1"/>
                </a:solidFill>
              </a:rPr>
              <a:t>screen for “unexpected” </a:t>
            </a:r>
            <a:r>
              <a:rPr lang="en-US" sz="2400" dirty="0" smtClean="0">
                <a:solidFill>
                  <a:schemeClr val="tx1"/>
                </a:solidFill>
              </a:rPr>
              <a:t>RBC antibodies present in patient blood prior to transfusion</a:t>
            </a:r>
            <a:endParaRPr lang="en-US" sz="2400" dirty="0">
              <a:solidFill>
                <a:schemeClr val="tx1"/>
              </a:solidFill>
            </a:endParaRPr>
          </a:p>
          <a:p>
            <a:endParaRPr lang="en-US" dirty="0"/>
          </a:p>
        </p:txBody>
      </p:sp>
    </p:spTree>
    <p:extLst>
      <p:ext uri="{BB962C8B-B14F-4D97-AF65-F5344CB8AC3E}">
        <p14:creationId xmlns:p14="http://schemas.microsoft.com/office/powerpoint/2010/main" val="725281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49158"/>
          <a:stretch>
            <a:fillRect/>
          </a:stretch>
        </p:blipFill>
        <p:spPr bwMode="auto">
          <a:xfrm>
            <a:off x="496544" y="403449"/>
            <a:ext cx="3288943" cy="28506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l="13332" r="20847" b="42809"/>
          <a:stretch>
            <a:fillRect/>
          </a:stretch>
        </p:blipFill>
        <p:spPr bwMode="auto">
          <a:xfrm>
            <a:off x="0" y="3107029"/>
            <a:ext cx="4179158" cy="1613208"/>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p:cNvSpPr txBox="1">
            <a:spLocks noChangeArrowheads="1"/>
          </p:cNvSpPr>
          <p:nvPr/>
        </p:nvSpPr>
        <p:spPr bwMode="auto">
          <a:xfrm>
            <a:off x="3981494" y="1334469"/>
            <a:ext cx="4248106" cy="91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456" tIns="41728" rIns="83456" bIns="41728">
            <a:spAutoFit/>
          </a:bodyPr>
          <a:lstStyle/>
          <a:p>
            <a:pPr defTabSz="834664" eaLnBrk="0" fontAlgn="base" hangingPunct="0">
              <a:spcBef>
                <a:spcPct val="0"/>
              </a:spcBef>
              <a:spcAft>
                <a:spcPct val="0"/>
              </a:spcAft>
            </a:pPr>
            <a:r>
              <a:rPr lang="en-US" b="1" u="sng" dirty="0">
                <a:solidFill>
                  <a:srgbClr val="000000"/>
                </a:solidFill>
                <a:latin typeface="Arial" panose="020B0604020202020204" pitchFamily="34" charset="0"/>
                <a:cs typeface="Arial" panose="020B0604020202020204" pitchFamily="34" charset="0"/>
              </a:rPr>
              <a:t>Direct </a:t>
            </a:r>
            <a:r>
              <a:rPr lang="en-US" b="1" u="sng" dirty="0" err="1">
                <a:solidFill>
                  <a:srgbClr val="000000"/>
                </a:solidFill>
                <a:latin typeface="Arial" panose="020B0604020202020204" pitchFamily="34" charset="0"/>
                <a:cs typeface="Arial" panose="020B0604020202020204" pitchFamily="34" charset="0"/>
              </a:rPr>
              <a:t>Antiglobulin</a:t>
            </a:r>
            <a:r>
              <a:rPr lang="en-US" b="1" u="sng" dirty="0">
                <a:solidFill>
                  <a:srgbClr val="000000"/>
                </a:solidFill>
                <a:latin typeface="Arial" panose="020B0604020202020204" pitchFamily="34" charset="0"/>
                <a:cs typeface="Arial" panose="020B0604020202020204" pitchFamily="34" charset="0"/>
              </a:rPr>
              <a:t> Test</a:t>
            </a:r>
            <a:r>
              <a:rPr lang="en-US" b="1" dirty="0">
                <a:solidFill>
                  <a:srgbClr val="000000"/>
                </a:solidFill>
                <a:latin typeface="Arial" panose="020B0604020202020204" pitchFamily="34" charset="0"/>
                <a:cs typeface="Arial" panose="020B0604020202020204" pitchFamily="34" charset="0"/>
              </a:rPr>
              <a:t>: patient RBC + Anti-IgG or anti-C3; </a:t>
            </a:r>
            <a:r>
              <a:rPr lang="en-US" b="1" i="1" dirty="0">
                <a:solidFill>
                  <a:srgbClr val="000000"/>
                </a:solidFill>
                <a:latin typeface="Arial" panose="020B0604020202020204" pitchFamily="34" charset="0"/>
                <a:cs typeface="Arial" panose="020B0604020202020204" pitchFamily="34" charset="0"/>
              </a:rPr>
              <a:t>detects IgG or complement on patient’s RBC</a:t>
            </a:r>
          </a:p>
        </p:txBody>
      </p:sp>
      <p:sp>
        <p:nvSpPr>
          <p:cNvPr id="7" name="Text Box 6"/>
          <p:cNvSpPr txBox="1">
            <a:spLocks noChangeArrowheads="1"/>
          </p:cNvSpPr>
          <p:nvPr/>
        </p:nvSpPr>
        <p:spPr bwMode="auto">
          <a:xfrm>
            <a:off x="4872537" y="3317499"/>
            <a:ext cx="3730595" cy="1192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456" tIns="41728" rIns="83456" bIns="41728">
            <a:spAutoFit/>
          </a:bodyPr>
          <a:lstStyle/>
          <a:p>
            <a:pPr defTabSz="834664" eaLnBrk="0" fontAlgn="base" hangingPunct="0">
              <a:spcBef>
                <a:spcPct val="0"/>
              </a:spcBef>
              <a:spcAft>
                <a:spcPct val="0"/>
              </a:spcAft>
            </a:pPr>
            <a:r>
              <a:rPr lang="en-US" b="1" u="sng" dirty="0">
                <a:solidFill>
                  <a:srgbClr val="000000"/>
                </a:solidFill>
                <a:latin typeface="Arial" panose="020B0604020202020204" pitchFamily="34" charset="0"/>
                <a:cs typeface="Arial" panose="020B0604020202020204" pitchFamily="34" charset="0"/>
              </a:rPr>
              <a:t>Indirect </a:t>
            </a:r>
            <a:r>
              <a:rPr lang="en-US" b="1" u="sng" dirty="0" err="1">
                <a:solidFill>
                  <a:srgbClr val="000000"/>
                </a:solidFill>
                <a:latin typeface="Arial" panose="020B0604020202020204" pitchFamily="34" charset="0"/>
                <a:cs typeface="Arial" panose="020B0604020202020204" pitchFamily="34" charset="0"/>
              </a:rPr>
              <a:t>Antiglobulin</a:t>
            </a:r>
            <a:r>
              <a:rPr lang="en-US" b="1" u="sng" dirty="0">
                <a:solidFill>
                  <a:srgbClr val="000000"/>
                </a:solidFill>
                <a:latin typeface="Arial" panose="020B0604020202020204" pitchFamily="34" charset="0"/>
                <a:cs typeface="Arial" panose="020B0604020202020204" pitchFamily="34" charset="0"/>
              </a:rPr>
              <a:t> Test</a:t>
            </a:r>
            <a:r>
              <a:rPr lang="en-US" b="1" dirty="0">
                <a:solidFill>
                  <a:srgbClr val="000000"/>
                </a:solidFill>
                <a:latin typeface="Arial" panose="020B0604020202020204" pitchFamily="34" charset="0"/>
                <a:cs typeface="Arial" panose="020B0604020202020204" pitchFamily="34" charset="0"/>
              </a:rPr>
              <a:t>: patient serum plus normal RBC; </a:t>
            </a:r>
            <a:r>
              <a:rPr lang="en-US" b="1" i="1" dirty="0">
                <a:solidFill>
                  <a:srgbClr val="000000"/>
                </a:solidFill>
                <a:latin typeface="Arial" panose="020B0604020202020204" pitchFamily="34" charset="0"/>
                <a:cs typeface="Arial" panose="020B0604020202020204" pitchFamily="34" charset="0"/>
              </a:rPr>
              <a:t>detects anti-RBC antibodies in patient’s serum</a:t>
            </a:r>
          </a:p>
        </p:txBody>
      </p:sp>
    </p:spTree>
    <p:extLst>
      <p:ext uri="{BB962C8B-B14F-4D97-AF65-F5344CB8AC3E}">
        <p14:creationId xmlns:p14="http://schemas.microsoft.com/office/powerpoint/2010/main" val="3788227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Immune Hemolytic Anemia</a:t>
            </a:r>
            <a:endParaRPr lang="en-US" dirty="0"/>
          </a:p>
        </p:txBody>
      </p:sp>
      <p:sp>
        <p:nvSpPr>
          <p:cNvPr id="3" name="Content Placeholder 2"/>
          <p:cNvSpPr>
            <a:spLocks noGrp="1"/>
          </p:cNvSpPr>
          <p:nvPr>
            <p:ph idx="1"/>
          </p:nvPr>
        </p:nvSpPr>
        <p:spPr>
          <a:xfrm>
            <a:off x="457200" y="1348987"/>
            <a:ext cx="8229600" cy="3418285"/>
          </a:xfrm>
        </p:spPr>
        <p:txBody>
          <a:bodyPr>
            <a:normAutofit fontScale="92500" lnSpcReduction="10000"/>
          </a:bodyPr>
          <a:lstStyle/>
          <a:p>
            <a:pPr marL="342900" indent="-342900">
              <a:lnSpc>
                <a:spcPct val="90000"/>
              </a:lnSpc>
              <a:buFont typeface="Arial" panose="020B0604020202020204" pitchFamily="34" charset="0"/>
              <a:buChar char="•"/>
            </a:pPr>
            <a:r>
              <a:rPr lang="en-US" sz="2600" dirty="0">
                <a:solidFill>
                  <a:schemeClr val="tx1"/>
                </a:solidFill>
              </a:rPr>
              <a:t>Hemolysis is primarily </a:t>
            </a:r>
            <a:r>
              <a:rPr lang="en-US" sz="2600" i="1" dirty="0">
                <a:solidFill>
                  <a:schemeClr val="tx1"/>
                </a:solidFill>
              </a:rPr>
              <a:t>extravascular</a:t>
            </a:r>
          </a:p>
          <a:p>
            <a:pPr lvl="1">
              <a:lnSpc>
                <a:spcPct val="90000"/>
              </a:lnSpc>
            </a:pPr>
            <a:r>
              <a:rPr lang="en-US" dirty="0">
                <a:solidFill>
                  <a:schemeClr val="tx1"/>
                </a:solidFill>
              </a:rPr>
              <a:t>Antibody-coated RBC ingested by macrophages</a:t>
            </a:r>
          </a:p>
          <a:p>
            <a:pPr lvl="1">
              <a:lnSpc>
                <a:spcPct val="90000"/>
              </a:lnSpc>
            </a:pPr>
            <a:r>
              <a:rPr lang="en-US" u="sng" dirty="0">
                <a:solidFill>
                  <a:schemeClr val="tx1"/>
                </a:solidFill>
              </a:rPr>
              <a:t>Exception</a:t>
            </a:r>
            <a:r>
              <a:rPr lang="en-US" dirty="0">
                <a:solidFill>
                  <a:schemeClr val="tx1"/>
                </a:solidFill>
              </a:rPr>
              <a:t>: Complement-mediated intravascular hemolysis with IgM </a:t>
            </a:r>
            <a:r>
              <a:rPr lang="en-US" dirty="0" err="1">
                <a:solidFill>
                  <a:schemeClr val="tx1"/>
                </a:solidFill>
              </a:rPr>
              <a:t>isoantibodies</a:t>
            </a:r>
            <a:r>
              <a:rPr lang="en-US" dirty="0">
                <a:solidFill>
                  <a:schemeClr val="tx1"/>
                </a:solidFill>
              </a:rPr>
              <a:t> in ABO transfusion </a:t>
            </a:r>
            <a:r>
              <a:rPr lang="en-US" dirty="0" err="1">
                <a:solidFill>
                  <a:schemeClr val="tx1"/>
                </a:solidFill>
              </a:rPr>
              <a:t>rxn</a:t>
            </a:r>
            <a:r>
              <a:rPr lang="en-US" dirty="0">
                <a:solidFill>
                  <a:schemeClr val="tx1"/>
                </a:solidFill>
              </a:rPr>
              <a:t>, rarely with other IgM or IgG antibodies</a:t>
            </a:r>
          </a:p>
          <a:p>
            <a:pPr marL="342900" indent="-342900">
              <a:lnSpc>
                <a:spcPct val="90000"/>
              </a:lnSpc>
              <a:buFont typeface="Arial" panose="020B0604020202020204" pitchFamily="34" charset="0"/>
              <a:buChar char="•"/>
            </a:pPr>
            <a:r>
              <a:rPr lang="en-US" sz="2600" dirty="0">
                <a:solidFill>
                  <a:schemeClr val="tx1"/>
                </a:solidFill>
              </a:rPr>
              <a:t>Spleen is more efficient in clearing RBC coated with IgG antibodies</a:t>
            </a:r>
          </a:p>
          <a:p>
            <a:pPr marL="342900" indent="-342900">
              <a:lnSpc>
                <a:spcPct val="90000"/>
              </a:lnSpc>
              <a:buFont typeface="Arial" panose="020B0604020202020204" pitchFamily="34" charset="0"/>
              <a:buChar char="•"/>
            </a:pPr>
            <a:r>
              <a:rPr lang="en-US" sz="2600" dirty="0">
                <a:solidFill>
                  <a:schemeClr val="tx1"/>
                </a:solidFill>
              </a:rPr>
              <a:t>Liver more efficient in clearing cells sensitized by IgM autoantibodies</a:t>
            </a:r>
          </a:p>
          <a:p>
            <a:endParaRPr lang="en-US" dirty="0"/>
          </a:p>
        </p:txBody>
      </p:sp>
    </p:spTree>
    <p:extLst>
      <p:ext uri="{BB962C8B-B14F-4D97-AF65-F5344CB8AC3E}">
        <p14:creationId xmlns:p14="http://schemas.microsoft.com/office/powerpoint/2010/main" val="2808102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Autoimmune Hemolytic Anemia</a:t>
            </a:r>
            <a:endParaRPr lang="en-US" dirty="0"/>
          </a:p>
        </p:txBody>
      </p:sp>
      <p:grpSp>
        <p:nvGrpSpPr>
          <p:cNvPr id="10" name="Group 9"/>
          <p:cNvGrpSpPr/>
          <p:nvPr/>
        </p:nvGrpSpPr>
        <p:grpSpPr>
          <a:xfrm>
            <a:off x="457200" y="1221002"/>
            <a:ext cx="2692834" cy="3408345"/>
            <a:chOff x="457200" y="1221002"/>
            <a:chExt cx="2692834" cy="3408345"/>
          </a:xfrm>
        </p:grpSpPr>
        <p:pic>
          <p:nvPicPr>
            <p:cNvPr id="4" name="Picture 6" descr="http://2.bp.blogspot.com/-CQn9K7ApwpI/Up7OmVP7faI/AAAAAAAAKDs/EDBgyC5Daa0/s640/120+Red+Car+on+Fire.png"/>
            <p:cNvPicPr>
              <a:picLocks noChangeAspect="1" noChangeArrowheads="1"/>
            </p:cNvPicPr>
            <p:nvPr/>
          </p:nvPicPr>
          <p:blipFill rotWithShape="1">
            <a:blip r:embed="rId3">
              <a:extLst>
                <a:ext uri="{28A0092B-C50C-407E-A947-70E740481C1C}">
                  <a14:useLocalDpi xmlns:a14="http://schemas.microsoft.com/office/drawing/2010/main" val="0"/>
                </a:ext>
              </a:extLst>
            </a:blip>
            <a:srcRect l="-9489" t="-3256" r="33042" b="3256"/>
            <a:stretch/>
          </p:blipFill>
          <p:spPr bwMode="auto">
            <a:xfrm>
              <a:off x="457200" y="1221002"/>
              <a:ext cx="2692834" cy="18510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86512" y="3305908"/>
              <a:ext cx="2316275" cy="1323439"/>
            </a:xfrm>
            <a:prstGeom prst="rect">
              <a:avLst/>
            </a:prstGeom>
            <a:noFill/>
          </p:spPr>
          <p:txBody>
            <a:bodyPr wrap="none" rtlCol="0">
              <a:spAutoFit/>
            </a:bodyPr>
            <a:lstStyle/>
            <a:p>
              <a:r>
                <a:rPr lang="en-US" sz="2000" dirty="0" smtClean="0"/>
                <a:t>“Warm” antibodies: </a:t>
              </a:r>
            </a:p>
            <a:p>
              <a:r>
                <a:rPr lang="en-US" sz="2000" dirty="0" smtClean="0"/>
                <a:t>Typically IgG</a:t>
              </a:r>
            </a:p>
            <a:p>
              <a:r>
                <a:rPr lang="en-US" sz="2000" dirty="0" smtClean="0"/>
                <a:t>React best @ 37° C</a:t>
              </a:r>
            </a:p>
            <a:p>
              <a:r>
                <a:rPr lang="en-US" sz="2000" dirty="0" smtClean="0"/>
                <a:t>70% of cases</a:t>
              </a:r>
              <a:endParaRPr lang="en-US" sz="2000" dirty="0"/>
            </a:p>
          </p:txBody>
        </p:sp>
      </p:grpSp>
      <p:grpSp>
        <p:nvGrpSpPr>
          <p:cNvPr id="9" name="Group 8"/>
          <p:cNvGrpSpPr/>
          <p:nvPr/>
        </p:nvGrpSpPr>
        <p:grpSpPr>
          <a:xfrm>
            <a:off x="5137754" y="1253713"/>
            <a:ext cx="3009881" cy="3375633"/>
            <a:chOff x="5137754" y="1253713"/>
            <a:chExt cx="3009881" cy="3375633"/>
          </a:xfrm>
        </p:grpSpPr>
        <p:pic>
          <p:nvPicPr>
            <p:cNvPr id="5" name="Picture 8" descr="http://carcareaide.com/wp-content/uploads/2012/10/bigstock-Car-accident-in-winter-conditi-27272849-e1351083772547-588x400.jpg"/>
            <p:cNvPicPr>
              <a:picLocks noChangeAspect="1" noChangeArrowheads="1"/>
            </p:cNvPicPr>
            <p:nvPr/>
          </p:nvPicPr>
          <p:blipFill rotWithShape="1">
            <a:blip r:embed="rId4">
              <a:extLst>
                <a:ext uri="{28A0092B-C50C-407E-A947-70E740481C1C}">
                  <a14:useLocalDpi xmlns:a14="http://schemas.microsoft.com/office/drawing/2010/main" val="0"/>
                </a:ext>
              </a:extLst>
            </a:blip>
            <a:srcRect t="7991" b="4819"/>
            <a:stretch/>
          </p:blipFill>
          <p:spPr bwMode="auto">
            <a:xfrm>
              <a:off x="5137754" y="1253713"/>
              <a:ext cx="3009881" cy="17855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456503" y="3305907"/>
              <a:ext cx="2372381" cy="1323439"/>
            </a:xfrm>
            <a:prstGeom prst="rect">
              <a:avLst/>
            </a:prstGeom>
            <a:noFill/>
          </p:spPr>
          <p:txBody>
            <a:bodyPr wrap="none" rtlCol="0">
              <a:spAutoFit/>
            </a:bodyPr>
            <a:lstStyle/>
            <a:p>
              <a:r>
                <a:rPr lang="en-US" sz="2000" dirty="0" smtClean="0"/>
                <a:t>“Cold” antibodies</a:t>
              </a:r>
            </a:p>
            <a:p>
              <a:r>
                <a:rPr lang="en-US" sz="2000" dirty="0" smtClean="0"/>
                <a:t>Typically IgM</a:t>
              </a:r>
            </a:p>
            <a:p>
              <a:r>
                <a:rPr lang="en-US" sz="2000" dirty="0" smtClean="0"/>
                <a:t>React best below 37°</a:t>
              </a:r>
            </a:p>
            <a:p>
              <a:r>
                <a:rPr lang="en-US" sz="2000" dirty="0" smtClean="0"/>
                <a:t>30% of cases</a:t>
              </a:r>
              <a:endParaRPr lang="en-US" sz="2000" dirty="0"/>
            </a:p>
          </p:txBody>
        </p:sp>
      </p:grpSp>
    </p:spTree>
    <p:extLst>
      <p:ext uri="{BB962C8B-B14F-4D97-AF65-F5344CB8AC3E}">
        <p14:creationId xmlns:p14="http://schemas.microsoft.com/office/powerpoint/2010/main" val="33733256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Warm vs Cold Antibodies</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856997206"/>
              </p:ext>
            </p:extLst>
          </p:nvPr>
        </p:nvGraphicFramePr>
        <p:xfrm>
          <a:off x="457200" y="1066255"/>
          <a:ext cx="8229600" cy="39420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130936926"/>
                    </a:ext>
                  </a:extLst>
                </a:gridCol>
                <a:gridCol w="2743200">
                  <a:extLst>
                    <a:ext uri="{9D8B030D-6E8A-4147-A177-3AD203B41FA5}">
                      <a16:colId xmlns:a16="http://schemas.microsoft.com/office/drawing/2014/main" val="2877971479"/>
                    </a:ext>
                  </a:extLst>
                </a:gridCol>
                <a:gridCol w="2743200">
                  <a:extLst>
                    <a:ext uri="{9D8B030D-6E8A-4147-A177-3AD203B41FA5}">
                      <a16:colId xmlns:a16="http://schemas.microsoft.com/office/drawing/2014/main" val="4091505733"/>
                    </a:ext>
                  </a:extLst>
                </a:gridCol>
              </a:tblGrid>
              <a:tr h="370840">
                <a:tc>
                  <a:txBody>
                    <a:bodyPr/>
                    <a:lstStyle/>
                    <a:p>
                      <a:r>
                        <a:rPr lang="en-US" dirty="0" smtClean="0"/>
                        <a:t>Type</a:t>
                      </a:r>
                      <a:endParaRPr lang="en-US" dirty="0"/>
                    </a:p>
                  </a:txBody>
                  <a:tcPr/>
                </a:tc>
                <a:tc>
                  <a:txBody>
                    <a:bodyPr/>
                    <a:lstStyle/>
                    <a:p>
                      <a:r>
                        <a:rPr lang="en-US" dirty="0" smtClean="0"/>
                        <a:t>Warm</a:t>
                      </a:r>
                      <a:endParaRPr lang="en-US" dirty="0"/>
                    </a:p>
                  </a:txBody>
                  <a:tcPr/>
                </a:tc>
                <a:tc>
                  <a:txBody>
                    <a:bodyPr/>
                    <a:lstStyle/>
                    <a:p>
                      <a:r>
                        <a:rPr lang="en-US" dirty="0" smtClean="0"/>
                        <a:t>Cold</a:t>
                      </a:r>
                      <a:endParaRPr lang="en-US" dirty="0"/>
                    </a:p>
                  </a:txBody>
                  <a:tcPr/>
                </a:tc>
                <a:extLst>
                  <a:ext uri="{0D108BD9-81ED-4DB2-BD59-A6C34878D82A}">
                    <a16:rowId xmlns:a16="http://schemas.microsoft.com/office/drawing/2014/main" val="1434593227"/>
                  </a:ext>
                </a:extLst>
              </a:tr>
              <a:tr h="370840">
                <a:tc>
                  <a:txBody>
                    <a:bodyPr/>
                    <a:lstStyle/>
                    <a:p>
                      <a:r>
                        <a:rPr lang="en-US" dirty="0" smtClean="0"/>
                        <a:t>Immunoglobulin</a:t>
                      </a:r>
                      <a:endParaRPr lang="en-US" dirty="0"/>
                    </a:p>
                  </a:txBody>
                  <a:tcPr/>
                </a:tc>
                <a:tc>
                  <a:txBody>
                    <a:bodyPr/>
                    <a:lstStyle/>
                    <a:p>
                      <a:r>
                        <a:rPr lang="en-US" dirty="0" smtClean="0"/>
                        <a:t>IgG</a:t>
                      </a:r>
                      <a:endParaRPr lang="en-US" dirty="0"/>
                    </a:p>
                  </a:txBody>
                  <a:tcPr/>
                </a:tc>
                <a:tc>
                  <a:txBody>
                    <a:bodyPr/>
                    <a:lstStyle/>
                    <a:p>
                      <a:r>
                        <a:rPr lang="en-US" dirty="0" smtClean="0"/>
                        <a:t>IgM</a:t>
                      </a:r>
                      <a:endParaRPr lang="en-US" dirty="0"/>
                    </a:p>
                  </a:txBody>
                  <a:tcPr/>
                </a:tc>
                <a:extLst>
                  <a:ext uri="{0D108BD9-81ED-4DB2-BD59-A6C34878D82A}">
                    <a16:rowId xmlns:a16="http://schemas.microsoft.com/office/drawing/2014/main" val="2411624508"/>
                  </a:ext>
                </a:extLst>
              </a:tr>
              <a:tr h="370840">
                <a:tc>
                  <a:txBody>
                    <a:bodyPr/>
                    <a:lstStyle/>
                    <a:p>
                      <a:r>
                        <a:rPr lang="en-US" dirty="0" smtClean="0"/>
                        <a:t>Temperature at which antibody is most active</a:t>
                      </a:r>
                      <a:endParaRPr lang="en-US" dirty="0"/>
                    </a:p>
                  </a:txBody>
                  <a:tcPr/>
                </a:tc>
                <a:tc>
                  <a:txBody>
                    <a:bodyPr/>
                    <a:lstStyle/>
                    <a:p>
                      <a:r>
                        <a:rPr lang="en-US" dirty="0" smtClean="0"/>
                        <a:t>37°</a:t>
                      </a:r>
                      <a:endParaRPr lang="en-US" dirty="0"/>
                    </a:p>
                  </a:txBody>
                  <a:tcPr/>
                </a:tc>
                <a:tc>
                  <a:txBody>
                    <a:bodyPr/>
                    <a:lstStyle/>
                    <a:p>
                      <a:r>
                        <a:rPr lang="en-US" dirty="0" smtClean="0"/>
                        <a:t>Variable – usually ≤ 32°, often &lt; 10°</a:t>
                      </a:r>
                      <a:endParaRPr lang="en-US" dirty="0"/>
                    </a:p>
                  </a:txBody>
                  <a:tcPr/>
                </a:tc>
                <a:extLst>
                  <a:ext uri="{0D108BD9-81ED-4DB2-BD59-A6C34878D82A}">
                    <a16:rowId xmlns:a16="http://schemas.microsoft.com/office/drawing/2014/main" val="2333006446"/>
                  </a:ext>
                </a:extLst>
              </a:tr>
              <a:tr h="370840">
                <a:tc>
                  <a:txBody>
                    <a:bodyPr/>
                    <a:lstStyle/>
                    <a:p>
                      <a:r>
                        <a:rPr lang="en-US" dirty="0" smtClean="0"/>
                        <a:t>Complement activation</a:t>
                      </a:r>
                      <a:endParaRPr lang="en-US" dirty="0"/>
                    </a:p>
                  </a:txBody>
                  <a:tcPr/>
                </a:tc>
                <a:tc>
                  <a:txBody>
                    <a:bodyPr/>
                    <a:lstStyle/>
                    <a:p>
                      <a:r>
                        <a:rPr lang="en-US" dirty="0" smtClean="0"/>
                        <a:t>None or partial</a:t>
                      </a:r>
                      <a:endParaRPr lang="en-US" dirty="0"/>
                    </a:p>
                  </a:txBody>
                  <a:tcPr/>
                </a:tc>
                <a:tc>
                  <a:txBody>
                    <a:bodyPr/>
                    <a:lstStyle/>
                    <a:p>
                      <a:r>
                        <a:rPr lang="en-US" dirty="0" smtClean="0"/>
                        <a:t>Partial, occasionally</a:t>
                      </a:r>
                      <a:r>
                        <a:rPr lang="en-US" baseline="0" dirty="0" smtClean="0"/>
                        <a:t> complete</a:t>
                      </a:r>
                      <a:endParaRPr lang="en-US" dirty="0"/>
                    </a:p>
                  </a:txBody>
                  <a:tcPr/>
                </a:tc>
                <a:extLst>
                  <a:ext uri="{0D108BD9-81ED-4DB2-BD59-A6C34878D82A}">
                    <a16:rowId xmlns:a16="http://schemas.microsoft.com/office/drawing/2014/main" val="1220821661"/>
                  </a:ext>
                </a:extLst>
              </a:tr>
              <a:tr h="370840">
                <a:tc>
                  <a:txBody>
                    <a:bodyPr/>
                    <a:lstStyle/>
                    <a:p>
                      <a:r>
                        <a:rPr lang="en-US" dirty="0" smtClean="0"/>
                        <a:t>Antibody specificity</a:t>
                      </a:r>
                      <a:endParaRPr lang="en-US" dirty="0"/>
                    </a:p>
                  </a:txBody>
                  <a:tcPr/>
                </a:tc>
                <a:tc>
                  <a:txBody>
                    <a:bodyPr/>
                    <a:lstStyle/>
                    <a:p>
                      <a:r>
                        <a:rPr lang="en-US" dirty="0" smtClean="0"/>
                        <a:t>Broad</a:t>
                      </a:r>
                      <a:r>
                        <a:rPr lang="en-US" baseline="0" dirty="0" smtClean="0"/>
                        <a:t> (“</a:t>
                      </a:r>
                      <a:r>
                        <a:rPr lang="en-US" baseline="0" dirty="0" err="1" smtClean="0"/>
                        <a:t>panagglutinin</a:t>
                      </a:r>
                      <a:r>
                        <a:rPr lang="en-US" baseline="0" dirty="0" smtClean="0"/>
                        <a:t>”)</a:t>
                      </a:r>
                    </a:p>
                    <a:p>
                      <a:r>
                        <a:rPr lang="en-US" baseline="0" dirty="0" smtClean="0"/>
                        <a:t>occasionally Rh system</a:t>
                      </a:r>
                      <a:endParaRPr lang="en-US" dirty="0"/>
                    </a:p>
                  </a:txBody>
                  <a:tcPr/>
                </a:tc>
                <a:tc>
                  <a:txBody>
                    <a:bodyPr/>
                    <a:lstStyle/>
                    <a:p>
                      <a:r>
                        <a:rPr lang="en-US" dirty="0" smtClean="0"/>
                        <a:t>Usually </a:t>
                      </a:r>
                      <a:r>
                        <a:rPr lang="en-US" dirty="0" err="1" smtClean="0"/>
                        <a:t>i</a:t>
                      </a:r>
                      <a:r>
                        <a:rPr lang="en-US" dirty="0" smtClean="0"/>
                        <a:t> or</a:t>
                      </a:r>
                      <a:r>
                        <a:rPr lang="en-US" baseline="0" dirty="0" smtClean="0"/>
                        <a:t> </a:t>
                      </a:r>
                      <a:r>
                        <a:rPr lang="en-US" dirty="0" smtClean="0"/>
                        <a:t>I</a:t>
                      </a:r>
                      <a:endParaRPr lang="en-US" dirty="0"/>
                    </a:p>
                  </a:txBody>
                  <a:tcPr/>
                </a:tc>
                <a:extLst>
                  <a:ext uri="{0D108BD9-81ED-4DB2-BD59-A6C34878D82A}">
                    <a16:rowId xmlns:a16="http://schemas.microsoft.com/office/drawing/2014/main" val="2779550277"/>
                  </a:ext>
                </a:extLst>
              </a:tr>
              <a:tr h="370840">
                <a:tc>
                  <a:txBody>
                    <a:bodyPr/>
                    <a:lstStyle/>
                    <a:p>
                      <a:r>
                        <a:rPr lang="en-US" dirty="0" smtClean="0"/>
                        <a:t>Main site of RBC destruction</a:t>
                      </a:r>
                      <a:endParaRPr lang="en-US" dirty="0"/>
                    </a:p>
                  </a:txBody>
                  <a:tcPr/>
                </a:tc>
                <a:tc>
                  <a:txBody>
                    <a:bodyPr/>
                    <a:lstStyle/>
                    <a:p>
                      <a:r>
                        <a:rPr lang="en-US" dirty="0" smtClean="0"/>
                        <a:t>Spleen</a:t>
                      </a:r>
                      <a:endParaRPr lang="en-US" dirty="0"/>
                    </a:p>
                  </a:txBody>
                  <a:tcPr/>
                </a:tc>
                <a:tc>
                  <a:txBody>
                    <a:bodyPr/>
                    <a:lstStyle/>
                    <a:p>
                      <a:r>
                        <a:rPr lang="en-US" dirty="0" smtClean="0"/>
                        <a:t>Liver or intravascular</a:t>
                      </a:r>
                      <a:endParaRPr lang="en-US" dirty="0"/>
                    </a:p>
                  </a:txBody>
                  <a:tcPr/>
                </a:tc>
                <a:extLst>
                  <a:ext uri="{0D108BD9-81ED-4DB2-BD59-A6C34878D82A}">
                    <a16:rowId xmlns:a16="http://schemas.microsoft.com/office/drawing/2014/main" val="1637532061"/>
                  </a:ext>
                </a:extLst>
              </a:tr>
              <a:tr h="370840">
                <a:tc>
                  <a:txBody>
                    <a:bodyPr/>
                    <a:lstStyle/>
                    <a:p>
                      <a:r>
                        <a:rPr lang="en-US" dirty="0" smtClean="0"/>
                        <a:t>Underlying</a:t>
                      </a:r>
                      <a:r>
                        <a:rPr lang="en-US" baseline="0" dirty="0" smtClean="0"/>
                        <a:t> cause (if any)</a:t>
                      </a:r>
                      <a:endParaRPr lang="en-US" dirty="0"/>
                    </a:p>
                  </a:txBody>
                  <a:tcPr/>
                </a:tc>
                <a:tc>
                  <a:txBody>
                    <a:bodyPr/>
                    <a:lstStyle/>
                    <a:p>
                      <a:r>
                        <a:rPr lang="en-US" dirty="0" smtClean="0"/>
                        <a:t>B-cell malignancy, autoimmune disease</a:t>
                      </a:r>
                      <a:endParaRPr lang="en-US" dirty="0"/>
                    </a:p>
                  </a:txBody>
                  <a:tcPr/>
                </a:tc>
                <a:tc>
                  <a:txBody>
                    <a:bodyPr/>
                    <a:lstStyle/>
                    <a:p>
                      <a:r>
                        <a:rPr lang="en-US" dirty="0" smtClean="0"/>
                        <a:t>B-cell malignancy, infection (EBV, mycoplasma)</a:t>
                      </a:r>
                      <a:endParaRPr lang="en-US" dirty="0"/>
                    </a:p>
                  </a:txBody>
                  <a:tcPr/>
                </a:tc>
                <a:extLst>
                  <a:ext uri="{0D108BD9-81ED-4DB2-BD59-A6C34878D82A}">
                    <a16:rowId xmlns:a16="http://schemas.microsoft.com/office/drawing/2014/main" val="1461844500"/>
                  </a:ext>
                </a:extLst>
              </a:tr>
            </a:tbl>
          </a:graphicData>
        </a:graphic>
      </p:graphicFrame>
    </p:spTree>
    <p:extLst>
      <p:ext uri="{BB962C8B-B14F-4D97-AF65-F5344CB8AC3E}">
        <p14:creationId xmlns:p14="http://schemas.microsoft.com/office/powerpoint/2010/main" val="2146587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Hemolysis Due to Warm Autoantibodies</a:t>
            </a:r>
            <a:endParaRPr lang="en-US" dirty="0"/>
          </a:p>
        </p:txBody>
      </p:sp>
      <p:sp>
        <p:nvSpPr>
          <p:cNvPr id="3" name="Content Placeholder 2"/>
          <p:cNvSpPr>
            <a:spLocks noGrp="1"/>
          </p:cNvSpPr>
          <p:nvPr>
            <p:ph idx="1"/>
          </p:nvPr>
        </p:nvSpPr>
        <p:spPr>
          <a:xfrm>
            <a:off x="457200" y="1176338"/>
            <a:ext cx="8229600" cy="3849665"/>
          </a:xfrm>
        </p:spPr>
        <p:txBody>
          <a:bodyPr>
            <a:normAutofit fontScale="55000" lnSpcReduction="20000"/>
          </a:bodyPr>
          <a:lstStyle/>
          <a:p>
            <a:pPr marL="457200" indent="-457200">
              <a:buFont typeface="Arial" panose="020B0604020202020204" pitchFamily="34" charset="0"/>
              <a:buChar char="•"/>
            </a:pPr>
            <a:r>
              <a:rPr lang="en-US" sz="3800" dirty="0" smtClean="0">
                <a:solidFill>
                  <a:schemeClr val="tx1"/>
                </a:solidFill>
              </a:rPr>
              <a:t>DAT </a:t>
            </a:r>
            <a:r>
              <a:rPr lang="en-US" sz="3800" dirty="0">
                <a:solidFill>
                  <a:schemeClr val="tx1"/>
                </a:solidFill>
              </a:rPr>
              <a:t>positive for IgG </a:t>
            </a:r>
            <a:r>
              <a:rPr lang="en-US" sz="3800" dirty="0">
                <a:solidFill>
                  <a:schemeClr val="tx1"/>
                </a:solidFill>
                <a:cs typeface="Arial" charset="0"/>
              </a:rPr>
              <a:t>± C3</a:t>
            </a:r>
          </a:p>
          <a:p>
            <a:pPr marL="457200" indent="-457200">
              <a:buFont typeface="Arial" panose="020B0604020202020204" pitchFamily="34" charset="0"/>
              <a:buChar char="•"/>
            </a:pPr>
            <a:r>
              <a:rPr lang="en-US" sz="3800" dirty="0">
                <a:solidFill>
                  <a:schemeClr val="tx1"/>
                </a:solidFill>
                <a:cs typeface="Arial" charset="0"/>
              </a:rPr>
              <a:t>Most RBC destruction in spleen</a:t>
            </a:r>
          </a:p>
          <a:p>
            <a:pPr marL="457200" indent="-457200">
              <a:buFont typeface="Arial" panose="020B0604020202020204" pitchFamily="34" charset="0"/>
              <a:buChar char="•"/>
            </a:pPr>
            <a:r>
              <a:rPr lang="en-US" sz="3800" dirty="0">
                <a:solidFill>
                  <a:schemeClr val="tx1"/>
                </a:solidFill>
                <a:cs typeface="Arial" charset="0"/>
              </a:rPr>
              <a:t>Peripheral blood often shows </a:t>
            </a:r>
            <a:r>
              <a:rPr lang="en-US" sz="3800" dirty="0" err="1">
                <a:solidFill>
                  <a:schemeClr val="tx1"/>
                </a:solidFill>
                <a:cs typeface="Arial" charset="0"/>
              </a:rPr>
              <a:t>spherocytes</a:t>
            </a:r>
            <a:endParaRPr lang="en-US" sz="3800" dirty="0">
              <a:solidFill>
                <a:schemeClr val="tx1"/>
              </a:solidFill>
              <a:cs typeface="Arial" charset="0"/>
            </a:endParaRPr>
          </a:p>
          <a:p>
            <a:pPr marL="457200" indent="-457200">
              <a:buFont typeface="Arial" panose="020B0604020202020204" pitchFamily="34" charset="0"/>
              <a:buChar char="•"/>
            </a:pPr>
            <a:r>
              <a:rPr lang="en-US" sz="3800" dirty="0">
                <a:solidFill>
                  <a:schemeClr val="tx1"/>
                </a:solidFill>
                <a:cs typeface="Arial" charset="0"/>
              </a:rPr>
              <a:t>Treatment:</a:t>
            </a:r>
          </a:p>
          <a:p>
            <a:pPr lvl="1">
              <a:lnSpc>
                <a:spcPct val="120000"/>
              </a:lnSpc>
              <a:spcBef>
                <a:spcPts val="0"/>
              </a:spcBef>
            </a:pPr>
            <a:r>
              <a:rPr lang="en-US" sz="3800" dirty="0">
                <a:solidFill>
                  <a:schemeClr val="tx1"/>
                </a:solidFill>
              </a:rPr>
              <a:t>Corticosteroids (interfere with macrophage Fc receptor function and decrease autoantibody production)</a:t>
            </a:r>
          </a:p>
          <a:p>
            <a:pPr lvl="1">
              <a:lnSpc>
                <a:spcPct val="120000"/>
              </a:lnSpc>
              <a:spcBef>
                <a:spcPts val="0"/>
              </a:spcBef>
            </a:pPr>
            <a:r>
              <a:rPr lang="en-US" sz="3800" dirty="0">
                <a:solidFill>
                  <a:schemeClr val="tx1"/>
                </a:solidFill>
              </a:rPr>
              <a:t>Splenectomy for relapsed disease or steroid failure</a:t>
            </a:r>
          </a:p>
          <a:p>
            <a:pPr lvl="1">
              <a:lnSpc>
                <a:spcPct val="120000"/>
              </a:lnSpc>
              <a:spcBef>
                <a:spcPts val="0"/>
              </a:spcBef>
            </a:pPr>
            <a:r>
              <a:rPr lang="en-US" sz="3800" dirty="0">
                <a:solidFill>
                  <a:schemeClr val="tx1"/>
                </a:solidFill>
              </a:rPr>
              <a:t>Alternative immunosuppressive Rx for refractory disease (</a:t>
            </a:r>
            <a:r>
              <a:rPr lang="en-US" sz="3800" dirty="0" err="1">
                <a:solidFill>
                  <a:schemeClr val="tx1"/>
                </a:solidFill>
              </a:rPr>
              <a:t>eg</a:t>
            </a:r>
            <a:r>
              <a:rPr lang="en-US" sz="3800" dirty="0">
                <a:solidFill>
                  <a:schemeClr val="tx1"/>
                </a:solidFill>
              </a:rPr>
              <a:t>, anti-CD20 antibody rituximab)</a:t>
            </a:r>
          </a:p>
          <a:p>
            <a:pPr lvl="1">
              <a:lnSpc>
                <a:spcPct val="120000"/>
              </a:lnSpc>
              <a:spcBef>
                <a:spcPts val="0"/>
              </a:spcBef>
            </a:pPr>
            <a:r>
              <a:rPr lang="en-US" sz="3800" dirty="0">
                <a:solidFill>
                  <a:schemeClr val="tx1"/>
                </a:solidFill>
              </a:rPr>
              <a:t>Transfusion if needed (may be hard to crossmatch blood)</a:t>
            </a:r>
          </a:p>
          <a:p>
            <a:endParaRPr lang="en-US" dirty="0"/>
          </a:p>
        </p:txBody>
      </p:sp>
    </p:spTree>
    <p:extLst>
      <p:ext uri="{BB962C8B-B14F-4D97-AF65-F5344CB8AC3E}">
        <p14:creationId xmlns:p14="http://schemas.microsoft.com/office/powerpoint/2010/main" val="3054296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Warm Autoimmune Hemolytic Anemia</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93409" y="1176338"/>
            <a:ext cx="4557182" cy="3417887"/>
          </a:xfrm>
        </p:spPr>
      </p:pic>
    </p:spTree>
    <p:extLst>
      <p:ext uri="{BB962C8B-B14F-4D97-AF65-F5344CB8AC3E}">
        <p14:creationId xmlns:p14="http://schemas.microsoft.com/office/powerpoint/2010/main" val="18096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Cold Agglutinin Syndrome</a:t>
            </a:r>
            <a:endParaRPr lang="en-US" dirty="0"/>
          </a:p>
        </p:txBody>
      </p:sp>
      <p:sp>
        <p:nvSpPr>
          <p:cNvPr id="3" name="Content Placeholder 2"/>
          <p:cNvSpPr>
            <a:spLocks noGrp="1"/>
          </p:cNvSpPr>
          <p:nvPr>
            <p:ph idx="1"/>
          </p:nvPr>
        </p:nvSpPr>
        <p:spPr>
          <a:xfrm>
            <a:off x="457200" y="1304226"/>
            <a:ext cx="8229600" cy="3418285"/>
          </a:xfrm>
        </p:spPr>
        <p:txBody>
          <a:bodyPr>
            <a:normAutofit/>
          </a:bodyPr>
          <a:lstStyle/>
          <a:p>
            <a:pPr marL="342900" indent="-342900">
              <a:lnSpc>
                <a:spcPct val="90000"/>
              </a:lnSpc>
              <a:buFont typeface="Arial" panose="020B0604020202020204" pitchFamily="34" charset="0"/>
              <a:buChar char="•"/>
            </a:pPr>
            <a:r>
              <a:rPr lang="en-US" sz="2000" dirty="0">
                <a:solidFill>
                  <a:schemeClr val="tx1"/>
                </a:solidFill>
              </a:rPr>
              <a:t>IgM antibody-mediated</a:t>
            </a:r>
          </a:p>
          <a:p>
            <a:pPr marL="342900" indent="-342900">
              <a:lnSpc>
                <a:spcPct val="90000"/>
              </a:lnSpc>
              <a:buFont typeface="Arial" panose="020B0604020202020204" pitchFamily="34" charset="0"/>
              <a:buChar char="•"/>
            </a:pPr>
            <a:r>
              <a:rPr lang="en-US" sz="2000" dirty="0">
                <a:solidFill>
                  <a:schemeClr val="tx1"/>
                </a:solidFill>
              </a:rPr>
              <a:t>Most common targets are I or </a:t>
            </a:r>
            <a:r>
              <a:rPr lang="en-US" sz="2000" dirty="0" err="1">
                <a:solidFill>
                  <a:schemeClr val="tx1"/>
                </a:solidFill>
              </a:rPr>
              <a:t>i</a:t>
            </a:r>
            <a:r>
              <a:rPr lang="en-US" sz="2000" dirty="0">
                <a:solidFill>
                  <a:schemeClr val="tx1"/>
                </a:solidFill>
              </a:rPr>
              <a:t> antigens</a:t>
            </a:r>
          </a:p>
          <a:p>
            <a:pPr marL="342900" indent="-342900">
              <a:lnSpc>
                <a:spcPct val="90000"/>
              </a:lnSpc>
              <a:buFont typeface="Arial" panose="020B0604020202020204" pitchFamily="34" charset="0"/>
              <a:buChar char="•"/>
            </a:pPr>
            <a:r>
              <a:rPr lang="en-US" sz="2000" dirty="0">
                <a:solidFill>
                  <a:schemeClr val="tx1"/>
                </a:solidFill>
              </a:rPr>
              <a:t>May complicate infections (mycoplasma, EB virus, hepatitis C</a:t>
            </a:r>
            <a:r>
              <a:rPr lang="en-US" sz="2000" dirty="0" smtClean="0">
                <a:solidFill>
                  <a:schemeClr val="tx1"/>
                </a:solidFill>
              </a:rPr>
              <a:t>) and   B-cell lymphomas</a:t>
            </a:r>
            <a:endParaRPr lang="en-US" sz="2000" dirty="0">
              <a:solidFill>
                <a:schemeClr val="tx1"/>
              </a:solidFill>
            </a:endParaRPr>
          </a:p>
          <a:p>
            <a:pPr marL="342900" indent="-342900">
              <a:lnSpc>
                <a:spcPct val="90000"/>
              </a:lnSpc>
              <a:buFont typeface="Arial" panose="020B0604020202020204" pitchFamily="34" charset="0"/>
              <a:buChar char="•"/>
            </a:pPr>
            <a:r>
              <a:rPr lang="en-US" sz="2000" dirty="0">
                <a:solidFill>
                  <a:schemeClr val="tx1"/>
                </a:solidFill>
              </a:rPr>
              <a:t>Hemolysis more likely if antibody binds to RBC at or near body temperature</a:t>
            </a:r>
          </a:p>
          <a:p>
            <a:pPr marL="342900" indent="-342900">
              <a:lnSpc>
                <a:spcPct val="90000"/>
              </a:lnSpc>
              <a:buFont typeface="Arial" panose="020B0604020202020204" pitchFamily="34" charset="0"/>
              <a:buChar char="•"/>
            </a:pPr>
            <a:r>
              <a:rPr lang="en-US" sz="2000" dirty="0">
                <a:solidFill>
                  <a:schemeClr val="tx1"/>
                </a:solidFill>
              </a:rPr>
              <a:t>Partial complement fixation; DAT positive for C3 and negative for IgG</a:t>
            </a:r>
          </a:p>
          <a:p>
            <a:pPr marL="342900" indent="-342900">
              <a:lnSpc>
                <a:spcPct val="90000"/>
              </a:lnSpc>
              <a:buFont typeface="Arial" panose="020B0604020202020204" pitchFamily="34" charset="0"/>
              <a:buChar char="•"/>
            </a:pPr>
            <a:r>
              <a:rPr lang="en-US" sz="2000" dirty="0">
                <a:solidFill>
                  <a:schemeClr val="tx1"/>
                </a:solidFill>
              </a:rPr>
              <a:t>May cause cold-induced RBC </a:t>
            </a:r>
            <a:r>
              <a:rPr lang="en-US" sz="2000" dirty="0" err="1">
                <a:solidFill>
                  <a:schemeClr val="tx1"/>
                </a:solidFill>
              </a:rPr>
              <a:t>sludging</a:t>
            </a:r>
            <a:r>
              <a:rPr lang="en-US" sz="2000" dirty="0">
                <a:solidFill>
                  <a:schemeClr val="tx1"/>
                </a:solidFill>
              </a:rPr>
              <a:t> (</a:t>
            </a:r>
            <a:r>
              <a:rPr lang="en-US" sz="2000" dirty="0" err="1">
                <a:solidFill>
                  <a:schemeClr val="tx1"/>
                </a:solidFill>
              </a:rPr>
              <a:t>acrocyanosis</a:t>
            </a:r>
            <a:r>
              <a:rPr lang="en-US" sz="2000" dirty="0">
                <a:solidFill>
                  <a:schemeClr val="tx1"/>
                </a:solidFill>
              </a:rPr>
              <a:t>) in addition to hemolysis</a:t>
            </a:r>
          </a:p>
          <a:p>
            <a:endParaRPr lang="en-US" dirty="0"/>
          </a:p>
        </p:txBody>
      </p:sp>
    </p:spTree>
    <p:extLst>
      <p:ext uri="{BB962C8B-B14F-4D97-AF65-F5344CB8AC3E}">
        <p14:creationId xmlns:p14="http://schemas.microsoft.com/office/powerpoint/2010/main" val="3662217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cold agglutinins are clinically benign</a:t>
            </a:r>
            <a:endParaRPr lang="en-US" dirty="0"/>
          </a:p>
        </p:txBody>
      </p:sp>
      <p:sp>
        <p:nvSpPr>
          <p:cNvPr id="3" name="Content Placeholder 2"/>
          <p:cNvSpPr>
            <a:spLocks noGrp="1"/>
          </p:cNvSpPr>
          <p:nvPr>
            <p:ph idx="1"/>
          </p:nvPr>
        </p:nvSpPr>
        <p:spPr>
          <a:xfrm>
            <a:off x="457200" y="1361776"/>
            <a:ext cx="8229600" cy="3418285"/>
          </a:xfrm>
        </p:spPr>
        <p:txBody>
          <a:bodyPr>
            <a:normAutofit/>
          </a:bodyPr>
          <a:lstStyle/>
          <a:p>
            <a:pPr marL="182880">
              <a:lnSpc>
                <a:spcPct val="90000"/>
              </a:lnSpc>
              <a:spcBef>
                <a:spcPts val="600"/>
              </a:spcBef>
              <a:buFont typeface="Arial" panose="020B0604020202020204" pitchFamily="34" charset="0"/>
              <a:buChar char="•"/>
            </a:pPr>
            <a:r>
              <a:rPr lang="en-US" sz="2200" dirty="0">
                <a:solidFill>
                  <a:schemeClr val="tx1"/>
                </a:solidFill>
              </a:rPr>
              <a:t>Most of these antibodies are active only at low temperatures (&lt;25°) and so don’t bind at physiologic temperatures</a:t>
            </a:r>
          </a:p>
          <a:p>
            <a:pPr marL="182880">
              <a:lnSpc>
                <a:spcPct val="90000"/>
              </a:lnSpc>
              <a:spcBef>
                <a:spcPts val="600"/>
              </a:spcBef>
              <a:buFont typeface="Arial" panose="020B0604020202020204" pitchFamily="34" charset="0"/>
              <a:buChar char="•"/>
            </a:pPr>
            <a:r>
              <a:rPr lang="en-US" sz="2200" dirty="0">
                <a:solidFill>
                  <a:schemeClr val="tx1"/>
                </a:solidFill>
              </a:rPr>
              <a:t>Most common targets are I or </a:t>
            </a:r>
            <a:r>
              <a:rPr lang="en-US" sz="2200" dirty="0" err="1">
                <a:solidFill>
                  <a:schemeClr val="tx1"/>
                </a:solidFill>
              </a:rPr>
              <a:t>i</a:t>
            </a:r>
            <a:r>
              <a:rPr lang="en-US" sz="2200" dirty="0">
                <a:solidFill>
                  <a:schemeClr val="tx1"/>
                </a:solidFill>
              </a:rPr>
              <a:t> antigens: Anti-</a:t>
            </a:r>
            <a:r>
              <a:rPr lang="en-US" sz="2200" dirty="0" err="1">
                <a:solidFill>
                  <a:schemeClr val="tx1"/>
                </a:solidFill>
              </a:rPr>
              <a:t>i</a:t>
            </a:r>
            <a:r>
              <a:rPr lang="en-US" sz="2200" dirty="0">
                <a:solidFill>
                  <a:schemeClr val="tx1"/>
                </a:solidFill>
              </a:rPr>
              <a:t> antibodies rarely cause hemolysis</a:t>
            </a:r>
          </a:p>
          <a:p>
            <a:pPr marL="182880">
              <a:lnSpc>
                <a:spcPct val="90000"/>
              </a:lnSpc>
              <a:spcBef>
                <a:spcPts val="600"/>
              </a:spcBef>
              <a:buFont typeface="Arial" panose="020B0604020202020204" pitchFamily="34" charset="0"/>
              <a:buChar char="•"/>
            </a:pPr>
            <a:r>
              <a:rPr lang="en-US" sz="2200" dirty="0">
                <a:solidFill>
                  <a:schemeClr val="tx1"/>
                </a:solidFill>
              </a:rPr>
              <a:t>These antibodies may be found by the lab when blood cools to room temperature and then clumps, but most of them do not cause hemolysis or any symptoms</a:t>
            </a:r>
          </a:p>
          <a:p>
            <a:pPr marL="182880">
              <a:lnSpc>
                <a:spcPct val="90000"/>
              </a:lnSpc>
              <a:spcBef>
                <a:spcPts val="600"/>
              </a:spcBef>
              <a:buFont typeface="Arial" panose="020B0604020202020204" pitchFamily="34" charset="0"/>
              <a:buChar char="•"/>
            </a:pPr>
            <a:r>
              <a:rPr lang="en-US" sz="2200" dirty="0">
                <a:solidFill>
                  <a:schemeClr val="tx1"/>
                </a:solidFill>
              </a:rPr>
              <a:t>Likelihood of causing disease depends on “thermal amplitude”, the highest temperature at which they bind to RBC</a:t>
            </a:r>
          </a:p>
          <a:p>
            <a:endParaRPr lang="en-US" dirty="0"/>
          </a:p>
        </p:txBody>
      </p:sp>
    </p:spTree>
    <p:extLst>
      <p:ext uri="{BB962C8B-B14F-4D97-AF65-F5344CB8AC3E}">
        <p14:creationId xmlns:p14="http://schemas.microsoft.com/office/powerpoint/2010/main" val="2413871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RBC clumping in cold agglutinin disease</a:t>
            </a:r>
            <a:endParaRPr lang="en-US" dirty="0"/>
          </a:p>
        </p:txBody>
      </p:sp>
      <p:pic>
        <p:nvPicPr>
          <p:cNvPr id="4" name="Picture 7" descr="B03_01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3395" y="1400234"/>
            <a:ext cx="2916387" cy="31654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X_054"/>
          <p:cNvPicPr>
            <a:picLocks noChangeAspect="1" noChangeArrowheads="1"/>
          </p:cNvPicPr>
          <p:nvPr/>
        </p:nvPicPr>
        <p:blipFill>
          <a:blip r:embed="rId3">
            <a:extLst>
              <a:ext uri="{28A0092B-C50C-407E-A947-70E740481C1C}">
                <a14:useLocalDpi xmlns:a14="http://schemas.microsoft.com/office/drawing/2010/main" val="0"/>
              </a:ext>
            </a:extLst>
          </a:blip>
          <a:srcRect t="3697"/>
          <a:stretch>
            <a:fillRect/>
          </a:stretch>
        </p:blipFill>
        <p:spPr bwMode="auto">
          <a:xfrm>
            <a:off x="5068423" y="1057456"/>
            <a:ext cx="2227593" cy="3751137"/>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9"/>
          <p:cNvSpPr txBox="1">
            <a:spLocks noChangeArrowheads="1"/>
          </p:cNvSpPr>
          <p:nvPr/>
        </p:nvSpPr>
        <p:spPr bwMode="auto">
          <a:xfrm>
            <a:off x="1352571" y="4565679"/>
            <a:ext cx="1818033" cy="4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456" tIns="41728" rIns="83456" bIns="41728">
            <a:spAutoFit/>
          </a:bodyPr>
          <a:lstStyle/>
          <a:p>
            <a:pPr defTabSz="834664" eaLnBrk="0" fontAlgn="base" hangingPunct="0">
              <a:spcBef>
                <a:spcPct val="0"/>
              </a:spcBef>
              <a:spcAft>
                <a:spcPct val="0"/>
              </a:spcAft>
            </a:pPr>
            <a:r>
              <a:rPr lang="en-US" sz="2200" b="1" dirty="0"/>
              <a:t>Microscopic</a:t>
            </a:r>
          </a:p>
        </p:txBody>
      </p:sp>
    </p:spTree>
    <p:extLst>
      <p:ext uri="{BB962C8B-B14F-4D97-AF65-F5344CB8AC3E}">
        <p14:creationId xmlns:p14="http://schemas.microsoft.com/office/powerpoint/2010/main" val="1236345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RBC clumping in cold agglutinin disease</a:t>
            </a:r>
            <a:endParaRPr lang="en-US" dirty="0"/>
          </a:p>
        </p:txBody>
      </p:sp>
      <p:pic>
        <p:nvPicPr>
          <p:cNvPr id="4"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1622"/>
          <a:stretch>
            <a:fillRect/>
          </a:stretch>
        </p:blipFill>
        <p:spPr>
          <a:xfrm>
            <a:off x="512911" y="1272255"/>
            <a:ext cx="4592675" cy="3024786"/>
          </a:xfrm>
          <a:noFill/>
          <a:ln/>
        </p:spPr>
      </p:pic>
      <p:pic>
        <p:nvPicPr>
          <p:cNvPr id="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9628" y="1797984"/>
            <a:ext cx="2752010" cy="198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9"/>
          <p:cNvSpPr txBox="1">
            <a:spLocks noChangeArrowheads="1"/>
          </p:cNvSpPr>
          <p:nvPr/>
        </p:nvSpPr>
        <p:spPr bwMode="auto">
          <a:xfrm>
            <a:off x="3632990" y="4359532"/>
            <a:ext cx="1930243" cy="4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456" tIns="41728" rIns="83456" bIns="41728">
            <a:spAutoFit/>
          </a:bodyPr>
          <a:lstStyle/>
          <a:p>
            <a:pPr defTabSz="834664" eaLnBrk="0" fontAlgn="base" hangingPunct="0">
              <a:spcBef>
                <a:spcPct val="0"/>
              </a:spcBef>
              <a:spcAft>
                <a:spcPct val="0"/>
              </a:spcAft>
            </a:pPr>
            <a:r>
              <a:rPr lang="en-US" sz="2200" b="1" dirty="0"/>
              <a:t>In the patient</a:t>
            </a:r>
          </a:p>
        </p:txBody>
      </p:sp>
      <p:sp>
        <p:nvSpPr>
          <p:cNvPr id="7" name="Text Box 10"/>
          <p:cNvSpPr txBox="1">
            <a:spLocks noChangeArrowheads="1"/>
          </p:cNvSpPr>
          <p:nvPr/>
        </p:nvSpPr>
        <p:spPr bwMode="auto">
          <a:xfrm>
            <a:off x="7105633" y="4777217"/>
            <a:ext cx="2306948" cy="28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456" tIns="41728" rIns="83456" bIns="41728">
            <a:spAutoFit/>
          </a:bodyPr>
          <a:lstStyle/>
          <a:p>
            <a:pPr defTabSz="834664" eaLnBrk="0" fontAlgn="base" hangingPunct="0">
              <a:spcBef>
                <a:spcPct val="0"/>
              </a:spcBef>
              <a:spcAft>
                <a:spcPct val="0"/>
              </a:spcAft>
            </a:pPr>
            <a:r>
              <a:rPr lang="en-US" sz="1300" b="1" dirty="0"/>
              <a:t>N </a:t>
            </a:r>
            <a:r>
              <a:rPr lang="en-US" sz="1300" b="1" dirty="0" err="1"/>
              <a:t>Engl</a:t>
            </a:r>
            <a:r>
              <a:rPr lang="en-US" sz="1300" b="1" dirty="0"/>
              <a:t> J Med 2007;356:284</a:t>
            </a:r>
          </a:p>
        </p:txBody>
      </p:sp>
    </p:spTree>
    <p:extLst>
      <p:ext uri="{BB962C8B-B14F-4D97-AF65-F5344CB8AC3E}">
        <p14:creationId xmlns:p14="http://schemas.microsoft.com/office/powerpoint/2010/main" val="444203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9768"/>
            <a:ext cx="8229600" cy="999312"/>
          </a:xfrm>
        </p:spPr>
        <p:txBody>
          <a:bodyPr>
            <a:normAutofit fontScale="90000"/>
          </a:bodyPr>
          <a:lstStyle/>
          <a:p>
            <a:r>
              <a:rPr lang="en-US" dirty="0" smtClean="0"/>
              <a:t>Effect of Ambient Temperature on Hemolysis in Cold Agglutinin Disease</a:t>
            </a:r>
            <a:endParaRPr lang="en-US" dirty="0"/>
          </a:p>
        </p:txBody>
      </p:sp>
      <p:graphicFrame>
        <p:nvGraphicFramePr>
          <p:cNvPr id="4" name="Object 4"/>
          <p:cNvGraphicFramePr>
            <a:graphicFrameLocks noGrp="1" noChangeAspect="1"/>
          </p:cNvGraphicFramePr>
          <p:nvPr>
            <p:ph idx="1"/>
            <p:extLst>
              <p:ext uri="{D42A27DB-BD31-4B8C-83A1-F6EECF244321}">
                <p14:modId xmlns:p14="http://schemas.microsoft.com/office/powerpoint/2010/main" val="3915067271"/>
              </p:ext>
            </p:extLst>
          </p:nvPr>
        </p:nvGraphicFramePr>
        <p:xfrm>
          <a:off x="1342581" y="1580051"/>
          <a:ext cx="6458838" cy="3417887"/>
        </p:xfrm>
        <a:graphic>
          <a:graphicData uri="http://schemas.openxmlformats.org/presentationml/2006/ole">
            <mc:AlternateContent xmlns:mc="http://schemas.openxmlformats.org/markup-compatibility/2006">
              <mc:Choice xmlns:v="urn:schemas-microsoft-com:vml" Requires="v">
                <p:oleObj spid="_x0000_s1047" name="Image Document" r:id="rId4" imgW="12077640" imgH="6391440" progId="Imaging.Document">
                  <p:embed/>
                </p:oleObj>
              </mc:Choice>
              <mc:Fallback>
                <p:oleObj name="Image Document" r:id="rId4" imgW="12077640" imgH="6391440" progId="Imaging.Document">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2581" y="1580051"/>
                        <a:ext cx="6458838" cy="341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13018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Cold Agglutinin Disease Treatment</a:t>
            </a:r>
            <a:endParaRPr lang="en-US" dirty="0"/>
          </a:p>
        </p:txBody>
      </p:sp>
      <p:sp>
        <p:nvSpPr>
          <p:cNvPr id="4" name="Rectangle 4"/>
          <p:cNvSpPr txBox="1">
            <a:spLocks noChangeArrowheads="1"/>
          </p:cNvSpPr>
          <p:nvPr/>
        </p:nvSpPr>
        <p:spPr>
          <a:xfrm>
            <a:off x="556555" y="1161273"/>
            <a:ext cx="8036484" cy="4501942"/>
          </a:xfrm>
          <a:prstGeom prst="rect">
            <a:avLst/>
          </a:prstGeom>
        </p:spPr>
        <p:txBody>
          <a:bodyPr vert="horz" lIns="0" tIns="0" rIns="0" bIns="0" rtlCol="0" anchor="t" anchorCtr="0">
            <a:normAutofit/>
          </a:bodyPr>
          <a:lstStyle>
            <a:lvl1pPr marL="0" indent="0" algn="l" defTabSz="457200" rtl="0" eaLnBrk="1" latinLnBrk="0" hangingPunct="1">
              <a:spcBef>
                <a:spcPts val="0"/>
              </a:spcBef>
              <a:spcAft>
                <a:spcPts val="600"/>
              </a:spcAft>
              <a:buClr>
                <a:srgbClr val="B70000"/>
              </a:buClr>
              <a:buSzPct val="90000"/>
              <a:buFont typeface="Wingdings" charset="2"/>
              <a:buNone/>
              <a:defRPr sz="2400" kern="1200" baseline="0">
                <a:solidFill>
                  <a:schemeClr val="tx1">
                    <a:lumMod val="75000"/>
                    <a:lumOff val="25000"/>
                  </a:schemeClr>
                </a:solidFill>
                <a:latin typeface="Arial"/>
                <a:ea typeface="+mn-ea"/>
                <a:cs typeface="+mn-cs"/>
              </a:defRPr>
            </a:lvl1pPr>
            <a:lvl2pPr marL="640080" indent="-256032" algn="l" defTabSz="457200" rtl="0" eaLnBrk="1" latinLnBrk="0" hangingPunct="1">
              <a:spcBef>
                <a:spcPts val="1176"/>
              </a:spcBef>
              <a:spcAft>
                <a:spcPts val="600"/>
              </a:spcAft>
              <a:buClr>
                <a:srgbClr val="B70000"/>
              </a:buClr>
              <a:buSzPct val="90000"/>
              <a:buFont typeface="Wingdings" charset="2"/>
              <a:buChar char="§"/>
              <a:defRPr sz="2600" kern="1200" baseline="0">
                <a:solidFill>
                  <a:schemeClr val="tx1">
                    <a:lumMod val="75000"/>
                    <a:lumOff val="25000"/>
                  </a:schemeClr>
                </a:solidFill>
                <a:latin typeface="Arial"/>
                <a:ea typeface="+mn-ea"/>
                <a:cs typeface="+mn-cs"/>
              </a:defRPr>
            </a:lvl2pPr>
            <a:lvl3pPr marL="1005840" indent="-182880" algn="l" defTabSz="457200" rtl="0" eaLnBrk="1" latinLnBrk="0" hangingPunct="1">
              <a:spcBef>
                <a:spcPts val="1128"/>
              </a:spcBef>
              <a:spcAft>
                <a:spcPts val="600"/>
              </a:spcAft>
              <a:buClr>
                <a:srgbClr val="B70000"/>
              </a:buClr>
              <a:buFont typeface="Arial"/>
              <a:buChar char="•"/>
              <a:defRPr sz="2200" kern="1200" baseline="0">
                <a:solidFill>
                  <a:schemeClr val="tx1">
                    <a:lumMod val="75000"/>
                    <a:lumOff val="25000"/>
                  </a:schemeClr>
                </a:solidFill>
                <a:latin typeface="Arial"/>
                <a:ea typeface="+mn-ea"/>
                <a:cs typeface="+mn-cs"/>
              </a:defRPr>
            </a:lvl3pPr>
            <a:lvl4pPr marL="1371600" indent="-182880" algn="l" defTabSz="457200" rtl="0" eaLnBrk="1" latinLnBrk="0" hangingPunct="1">
              <a:spcBef>
                <a:spcPts val="1080"/>
              </a:spcBef>
              <a:spcAft>
                <a:spcPts val="600"/>
              </a:spcAft>
              <a:buClr>
                <a:srgbClr val="B70000"/>
              </a:buClr>
              <a:buFont typeface="Arial"/>
              <a:buChar char="•"/>
              <a:defRPr sz="1500" kern="1200" baseline="0">
                <a:solidFill>
                  <a:schemeClr val="tx1">
                    <a:lumMod val="75000"/>
                    <a:lumOff val="25000"/>
                  </a:schemeClr>
                </a:solidFill>
                <a:latin typeface="Arial"/>
                <a:ea typeface="+mn-ea"/>
                <a:cs typeface="+mn-cs"/>
              </a:defRPr>
            </a:lvl4pPr>
            <a:lvl5pPr marL="1600200" indent="-137160" algn="l" defTabSz="457200" rtl="0" eaLnBrk="1" latinLnBrk="0" hangingPunct="1">
              <a:spcBef>
                <a:spcPts val="0"/>
              </a:spcBef>
              <a:spcAft>
                <a:spcPts val="1200"/>
              </a:spcAft>
              <a:buClr>
                <a:srgbClr val="B70000"/>
              </a:buClr>
              <a:buFont typeface="Arial"/>
              <a:buChar char="•"/>
              <a:defRPr sz="1600" kern="1200" baseline="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dirty="0" smtClean="0">
                <a:solidFill>
                  <a:schemeClr val="tx1"/>
                </a:solidFill>
              </a:rPr>
              <a:t>Corticosteroids less effective than warm Ab hemolysis</a:t>
            </a:r>
          </a:p>
          <a:p>
            <a:pPr marL="342900" indent="-342900">
              <a:buFont typeface="Arial" panose="020B0604020202020204" pitchFamily="34" charset="0"/>
              <a:buChar char="•"/>
            </a:pPr>
            <a:r>
              <a:rPr lang="en-US" dirty="0" smtClean="0">
                <a:solidFill>
                  <a:schemeClr val="tx1"/>
                </a:solidFill>
              </a:rPr>
              <a:t>Splenectomy often ineffective</a:t>
            </a:r>
          </a:p>
          <a:p>
            <a:pPr marL="342900" indent="-342900">
              <a:buFont typeface="Arial" panose="020B0604020202020204" pitchFamily="34" charset="0"/>
              <a:buChar char="•"/>
            </a:pPr>
            <a:r>
              <a:rPr lang="en-US" dirty="0" smtClean="0">
                <a:solidFill>
                  <a:schemeClr val="tx1"/>
                </a:solidFill>
              </a:rPr>
              <a:t>Alternative immunosuppression (anti-CD20 monoclonal Ab rituximab)</a:t>
            </a:r>
          </a:p>
          <a:p>
            <a:pPr marL="342900" indent="-342900">
              <a:buFont typeface="Arial" panose="020B0604020202020204" pitchFamily="34" charset="0"/>
              <a:buChar char="•"/>
            </a:pPr>
            <a:r>
              <a:rPr lang="en-US" dirty="0" smtClean="0">
                <a:solidFill>
                  <a:schemeClr val="tx1"/>
                </a:solidFill>
              </a:rPr>
              <a:t>Avoid cold exposure</a:t>
            </a:r>
            <a:endParaRPr lang="en-US" dirty="0">
              <a:solidFill>
                <a:schemeClr val="tx1"/>
              </a:solidFill>
            </a:endParaRPr>
          </a:p>
        </p:txBody>
      </p:sp>
      <p:grpSp>
        <p:nvGrpSpPr>
          <p:cNvPr id="5" name="Group 4"/>
          <p:cNvGrpSpPr/>
          <p:nvPr/>
        </p:nvGrpSpPr>
        <p:grpSpPr>
          <a:xfrm>
            <a:off x="5719433" y="3405636"/>
            <a:ext cx="2433434" cy="1447788"/>
            <a:chOff x="5495131" y="4107656"/>
            <a:chExt cx="4340035" cy="2475707"/>
          </a:xfrm>
        </p:grpSpPr>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131" y="4107656"/>
              <a:ext cx="4340035" cy="247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Arrow Connector 6"/>
            <p:cNvCxnSpPr/>
            <p:nvPr/>
          </p:nvCxnSpPr>
          <p:spPr bwMode="auto">
            <a:xfrm>
              <a:off x="8238331" y="4862267"/>
              <a:ext cx="762000" cy="1302789"/>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flipH="1">
              <a:off x="6638131" y="4862266"/>
              <a:ext cx="1600200" cy="769390"/>
            </a:xfrm>
            <a:prstGeom prst="straightConnector1">
              <a:avLst/>
            </a:prstGeom>
            <a:solidFill>
              <a:schemeClr val="accent1"/>
            </a:solidFill>
            <a:ln w="254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555" y="3354446"/>
            <a:ext cx="1310611" cy="1427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7038" y="3405716"/>
            <a:ext cx="1898757" cy="1376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Arrow Connector 10"/>
          <p:cNvCxnSpPr/>
          <p:nvPr/>
        </p:nvCxnSpPr>
        <p:spPr bwMode="auto">
          <a:xfrm>
            <a:off x="2270624" y="4080971"/>
            <a:ext cx="671222" cy="0"/>
          </a:xfrm>
          <a:prstGeom prst="straightConnector1">
            <a:avLst/>
          </a:prstGeom>
          <a:solidFill>
            <a:schemeClr val="accent1"/>
          </a:solidFill>
          <a:ln w="1270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548385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3179"/>
            <a:ext cx="8229600" cy="547688"/>
          </a:xfrm>
        </p:spPr>
        <p:txBody>
          <a:bodyPr>
            <a:normAutofit fontScale="90000"/>
          </a:bodyPr>
          <a:lstStyle/>
          <a:p>
            <a:r>
              <a:rPr lang="en-US" dirty="0" smtClean="0"/>
              <a:t>Drug-induced Immune Hemolysis</a:t>
            </a:r>
            <a:endParaRPr lang="en-US" dirty="0"/>
          </a:p>
        </p:txBody>
      </p:sp>
    </p:spTree>
    <p:extLst>
      <p:ext uri="{BB962C8B-B14F-4D97-AF65-F5344CB8AC3E}">
        <p14:creationId xmlns:p14="http://schemas.microsoft.com/office/powerpoint/2010/main" val="2415352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Mechanisms of Drug-induced Hemolysis</a:t>
            </a:r>
            <a:endParaRPr lang="en-US" dirty="0"/>
          </a:p>
        </p:txBody>
      </p:sp>
      <p:sp>
        <p:nvSpPr>
          <p:cNvPr id="3" name="Content Placeholder 2"/>
          <p:cNvSpPr>
            <a:spLocks noGrp="1"/>
          </p:cNvSpPr>
          <p:nvPr>
            <p:ph idx="1"/>
          </p:nvPr>
        </p:nvSpPr>
        <p:spPr>
          <a:xfrm>
            <a:off x="457200" y="1323409"/>
            <a:ext cx="8229600" cy="3632255"/>
          </a:xfrm>
        </p:spPr>
        <p:txBody>
          <a:bodyPr>
            <a:noAutofit/>
          </a:bodyPr>
          <a:lstStyle/>
          <a:p>
            <a:pPr marL="486830" indent="-486830">
              <a:lnSpc>
                <a:spcPct val="90000"/>
              </a:lnSpc>
              <a:buFontTx/>
              <a:buAutoNum type="arabicPeriod"/>
            </a:pPr>
            <a:r>
              <a:rPr lang="en-US" sz="1600" dirty="0">
                <a:solidFill>
                  <a:schemeClr val="tx1"/>
                </a:solidFill>
              </a:rPr>
              <a:t>Drug binds to RBC membrane, antibody binds to drug-membrane complex</a:t>
            </a:r>
          </a:p>
          <a:p>
            <a:pPr marL="834565" lvl="1" indent="-417282">
              <a:lnSpc>
                <a:spcPct val="90000"/>
              </a:lnSpc>
            </a:pPr>
            <a:r>
              <a:rPr lang="en-US" sz="1600" dirty="0">
                <a:solidFill>
                  <a:schemeClr val="tx1"/>
                </a:solidFill>
              </a:rPr>
              <a:t>Usually IgG antibodies, extravascular hemolysis</a:t>
            </a:r>
          </a:p>
          <a:p>
            <a:pPr marL="834565" lvl="1" indent="-417282">
              <a:lnSpc>
                <a:spcPct val="90000"/>
              </a:lnSpc>
            </a:pPr>
            <a:r>
              <a:rPr lang="en-US" sz="1600" dirty="0">
                <a:solidFill>
                  <a:schemeClr val="tx1"/>
                </a:solidFill>
              </a:rPr>
              <a:t>Beta-lactam antibiotics most common cause</a:t>
            </a:r>
          </a:p>
          <a:p>
            <a:pPr marL="486830" indent="-486830">
              <a:lnSpc>
                <a:spcPct val="90000"/>
              </a:lnSpc>
              <a:buFontTx/>
              <a:buAutoNum type="arabicPeriod"/>
            </a:pPr>
            <a:r>
              <a:rPr lang="en-US" sz="1600" dirty="0">
                <a:solidFill>
                  <a:schemeClr val="tx1"/>
                </a:solidFill>
              </a:rPr>
              <a:t>Drug binds to antibody in plasma, immune complex deposits on RBC membrane</a:t>
            </a:r>
          </a:p>
          <a:p>
            <a:pPr marL="834565" lvl="1" indent="-417282">
              <a:lnSpc>
                <a:spcPct val="90000"/>
              </a:lnSpc>
            </a:pPr>
            <a:r>
              <a:rPr lang="en-US" sz="1600" dirty="0">
                <a:solidFill>
                  <a:schemeClr val="tx1"/>
                </a:solidFill>
              </a:rPr>
              <a:t>Often IgM antibodies w/complement fixation, intravascular hemolysis</a:t>
            </a:r>
          </a:p>
          <a:p>
            <a:pPr marL="834565" lvl="1" indent="-417282">
              <a:lnSpc>
                <a:spcPct val="90000"/>
              </a:lnSpc>
            </a:pPr>
            <a:r>
              <a:rPr lang="en-US" sz="1600" dirty="0">
                <a:solidFill>
                  <a:schemeClr val="tx1"/>
                </a:solidFill>
              </a:rPr>
              <a:t>Quinidine is prototype drug</a:t>
            </a:r>
          </a:p>
          <a:p>
            <a:pPr marL="486830" indent="-486830">
              <a:lnSpc>
                <a:spcPct val="90000"/>
              </a:lnSpc>
              <a:buFontTx/>
              <a:buAutoNum type="arabicPeriod"/>
            </a:pPr>
            <a:r>
              <a:rPr lang="en-US" sz="1600" dirty="0">
                <a:solidFill>
                  <a:schemeClr val="tx1"/>
                </a:solidFill>
              </a:rPr>
              <a:t>Drug stimulates immune system to make autoantibodies vs RBC</a:t>
            </a:r>
          </a:p>
          <a:p>
            <a:pPr marL="834565" lvl="1" indent="-417282">
              <a:lnSpc>
                <a:spcPct val="90000"/>
              </a:lnSpc>
            </a:pPr>
            <a:r>
              <a:rPr lang="en-US" sz="1600" dirty="0">
                <a:solidFill>
                  <a:schemeClr val="tx1"/>
                </a:solidFill>
              </a:rPr>
              <a:t>IgG antibodies, extravascular hemolysis</a:t>
            </a:r>
          </a:p>
          <a:p>
            <a:pPr marL="834565" lvl="1" indent="-417282">
              <a:lnSpc>
                <a:spcPct val="90000"/>
              </a:lnSpc>
            </a:pPr>
            <a:r>
              <a:rPr lang="en-US" sz="1600" dirty="0">
                <a:solidFill>
                  <a:schemeClr val="tx1"/>
                </a:solidFill>
              </a:rPr>
              <a:t>Alpha-methyldopa (an antiquated antihypertensive agent) is prototype drug</a:t>
            </a:r>
          </a:p>
          <a:p>
            <a:endParaRPr lang="en-US" sz="1600" dirty="0"/>
          </a:p>
        </p:txBody>
      </p:sp>
    </p:spTree>
    <p:extLst>
      <p:ext uri="{BB962C8B-B14F-4D97-AF65-F5344CB8AC3E}">
        <p14:creationId xmlns:p14="http://schemas.microsoft.com/office/powerpoint/2010/main" val="4194102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1932561" y="498764"/>
            <a:ext cx="4986988" cy="3785787"/>
            <a:chOff x="1064" y="682"/>
            <a:chExt cx="4552" cy="3206"/>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 y="682"/>
              <a:ext cx="4410" cy="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3"/>
            <p:cNvSpPr>
              <a:spLocks noChangeArrowheads="1"/>
            </p:cNvSpPr>
            <p:nvPr/>
          </p:nvSpPr>
          <p:spPr bwMode="auto">
            <a:xfrm>
              <a:off x="5088" y="2976"/>
              <a:ext cx="528" cy="9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834664" eaLnBrk="0" fontAlgn="base" hangingPunct="0">
                <a:spcBef>
                  <a:spcPct val="0"/>
                </a:spcBef>
                <a:spcAft>
                  <a:spcPct val="0"/>
                </a:spcAft>
              </a:pPr>
              <a:endParaRPr lang="en-US" sz="2600" b="1">
                <a:solidFill>
                  <a:srgbClr val="000000"/>
                </a:solidFill>
              </a:endParaRPr>
            </a:p>
          </p:txBody>
        </p:sp>
      </p:grpSp>
      <p:sp>
        <p:nvSpPr>
          <p:cNvPr id="7" name="Text Box 5"/>
          <p:cNvSpPr txBox="1">
            <a:spLocks noChangeArrowheads="1"/>
          </p:cNvSpPr>
          <p:nvPr/>
        </p:nvSpPr>
        <p:spPr bwMode="auto">
          <a:xfrm>
            <a:off x="1099837" y="4203744"/>
            <a:ext cx="6976297" cy="91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456" tIns="41728" rIns="83456" bIns="41728">
            <a:spAutoFit/>
          </a:bodyPr>
          <a:lstStyle/>
          <a:p>
            <a:pPr defTabSz="834664" eaLnBrk="0" fontAlgn="base" hangingPunct="0">
              <a:spcBef>
                <a:spcPct val="0"/>
              </a:spcBef>
              <a:spcAft>
                <a:spcPct val="0"/>
              </a:spcAft>
            </a:pPr>
            <a:r>
              <a:rPr lang="en-US" dirty="0" err="1">
                <a:solidFill>
                  <a:srgbClr val="000000"/>
                </a:solidFill>
                <a:latin typeface="Arial" panose="020B0604020202020204" pitchFamily="34" charset="0"/>
                <a:cs typeface="Arial" panose="020B0604020202020204" pitchFamily="34" charset="0"/>
              </a:rPr>
              <a:t>Haptenic</a:t>
            </a:r>
            <a:r>
              <a:rPr lang="en-US" dirty="0">
                <a:solidFill>
                  <a:srgbClr val="000000"/>
                </a:solidFill>
                <a:latin typeface="Arial" panose="020B0604020202020204" pitchFamily="34" charset="0"/>
                <a:cs typeface="Arial" panose="020B0604020202020204" pitchFamily="34" charset="0"/>
              </a:rPr>
              <a:t> type of drug-induced hemolysis. The antibody attaches to the drug bound to the red cell membrane. (From </a:t>
            </a:r>
            <a:r>
              <a:rPr lang="en-US" dirty="0" err="1">
                <a:solidFill>
                  <a:srgbClr val="000000"/>
                </a:solidFill>
                <a:latin typeface="Arial" panose="020B0604020202020204" pitchFamily="34" charset="0"/>
                <a:cs typeface="Arial" panose="020B0604020202020204" pitchFamily="34" charset="0"/>
              </a:rPr>
              <a:t>Garratty</a:t>
            </a:r>
            <a:r>
              <a:rPr lang="en-US" dirty="0">
                <a:solidFill>
                  <a:srgbClr val="000000"/>
                </a:solidFill>
                <a:latin typeface="Arial" panose="020B0604020202020204" pitchFamily="34" charset="0"/>
                <a:cs typeface="Arial" panose="020B0604020202020204" pitchFamily="34" charset="0"/>
              </a:rPr>
              <a:t> G, </a:t>
            </a:r>
            <a:r>
              <a:rPr lang="en-US" dirty="0" err="1">
                <a:solidFill>
                  <a:srgbClr val="000000"/>
                </a:solidFill>
                <a:latin typeface="Arial" panose="020B0604020202020204" pitchFamily="34" charset="0"/>
                <a:cs typeface="Arial" panose="020B0604020202020204" pitchFamily="34" charset="0"/>
              </a:rPr>
              <a:t>Petz</a:t>
            </a:r>
            <a:r>
              <a:rPr lang="en-US" dirty="0">
                <a:solidFill>
                  <a:srgbClr val="000000"/>
                </a:solidFill>
                <a:latin typeface="Arial" panose="020B0604020202020204" pitchFamily="34" charset="0"/>
                <a:cs typeface="Arial" panose="020B0604020202020204" pitchFamily="34" charset="0"/>
              </a:rPr>
              <a:t> L: Drug-induced hemolytic anemia, Am J Med 58:398).</a:t>
            </a:r>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194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217" y="487182"/>
            <a:ext cx="4884588" cy="3424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3"/>
          <p:cNvSpPr txBox="1">
            <a:spLocks noChangeArrowheads="1"/>
          </p:cNvSpPr>
          <p:nvPr/>
        </p:nvSpPr>
        <p:spPr bwMode="auto">
          <a:xfrm>
            <a:off x="1467078" y="3903685"/>
            <a:ext cx="6385251" cy="1192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456" tIns="41728" rIns="83456" bIns="41728">
            <a:spAutoFit/>
          </a:bodyPr>
          <a:lstStyle/>
          <a:p>
            <a:pPr defTabSz="834664" eaLnBrk="0" fontAlgn="base" hangingPunct="0">
              <a:spcBef>
                <a:spcPct val="0"/>
              </a:spcBef>
              <a:spcAft>
                <a:spcPct val="0"/>
              </a:spcAft>
            </a:pPr>
            <a:r>
              <a:rPr lang="en-US" dirty="0">
                <a:solidFill>
                  <a:srgbClr val="000000"/>
                </a:solidFill>
                <a:latin typeface="Arial" panose="020B0604020202020204" pitchFamily="34" charset="0"/>
                <a:cs typeface="Arial" panose="020B0604020202020204" pitchFamily="34" charset="0"/>
              </a:rPr>
              <a:t>Immune-complex type of drug-induced hemolysis. The antibody is usually IgM and fixes complement, leading to intravascular hemolysis. (From </a:t>
            </a:r>
            <a:r>
              <a:rPr lang="en-US" dirty="0" err="1">
                <a:solidFill>
                  <a:srgbClr val="000000"/>
                </a:solidFill>
                <a:latin typeface="Arial" panose="020B0604020202020204" pitchFamily="34" charset="0"/>
                <a:cs typeface="Arial" panose="020B0604020202020204" pitchFamily="34" charset="0"/>
              </a:rPr>
              <a:t>Garratty</a:t>
            </a:r>
            <a:r>
              <a:rPr lang="en-US" dirty="0">
                <a:solidFill>
                  <a:srgbClr val="000000"/>
                </a:solidFill>
                <a:latin typeface="Arial" panose="020B0604020202020204" pitchFamily="34" charset="0"/>
                <a:cs typeface="Arial" panose="020B0604020202020204" pitchFamily="34" charset="0"/>
              </a:rPr>
              <a:t> G, </a:t>
            </a:r>
            <a:r>
              <a:rPr lang="en-US" dirty="0" err="1">
                <a:solidFill>
                  <a:srgbClr val="000000"/>
                </a:solidFill>
                <a:latin typeface="Arial" panose="020B0604020202020204" pitchFamily="34" charset="0"/>
                <a:cs typeface="Arial" panose="020B0604020202020204" pitchFamily="34" charset="0"/>
              </a:rPr>
              <a:t>Petz</a:t>
            </a:r>
            <a:r>
              <a:rPr lang="en-US" dirty="0">
                <a:solidFill>
                  <a:srgbClr val="000000"/>
                </a:solidFill>
                <a:latin typeface="Arial" panose="020B0604020202020204" pitchFamily="34" charset="0"/>
                <a:cs typeface="Arial" panose="020B0604020202020204" pitchFamily="34" charset="0"/>
              </a:rPr>
              <a:t> L: Drug-induced immune hemolytic anemia, Am J Med 58:398).</a:t>
            </a:r>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3057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ig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819" y="1153406"/>
            <a:ext cx="8506339" cy="2037753"/>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3"/>
          <p:cNvSpPr txBox="1">
            <a:spLocks noChangeArrowheads="1"/>
          </p:cNvSpPr>
          <p:nvPr/>
        </p:nvSpPr>
        <p:spPr bwMode="auto">
          <a:xfrm>
            <a:off x="1220911" y="3779444"/>
            <a:ext cx="7110999" cy="100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456" tIns="41728" rIns="83456" bIns="41728">
            <a:spAutoFit/>
          </a:bodyPr>
          <a:lstStyle/>
          <a:p>
            <a:pPr defTabSz="834664" eaLnBrk="0" fontAlgn="base" hangingPunct="0">
              <a:spcBef>
                <a:spcPct val="0"/>
              </a:spcBef>
              <a:spcAft>
                <a:spcPct val="0"/>
              </a:spcAft>
            </a:pPr>
            <a:r>
              <a:rPr lang="en-US" sz="2000" dirty="0">
                <a:solidFill>
                  <a:srgbClr val="000000"/>
                </a:solidFill>
                <a:latin typeface="Arial" panose="020B0604020202020204" pitchFamily="34" charset="0"/>
                <a:cs typeface="Arial" panose="020B0604020202020204" pitchFamily="34" charset="0"/>
              </a:rPr>
              <a:t>True autoimmune type drug-induced hemolysis</a:t>
            </a:r>
            <a:r>
              <a:rPr lang="en-US" sz="2000" dirty="0" smtClean="0">
                <a:solidFill>
                  <a:srgbClr val="000000"/>
                </a:solidFill>
                <a:latin typeface="Arial" panose="020B0604020202020204" pitchFamily="34" charset="0"/>
                <a:cs typeface="Arial" panose="020B0604020202020204" pitchFamily="34" charset="0"/>
              </a:rPr>
              <a:t>. </a:t>
            </a:r>
            <a:r>
              <a:rPr lang="en-US" sz="2000" dirty="0">
                <a:solidFill>
                  <a:srgbClr val="000000"/>
                </a:solidFill>
                <a:latin typeface="Arial" panose="020B0604020202020204" pitchFamily="34" charset="0"/>
                <a:cs typeface="Arial" panose="020B0604020202020204" pitchFamily="34" charset="0"/>
              </a:rPr>
              <a:t>The drug stimulates autoantibody formation, and hemolysis can then occur even in the absence of the drug. </a:t>
            </a:r>
          </a:p>
        </p:txBody>
      </p:sp>
    </p:spTree>
    <p:extLst>
      <p:ext uri="{BB962C8B-B14F-4D97-AF65-F5344CB8AC3E}">
        <p14:creationId xmlns:p14="http://schemas.microsoft.com/office/powerpoint/2010/main" val="1448768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157" y="495193"/>
            <a:ext cx="8229600" cy="980129"/>
          </a:xfrm>
        </p:spPr>
        <p:txBody>
          <a:bodyPr>
            <a:normAutofit fontScale="90000"/>
          </a:bodyPr>
          <a:lstStyle/>
          <a:p>
            <a:r>
              <a:rPr lang="en-US" dirty="0" smtClean="0"/>
              <a:t>Some drugs may cause positive DAT but no hemolysis</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972" y="1475322"/>
            <a:ext cx="5278874" cy="2717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4"/>
          <p:cNvSpPr txBox="1">
            <a:spLocks noChangeArrowheads="1"/>
          </p:cNvSpPr>
          <p:nvPr/>
        </p:nvSpPr>
        <p:spPr bwMode="auto">
          <a:xfrm>
            <a:off x="850456" y="3967802"/>
            <a:ext cx="7657301" cy="91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456" tIns="41728" rIns="83456" bIns="41728">
            <a:spAutoFit/>
          </a:bodyPr>
          <a:lstStyle/>
          <a:p>
            <a:pPr defTabSz="834664" eaLnBrk="0" fontAlgn="base" hangingPunct="0">
              <a:spcBef>
                <a:spcPct val="0"/>
              </a:spcBef>
              <a:spcAft>
                <a:spcPct val="0"/>
              </a:spcAft>
            </a:pPr>
            <a:r>
              <a:rPr lang="en-US" dirty="0">
                <a:solidFill>
                  <a:srgbClr val="000000"/>
                </a:solidFill>
                <a:latin typeface="Arial" panose="020B0604020202020204" pitchFamily="34" charset="0"/>
                <a:cs typeface="Arial" panose="020B0604020202020204" pitchFamily="34" charset="0"/>
              </a:rPr>
              <a:t>Membrane modification type of drug-induced immunoglobulin adherence reaction. </a:t>
            </a:r>
            <a:r>
              <a:rPr lang="en-US" u="sng" dirty="0">
                <a:solidFill>
                  <a:srgbClr val="000000"/>
                </a:solidFill>
                <a:latin typeface="Arial" panose="020B0604020202020204" pitchFamily="34" charset="0"/>
                <a:cs typeface="Arial" panose="020B0604020202020204" pitchFamily="34" charset="0"/>
              </a:rPr>
              <a:t>Hemolysis does not occur in this nonspecific reaction</a:t>
            </a:r>
            <a:r>
              <a:rPr lang="en-US" dirty="0">
                <a:solidFill>
                  <a:srgbClr val="000000"/>
                </a:solidFill>
                <a:latin typeface="Arial" panose="020B0604020202020204" pitchFamily="34" charset="0"/>
                <a:cs typeface="Arial" panose="020B0604020202020204" pitchFamily="34" charset="0"/>
              </a:rPr>
              <a:t>. (From</a:t>
            </a:r>
          </a:p>
          <a:p>
            <a:pPr defTabSz="834664" eaLnBrk="0" fontAlgn="base" hangingPunct="0">
              <a:spcBef>
                <a:spcPct val="0"/>
              </a:spcBef>
              <a:spcAft>
                <a:spcPct val="0"/>
              </a:spcAft>
            </a:pPr>
            <a:r>
              <a:rPr lang="en-US" dirty="0" err="1">
                <a:solidFill>
                  <a:srgbClr val="000000"/>
                </a:solidFill>
                <a:latin typeface="Arial" panose="020B0604020202020204" pitchFamily="34" charset="0"/>
                <a:cs typeface="Arial" panose="020B0604020202020204" pitchFamily="34" charset="0"/>
              </a:rPr>
              <a:t>Garratty</a:t>
            </a:r>
            <a:r>
              <a:rPr lang="en-US" dirty="0">
                <a:solidFill>
                  <a:srgbClr val="000000"/>
                </a:solidFill>
                <a:latin typeface="Arial" panose="020B0604020202020204" pitchFamily="34" charset="0"/>
                <a:cs typeface="Arial" panose="020B0604020202020204" pitchFamily="34" charset="0"/>
              </a:rPr>
              <a:t> G, </a:t>
            </a:r>
            <a:r>
              <a:rPr lang="en-US" dirty="0" err="1">
                <a:solidFill>
                  <a:srgbClr val="000000"/>
                </a:solidFill>
                <a:latin typeface="Arial" panose="020B0604020202020204" pitchFamily="34" charset="0"/>
                <a:cs typeface="Arial" panose="020B0604020202020204" pitchFamily="34" charset="0"/>
              </a:rPr>
              <a:t>Petz</a:t>
            </a:r>
            <a:r>
              <a:rPr lang="en-US" dirty="0">
                <a:solidFill>
                  <a:srgbClr val="000000"/>
                </a:solidFill>
                <a:latin typeface="Arial" panose="020B0604020202020204" pitchFamily="34" charset="0"/>
                <a:cs typeface="Arial" panose="020B0604020202020204" pitchFamily="34" charset="0"/>
              </a:rPr>
              <a:t> L: </a:t>
            </a:r>
            <a:r>
              <a:rPr lang="en-US" dirty="0" err="1">
                <a:solidFill>
                  <a:srgbClr val="000000"/>
                </a:solidFill>
                <a:latin typeface="Arial" panose="020B0604020202020204" pitchFamily="34" charset="0"/>
                <a:cs typeface="Arial" panose="020B0604020202020204" pitchFamily="34" charset="0"/>
              </a:rPr>
              <a:t>Druginduced</a:t>
            </a:r>
            <a:r>
              <a:rPr lang="en-US" dirty="0">
                <a:solidFill>
                  <a:srgbClr val="000000"/>
                </a:solidFill>
                <a:latin typeface="Arial" panose="020B0604020202020204" pitchFamily="34" charset="0"/>
                <a:cs typeface="Arial" panose="020B0604020202020204" pitchFamily="34" charset="0"/>
              </a:rPr>
              <a:t> hemolytic anemia, Am J Med 58:398).</a:t>
            </a:r>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7829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041039"/>
      </p:ext>
    </p:extLst>
  </p:cSld>
  <p:clrMapOvr>
    <a:masterClrMapping/>
  </p:clrMapOvr>
</p:sld>
</file>

<file path=ppt/theme/theme1.xml><?xml version="1.0" encoding="utf-8"?>
<a:theme xmlns:a="http://schemas.openxmlformats.org/drawingml/2006/main" name="campus_life_MA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SMPH_dept</Template>
  <TotalTime>1721</TotalTime>
  <Words>2384</Words>
  <Application>Microsoft Office PowerPoint</Application>
  <PresentationFormat>On-screen Show (16:9)</PresentationFormat>
  <Paragraphs>182</Paragraphs>
  <Slides>26</Slides>
  <Notes>19</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2" baseType="lpstr">
      <vt:lpstr>Arial</vt:lpstr>
      <vt:lpstr>Calibri</vt:lpstr>
      <vt:lpstr>Georgia</vt:lpstr>
      <vt:lpstr>Wingdings</vt:lpstr>
      <vt:lpstr>campus_life_MAC</vt:lpstr>
      <vt:lpstr>Image Document</vt:lpstr>
      <vt:lpstr>PowerPoint Presentation</vt:lpstr>
      <vt:lpstr>The Destruction of Red Cells</vt:lpstr>
      <vt:lpstr>Immune-mediated Hemolysis</vt:lpstr>
      <vt:lpstr>Learning Objectives</vt:lpstr>
      <vt:lpstr>Immune Hemolytic Anemia</vt:lpstr>
      <vt:lpstr>Detection of Red Cell Antibodies-1</vt:lpstr>
      <vt:lpstr>Detection of Red Cell Antibodies-2</vt:lpstr>
      <vt:lpstr>PowerPoint Presentation</vt:lpstr>
      <vt:lpstr>Immune Hemolytic Anemia</vt:lpstr>
      <vt:lpstr>Autoimmune Hemolytic Anemia</vt:lpstr>
      <vt:lpstr>Warm vs Cold Antibodies</vt:lpstr>
      <vt:lpstr>Hemolysis Due to Warm Autoantibodies</vt:lpstr>
      <vt:lpstr>Warm Autoimmune Hemolytic Anemia</vt:lpstr>
      <vt:lpstr>Cold Agglutinin Syndrome</vt:lpstr>
      <vt:lpstr>Most cold agglutinins are clinically benign</vt:lpstr>
      <vt:lpstr>RBC clumping in cold agglutinin disease</vt:lpstr>
      <vt:lpstr>RBC clumping in cold agglutinin disease</vt:lpstr>
      <vt:lpstr>Effect of Ambient Temperature on Hemolysis in Cold Agglutinin Disease</vt:lpstr>
      <vt:lpstr>Cold Agglutinin Disease Treatment</vt:lpstr>
      <vt:lpstr>Drug-induced Immune Hemolysis</vt:lpstr>
      <vt:lpstr>Mechanisms of Drug-induced Hemolysis</vt:lpstr>
      <vt:lpstr>PowerPoint Presentation</vt:lpstr>
      <vt:lpstr>PowerPoint Presentation</vt:lpstr>
      <vt:lpstr>PowerPoint Presentation</vt:lpstr>
      <vt:lpstr>Some drugs may cause positive DAT but no hemolysis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Eliot Williams</cp:lastModifiedBy>
  <cp:revision>62</cp:revision>
  <dcterms:created xsi:type="dcterms:W3CDTF">2016-03-23T18:42:06Z</dcterms:created>
  <dcterms:modified xsi:type="dcterms:W3CDTF">2018-08-17T16:30:29Z</dcterms:modified>
</cp:coreProperties>
</file>