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4" r:id="rId1"/>
  </p:sldMasterIdLst>
  <p:notesMasterIdLst>
    <p:notesMasterId r:id="rId31"/>
  </p:notesMasterIdLst>
  <p:sldIdLst>
    <p:sldId id="256" r:id="rId2"/>
    <p:sldId id="257" r:id="rId3"/>
    <p:sldId id="369" r:id="rId4"/>
    <p:sldId id="377" r:id="rId5"/>
    <p:sldId id="342" r:id="rId6"/>
    <p:sldId id="370" r:id="rId7"/>
    <p:sldId id="371" r:id="rId8"/>
    <p:sldId id="372" r:id="rId9"/>
    <p:sldId id="319" r:id="rId10"/>
    <p:sldId id="344" r:id="rId11"/>
    <p:sldId id="365" r:id="rId12"/>
    <p:sldId id="366" r:id="rId13"/>
    <p:sldId id="354" r:id="rId14"/>
    <p:sldId id="355" r:id="rId15"/>
    <p:sldId id="356" r:id="rId16"/>
    <p:sldId id="367" r:id="rId17"/>
    <p:sldId id="345" r:id="rId18"/>
    <p:sldId id="347" r:id="rId19"/>
    <p:sldId id="364" r:id="rId20"/>
    <p:sldId id="348" r:id="rId21"/>
    <p:sldId id="363" r:id="rId22"/>
    <p:sldId id="359" r:id="rId23"/>
    <p:sldId id="360" r:id="rId24"/>
    <p:sldId id="357" r:id="rId25"/>
    <p:sldId id="368" r:id="rId26"/>
    <p:sldId id="374" r:id="rId27"/>
    <p:sldId id="376" r:id="rId28"/>
    <p:sldId id="375" r:id="rId29"/>
    <p:sldId id="260" r:id="rId30"/>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userDrawn="1">
          <p15:clr>
            <a:srgbClr val="A4A3A4"/>
          </p15:clr>
        </p15:guide>
        <p15:guide id="5"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51100"/>
    <a:srgbClr val="B70000"/>
    <a:srgbClr val="D2BB8D"/>
    <a:srgbClr val="9B8054"/>
    <a:srgbClr val="5B2500"/>
    <a:srgbClr val="95743E"/>
    <a:srgbClr val="6B1F00"/>
    <a:srgbClr val="6F0000"/>
    <a:srgbClr val="D2C59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4573" autoAdjust="0"/>
    <p:restoredTop sz="86393" autoAdjust="0"/>
  </p:normalViewPr>
  <p:slideViewPr>
    <p:cSldViewPr snapToGrid="0" snapToObjects="1" showGuides="1">
      <p:cViewPr varScale="1">
        <p:scale>
          <a:sx n="186" d="100"/>
          <a:sy n="186" d="100"/>
        </p:scale>
        <p:origin x="654" y="180"/>
      </p:cViewPr>
      <p:guideLst>
        <p:guide orient="horz"/>
        <p:guide/>
      </p:guideLst>
    </p:cSldViewPr>
  </p:slideViewPr>
  <p:outlineViewPr>
    <p:cViewPr>
      <p:scale>
        <a:sx n="33" d="100"/>
        <a:sy n="33" d="100"/>
      </p:scale>
      <p:origin x="0" y="-5628"/>
    </p:cViewPr>
  </p:outlineViewPr>
  <p:notesTextViewPr>
    <p:cViewPr>
      <p:scale>
        <a:sx n="100" d="100"/>
        <a:sy n="100" d="100"/>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CD20E2-9B26-714E-AB8E-8B368B331F5F}" type="datetimeFigureOut">
              <a:rPr lang="en-US" smtClean="0"/>
              <a:t>8/17/2018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09FE9E-4102-6241-A4F0-C273CE31FE05}" type="slidenum">
              <a:rPr lang="en-US" smtClean="0"/>
              <a:t>‹#›</a:t>
            </a:fld>
            <a:endParaRPr lang="en-US"/>
          </a:p>
        </p:txBody>
      </p:sp>
    </p:spTree>
    <p:extLst>
      <p:ext uri="{BB962C8B-B14F-4D97-AF65-F5344CB8AC3E}">
        <p14:creationId xmlns:p14="http://schemas.microsoft.com/office/powerpoint/2010/main" val="40794829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60 sec.  Tightly</a:t>
            </a:r>
            <a:r>
              <a:rPr lang="en-US" baseline="0" dirty="0" smtClean="0"/>
              <a:t> coordinated and regulated formation of a clot.</a:t>
            </a:r>
            <a:endParaRPr lang="en-US" dirty="0" smtClean="0"/>
          </a:p>
          <a:p>
            <a:endParaRPr lang="en-US" dirty="0" smtClean="0"/>
          </a:p>
          <a:p>
            <a:r>
              <a:rPr lang="en-US" dirty="0" smtClean="0"/>
              <a:t>Cellular </a:t>
            </a:r>
            <a:r>
              <a:rPr lang="en-US" dirty="0" smtClean="0"/>
              <a:t>(platelets) and soluble (clotting</a:t>
            </a:r>
            <a:r>
              <a:rPr lang="en-US" baseline="0" dirty="0" smtClean="0"/>
              <a:t> factors, fibrinogen, von Willebrand factor) </a:t>
            </a:r>
            <a:r>
              <a:rPr lang="en-US" dirty="0" smtClean="0"/>
              <a:t>components of </a:t>
            </a:r>
            <a:r>
              <a:rPr lang="en-US" dirty="0" smtClean="0"/>
              <a:t>blood</a:t>
            </a:r>
            <a:r>
              <a:rPr lang="en-US" baseline="0" dirty="0" smtClean="0"/>
              <a:t>, and components of the vessel wall and subendothelium (</a:t>
            </a:r>
            <a:r>
              <a:rPr lang="en-US" baseline="0" dirty="0" err="1" smtClean="0"/>
              <a:t>eg</a:t>
            </a:r>
            <a:r>
              <a:rPr lang="en-US" baseline="0" dirty="0" smtClean="0"/>
              <a:t>, tissue factor, collagen) all contribute.  </a:t>
            </a:r>
          </a:p>
          <a:p>
            <a:endParaRPr lang="en-US" baseline="0" dirty="0" smtClean="0"/>
          </a:p>
          <a:p>
            <a:r>
              <a:rPr lang="en-US" baseline="0" dirty="0" smtClean="0"/>
              <a:t>Not shown: the clot must be broken down and replaced by connective tissue (fibrinolysis).  </a:t>
            </a:r>
          </a:p>
          <a:p>
            <a:endParaRPr lang="en-US" baseline="0" dirty="0" smtClean="0"/>
          </a:p>
          <a:p>
            <a:r>
              <a:rPr lang="en-US" baseline="0" dirty="0" smtClean="0"/>
              <a:t>How can we analyze this in the laboratory?</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3</a:t>
            </a:fld>
            <a:endParaRPr lang="en-US"/>
          </a:p>
        </p:txBody>
      </p:sp>
    </p:spTree>
    <p:extLst>
      <p:ext uri="{BB962C8B-B14F-4D97-AF65-F5344CB8AC3E}">
        <p14:creationId xmlns:p14="http://schemas.microsoft.com/office/powerpoint/2010/main" val="2469076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understand this process it’s helpful to dissect it to analyze its component parts.  </a:t>
            </a:r>
          </a:p>
          <a:p>
            <a:endParaRPr lang="en-US" dirty="0" smtClean="0"/>
          </a:p>
          <a:p>
            <a:r>
              <a:rPr lang="en-US" dirty="0" smtClean="0"/>
              <a:t>We are able to do this to an</a:t>
            </a:r>
            <a:r>
              <a:rPr lang="en-US" baseline="0" dirty="0" smtClean="0"/>
              <a:t> extent with components found in the blood but are very limited in our ability to analyze the contributions of the vessel wall and surrounding tissue.</a:t>
            </a:r>
          </a:p>
          <a:p>
            <a:endParaRPr lang="en-US" baseline="0" dirty="0" smtClean="0"/>
          </a:p>
          <a:p>
            <a:r>
              <a:rPr lang="en-US" baseline="0" dirty="0" smtClean="0"/>
              <a:t>In this session I will discuss several tests that are useful in the diagnosis and management of bleeding and clotting disorders.  I will describe how some of the tests are done to help you understand what they measure.  You’ll be responsible for knowing how these tests are used to help diagnose the conditions we discuss in class, but you don’t need to memorize test methods.</a:t>
            </a:r>
          </a:p>
          <a:p>
            <a:endParaRPr lang="en-US" baseline="0" dirty="0" smtClean="0"/>
          </a:p>
        </p:txBody>
      </p:sp>
      <p:sp>
        <p:nvSpPr>
          <p:cNvPr id="4" name="Slide Number Placeholder 3"/>
          <p:cNvSpPr>
            <a:spLocks noGrp="1"/>
          </p:cNvSpPr>
          <p:nvPr>
            <p:ph type="sldNum" sz="quarter" idx="10"/>
          </p:nvPr>
        </p:nvSpPr>
        <p:spPr/>
        <p:txBody>
          <a:bodyPr/>
          <a:lstStyle/>
          <a:p>
            <a:fld id="{2C09FE9E-4102-6241-A4F0-C273CE31FE05}" type="slidenum">
              <a:rPr lang="en-US" smtClean="0"/>
              <a:t>4</a:t>
            </a:fld>
            <a:endParaRPr lang="en-US"/>
          </a:p>
        </p:txBody>
      </p:sp>
    </p:spTree>
    <p:extLst>
      <p:ext uri="{BB962C8B-B14F-4D97-AF65-F5344CB8AC3E}">
        <p14:creationId xmlns:p14="http://schemas.microsoft.com/office/powerpoint/2010/main" val="20877409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Primary hemostasis refers to the formation of the “platelet plug” that forms the first line of defense against bleeding when</a:t>
            </a:r>
            <a:r>
              <a:rPr lang="en-US" baseline="0" dirty="0" smtClean="0"/>
              <a:t> a vessel is injured.  These tests are useful in detecting and defining defects in this process</a:t>
            </a:r>
          </a:p>
          <a:p>
            <a:endParaRPr lang="en-US" baseline="0" dirty="0" smtClean="0"/>
          </a:p>
          <a:p>
            <a:r>
              <a:rPr lang="en-US" baseline="0" dirty="0" smtClean="0"/>
              <a:t>We will not discuss the bottom two in this course</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5</a:t>
            </a:fld>
            <a:endParaRPr lang="en-US"/>
          </a:p>
        </p:txBody>
      </p:sp>
    </p:spTree>
    <p:extLst>
      <p:ext uri="{BB962C8B-B14F-4D97-AF65-F5344CB8AC3E}">
        <p14:creationId xmlns:p14="http://schemas.microsoft.com/office/powerpoint/2010/main" val="2232840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a:t>
            </a:r>
            <a:r>
              <a:rPr lang="en-US" baseline="0" dirty="0" smtClean="0"/>
              <a:t> normal hemostasis fibrin forms around a platelet plug to stabilize the clot.  We are able analyze this process in reasonably good detail in the lab using the tests listed here.</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6</a:t>
            </a:fld>
            <a:endParaRPr lang="en-US"/>
          </a:p>
        </p:txBody>
      </p:sp>
    </p:spTree>
    <p:extLst>
      <p:ext uri="{BB962C8B-B14F-4D97-AF65-F5344CB8AC3E}">
        <p14:creationId xmlns:p14="http://schemas.microsoft.com/office/powerpoint/2010/main" val="5638710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have</a:t>
            </a:r>
            <a:r>
              <a:rPr lang="en-US" baseline="0" dirty="0" smtClean="0"/>
              <a:t> only a limited ability to analyze the fibrinolytic process. </a:t>
            </a:r>
          </a:p>
          <a:p>
            <a:endParaRPr lang="en-US" baseline="0" dirty="0" smtClean="0"/>
          </a:p>
          <a:p>
            <a:r>
              <a:rPr lang="en-US" baseline="0" dirty="0" smtClean="0"/>
              <a:t>Both of these tests are indirect indicators of fibrinolytic activity.</a:t>
            </a:r>
          </a:p>
          <a:p>
            <a:endParaRPr lang="en-US" baseline="0" dirty="0" smtClean="0"/>
          </a:p>
          <a:p>
            <a:r>
              <a:rPr lang="en-US" baseline="0" dirty="0" smtClean="0"/>
              <a:t>D-dimer is a proteolytic fragment of fibrin generated during clot lysis – higher levels found when thrombosis occurs or during intravascular coagulation.  This test is sensitive but not very specific.</a:t>
            </a:r>
          </a:p>
          <a:p>
            <a:endParaRPr lang="en-US" baseline="0" dirty="0" smtClean="0"/>
          </a:p>
          <a:p>
            <a:r>
              <a:rPr lang="en-US" baseline="0" dirty="0" smtClean="0"/>
              <a:t>Alpha-2 </a:t>
            </a:r>
            <a:r>
              <a:rPr lang="en-US" baseline="0" dirty="0" err="1" smtClean="0"/>
              <a:t>antiplasmin</a:t>
            </a:r>
            <a:r>
              <a:rPr lang="en-US" baseline="0" dirty="0" smtClean="0"/>
              <a:t> is consumed when plasmin (the enzyme that lyses fibrin) is generated – lower </a:t>
            </a:r>
            <a:r>
              <a:rPr lang="en-US" baseline="0" dirty="0" err="1" smtClean="0"/>
              <a:t>antiplasmin</a:t>
            </a:r>
            <a:r>
              <a:rPr lang="en-US" baseline="0" dirty="0" smtClean="0"/>
              <a:t> levels may indicate increased and dysregulated fibrinolysis</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7</a:t>
            </a:fld>
            <a:endParaRPr lang="en-US"/>
          </a:p>
        </p:txBody>
      </p:sp>
    </p:spTree>
    <p:extLst>
      <p:ext uri="{BB962C8B-B14F-4D97-AF65-F5344CB8AC3E}">
        <p14:creationId xmlns:p14="http://schemas.microsoft.com/office/powerpoint/2010/main" val="40314438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plasma proteins are</a:t>
            </a:r>
            <a:r>
              <a:rPr lang="en-US" baseline="0" dirty="0" smtClean="0"/>
              <a:t> among the most important regulators of the clotting process.  Low levels of any of these three proteins can predispose to pathologic thrombosis.</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8</a:t>
            </a:fld>
            <a:endParaRPr lang="en-US"/>
          </a:p>
        </p:txBody>
      </p:sp>
    </p:spTree>
    <p:extLst>
      <p:ext uri="{BB962C8B-B14F-4D97-AF65-F5344CB8AC3E}">
        <p14:creationId xmlns:p14="http://schemas.microsoft.com/office/powerpoint/2010/main" val="36983420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left hand diagram is more representative of physiologic clotting, since it shows the connections between the so-called intrinsic and extrinsic arms of the clotting cascade.  </a:t>
            </a:r>
          </a:p>
          <a:p>
            <a:endParaRPr lang="en-US" baseline="0" dirty="0" smtClean="0"/>
          </a:p>
          <a:p>
            <a:r>
              <a:rPr lang="en-US" baseline="0" dirty="0" smtClean="0"/>
              <a:t>The right hand diagram shows these as separate pathways, which is more representative of how we analyze the cascade in the laboratory.</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9</a:t>
            </a:fld>
            <a:endParaRPr lang="en-US"/>
          </a:p>
        </p:txBody>
      </p:sp>
    </p:spTree>
    <p:extLst>
      <p:ext uri="{BB962C8B-B14F-4D97-AF65-F5344CB8AC3E}">
        <p14:creationId xmlns:p14="http://schemas.microsoft.com/office/powerpoint/2010/main" val="11870525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prothrombin time is a measure of how long it</a:t>
            </a:r>
            <a:r>
              <a:rPr lang="en-US" baseline="0" dirty="0" smtClean="0"/>
              <a:t> takes a fibrin clot to form after adding a relatively high concentration of tissue factor plus phospholipid and calcium (the latter to overcome the citrate used to keep the blood from clotting prior to testing)</a:t>
            </a:r>
          </a:p>
          <a:p>
            <a:endParaRPr lang="en-US" baseline="0" dirty="0" smtClean="0"/>
          </a:p>
          <a:p>
            <a:r>
              <a:rPr lang="en-US" baseline="0" dirty="0" smtClean="0"/>
              <a:t>Because the concentration of TF is very high in this test factors VIII, IX, and XI do not contribute significantly to fibrin formation.</a:t>
            </a:r>
          </a:p>
          <a:p>
            <a:endParaRPr lang="en-US" baseline="0" dirty="0" smtClean="0"/>
          </a:p>
          <a:p>
            <a:r>
              <a:rPr lang="en-US" baseline="0" dirty="0" smtClean="0"/>
              <a:t>The prothrombin time will be prolonged if levels of one or more of the factors in the so-called extrinsic pathway are significantly reduced (II, V, X, VII or fibrinogen) or in the presence of some coagulation inhibitors (for example the direct factor </a:t>
            </a:r>
            <a:r>
              <a:rPr lang="en-US" baseline="0" dirty="0" err="1" smtClean="0"/>
              <a:t>Xa</a:t>
            </a:r>
            <a:r>
              <a:rPr lang="en-US" baseline="0" dirty="0" smtClean="0"/>
              <a:t> or thrombin inhibitors)</a:t>
            </a:r>
          </a:p>
          <a:p>
            <a:endParaRPr lang="en-US" baseline="0" dirty="0" smtClean="0"/>
          </a:p>
          <a:p>
            <a:r>
              <a:rPr lang="en-US" baseline="0" dirty="0" smtClean="0"/>
              <a:t>It is widely used to monitor the anticoagulant effect of </a:t>
            </a:r>
            <a:r>
              <a:rPr lang="en-US" baseline="0" dirty="0" smtClean="0"/>
              <a:t>warfarin</a:t>
            </a:r>
          </a:p>
          <a:p>
            <a:endParaRPr lang="en-US" baseline="0" dirty="0" smtClean="0"/>
          </a:p>
          <a:p>
            <a:r>
              <a:rPr lang="en-US" baseline="0" dirty="0" smtClean="0"/>
              <a:t>For reasons I will discuss shortly the prothrombin time (measured in seconds) is usually expressed as a </a:t>
            </a:r>
            <a:r>
              <a:rPr lang="en-US" baseline="0" dirty="0" err="1" smtClean="0"/>
              <a:t>unitless</a:t>
            </a:r>
            <a:r>
              <a:rPr lang="en-US" baseline="0" dirty="0" smtClean="0"/>
              <a:t> variable called the INR</a:t>
            </a:r>
            <a:endParaRPr lang="en-US" baseline="0" dirty="0" smtClean="0"/>
          </a:p>
        </p:txBody>
      </p:sp>
      <p:sp>
        <p:nvSpPr>
          <p:cNvPr id="4" name="Slide Number Placeholder 3"/>
          <p:cNvSpPr>
            <a:spLocks noGrp="1"/>
          </p:cNvSpPr>
          <p:nvPr>
            <p:ph type="sldNum" sz="quarter" idx="10"/>
          </p:nvPr>
        </p:nvSpPr>
        <p:spPr/>
        <p:txBody>
          <a:bodyPr/>
          <a:lstStyle/>
          <a:p>
            <a:fld id="{2C09FE9E-4102-6241-A4F0-C273CE31FE05}" type="slidenum">
              <a:rPr lang="en-US" smtClean="0"/>
              <a:t>10</a:t>
            </a:fld>
            <a:endParaRPr lang="en-US"/>
          </a:p>
        </p:txBody>
      </p:sp>
    </p:spTree>
    <p:extLst>
      <p:ext uri="{BB962C8B-B14F-4D97-AF65-F5344CB8AC3E}">
        <p14:creationId xmlns:p14="http://schemas.microsoft.com/office/powerpoint/2010/main" val="49000349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prothrombin time will</a:t>
            </a:r>
            <a:r>
              <a:rPr lang="en-US" baseline="0" dirty="0" smtClean="0"/>
              <a:t> detect most acquired clotting defects.</a:t>
            </a:r>
            <a:endParaRPr lang="en-US" dirty="0" smtClean="0"/>
          </a:p>
          <a:p>
            <a:endParaRPr lang="en-US" dirty="0" smtClean="0"/>
          </a:p>
          <a:p>
            <a:r>
              <a:rPr lang="en-US" dirty="0" smtClean="0"/>
              <a:t>You</a:t>
            </a:r>
            <a:r>
              <a:rPr lang="en-US" baseline="0" dirty="0" smtClean="0"/>
              <a:t> </a:t>
            </a:r>
            <a:r>
              <a:rPr lang="en-US" baseline="0" dirty="0" smtClean="0"/>
              <a:t>can generally assume that if the PT/INR is prolonged there is a hemostatic defect with a severity proportional to the degree of test abnormality.</a:t>
            </a:r>
          </a:p>
        </p:txBody>
      </p:sp>
      <p:sp>
        <p:nvSpPr>
          <p:cNvPr id="4" name="Slide Number Placeholder 3"/>
          <p:cNvSpPr>
            <a:spLocks noGrp="1"/>
          </p:cNvSpPr>
          <p:nvPr>
            <p:ph type="sldNum" sz="quarter" idx="10"/>
          </p:nvPr>
        </p:nvSpPr>
        <p:spPr/>
        <p:txBody>
          <a:bodyPr/>
          <a:lstStyle/>
          <a:p>
            <a:fld id="{2C09FE9E-4102-6241-A4F0-C273CE31FE05}" type="slidenum">
              <a:rPr lang="en-US" smtClean="0"/>
              <a:t>11</a:t>
            </a:fld>
            <a:endParaRPr lang="en-US"/>
          </a:p>
        </p:txBody>
      </p:sp>
    </p:spTree>
    <p:extLst>
      <p:ext uri="{BB962C8B-B14F-4D97-AF65-F5344CB8AC3E}">
        <p14:creationId xmlns:p14="http://schemas.microsoft.com/office/powerpoint/2010/main" val="10802320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tissue factor and phospholipid used to do the prothrombin time test may come from several</a:t>
            </a:r>
            <a:r>
              <a:rPr lang="en-US" baseline="0" dirty="0" smtClean="0"/>
              <a:t> different sources depending on the specific reagent.  This causes variability in the sensitivity of the test to decreases in clotting factor levels.  </a:t>
            </a:r>
          </a:p>
          <a:p>
            <a:endParaRPr lang="en-US" baseline="0" dirty="0" smtClean="0"/>
          </a:p>
          <a:p>
            <a:r>
              <a:rPr lang="en-US" baseline="0" dirty="0" smtClean="0"/>
              <a:t>The INR system was developed to overcome this variability and make results from different laboratories more comparable</a:t>
            </a:r>
          </a:p>
          <a:p>
            <a:endParaRPr lang="en-US" baseline="0" dirty="0" smtClean="0"/>
          </a:p>
          <a:p>
            <a:r>
              <a:rPr lang="en-US" baseline="0" dirty="0" smtClean="0"/>
              <a:t>This is particularly important when monitoring warfarin, since drug dosing is based on the INR.  The INR system was developed explicitly for this purpose.</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12</a:t>
            </a:fld>
            <a:endParaRPr lang="en-US"/>
          </a:p>
        </p:txBody>
      </p:sp>
    </p:spTree>
    <p:extLst>
      <p:ext uri="{BB962C8B-B14F-4D97-AF65-F5344CB8AC3E}">
        <p14:creationId xmlns:p14="http://schemas.microsoft.com/office/powerpoint/2010/main" val="921553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 won’t be asked</a:t>
            </a:r>
            <a:r>
              <a:rPr lang="en-US" baseline="0" dirty="0" smtClean="0"/>
              <a:t> to calculate an INR in this class – we will give you the value.  This is how the laboratory calculates it.</a:t>
            </a:r>
          </a:p>
          <a:p>
            <a:endParaRPr lang="en-US" baseline="0" dirty="0" smtClean="0"/>
          </a:p>
          <a:p>
            <a:endParaRPr lang="en-US" baseline="0" dirty="0" smtClean="0"/>
          </a:p>
          <a:p>
            <a:r>
              <a:rPr lang="en-US" baseline="0" dirty="0" smtClean="0"/>
              <a:t>The ISI is a variable that is provided by the manufacturer of the thromboplastin reagent, and is specific for that reagent.  A higher ISI means the reagent is less sensitive to variations in clotting factor levels.  Most laboratories today choose reagents with an ISI of around 1</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13</a:t>
            </a:fld>
            <a:endParaRPr lang="en-US"/>
          </a:p>
        </p:txBody>
      </p:sp>
    </p:spTree>
    <p:extLst>
      <p:ext uri="{BB962C8B-B14F-4D97-AF65-F5344CB8AC3E}">
        <p14:creationId xmlns:p14="http://schemas.microsoft.com/office/powerpoint/2010/main" val="23680062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how the INR</a:t>
            </a:r>
            <a:r>
              <a:rPr lang="en-US" baseline="0" dirty="0" smtClean="0"/>
              <a:t> system works in theory.  Prothrombin times done on the same plasma sample using different reagents give very different prothrombin times, but after conversion to an INR the results are the same in both labs</a:t>
            </a:r>
          </a:p>
          <a:p>
            <a:endParaRPr lang="en-US" baseline="0" dirty="0" smtClean="0"/>
          </a:p>
          <a:p>
            <a:r>
              <a:rPr lang="en-US" baseline="0" dirty="0" smtClean="0"/>
              <a:t>In practice the system doesn’t work this well all the time, but it is still much better than using the raw prothrombin time number.</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14</a:t>
            </a:fld>
            <a:endParaRPr lang="en-US"/>
          </a:p>
        </p:txBody>
      </p:sp>
    </p:spTree>
    <p:extLst>
      <p:ext uri="{BB962C8B-B14F-4D97-AF65-F5344CB8AC3E}">
        <p14:creationId xmlns:p14="http://schemas.microsoft.com/office/powerpoint/2010/main" val="2085105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PTT is a test that interrogates</a:t>
            </a:r>
            <a:r>
              <a:rPr lang="en-US" baseline="0" dirty="0" smtClean="0"/>
              <a:t> the so-called “intrinsic” arm of the clotting cascade.</a:t>
            </a:r>
          </a:p>
          <a:p>
            <a:endParaRPr lang="en-US" baseline="0" dirty="0" smtClean="0"/>
          </a:p>
          <a:p>
            <a:r>
              <a:rPr lang="en-US" baseline="0" dirty="0" smtClean="0"/>
              <a:t>Clotting is initiated by adding to patient plasma phospholipid plus a contact activator (finely dispersed negatively charged particles) which generates factor </a:t>
            </a:r>
            <a:r>
              <a:rPr lang="en-US" baseline="0" dirty="0" err="1" smtClean="0"/>
              <a:t>XIIa</a:t>
            </a:r>
            <a:r>
              <a:rPr lang="en-US" baseline="0" dirty="0" smtClean="0"/>
              <a:t>.  This in turn activates factor XI, and factor Xia activates factor IX.  When calcium is added, the pathway can then proceed to completion (</a:t>
            </a:r>
            <a:r>
              <a:rPr lang="en-US" baseline="0" dirty="0" err="1" smtClean="0"/>
              <a:t>IXa</a:t>
            </a:r>
            <a:r>
              <a:rPr lang="en-US" baseline="0" dirty="0" smtClean="0"/>
              <a:t> and </a:t>
            </a:r>
            <a:r>
              <a:rPr lang="en-US" baseline="0" dirty="0" err="1" smtClean="0"/>
              <a:t>VIIIa</a:t>
            </a:r>
            <a:r>
              <a:rPr lang="en-US" baseline="0" dirty="0" smtClean="0"/>
              <a:t> activate X, </a:t>
            </a:r>
            <a:r>
              <a:rPr lang="en-US" baseline="0" dirty="0" err="1" smtClean="0"/>
              <a:t>Xa</a:t>
            </a:r>
            <a:r>
              <a:rPr lang="en-US" baseline="0" dirty="0" smtClean="0"/>
              <a:t> and </a:t>
            </a:r>
            <a:r>
              <a:rPr lang="en-US" baseline="0" dirty="0" err="1" smtClean="0"/>
              <a:t>Va</a:t>
            </a:r>
            <a:r>
              <a:rPr lang="en-US" baseline="0" dirty="0" smtClean="0"/>
              <a:t> generate thrombin, thrombin generates fibrin.  The time needed for fibrin to form is reported in seconds. </a:t>
            </a:r>
          </a:p>
        </p:txBody>
      </p:sp>
      <p:sp>
        <p:nvSpPr>
          <p:cNvPr id="4" name="Slide Number Placeholder 3"/>
          <p:cNvSpPr>
            <a:spLocks noGrp="1"/>
          </p:cNvSpPr>
          <p:nvPr>
            <p:ph type="sldNum" sz="quarter" idx="10"/>
          </p:nvPr>
        </p:nvSpPr>
        <p:spPr/>
        <p:txBody>
          <a:bodyPr/>
          <a:lstStyle/>
          <a:p>
            <a:fld id="{2C09FE9E-4102-6241-A4F0-C273CE31FE05}" type="slidenum">
              <a:rPr lang="en-US" smtClean="0"/>
              <a:t>15</a:t>
            </a:fld>
            <a:endParaRPr lang="en-US"/>
          </a:p>
        </p:txBody>
      </p:sp>
    </p:spTree>
    <p:extLst>
      <p:ext uri="{BB962C8B-B14F-4D97-AF65-F5344CB8AC3E}">
        <p14:creationId xmlns:p14="http://schemas.microsoft.com/office/powerpoint/2010/main" val="14054765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PTT is prolonged in the three most common inherited clotting factor deficiencies (VIII, IX, XI)</a:t>
            </a:r>
          </a:p>
          <a:p>
            <a:endParaRPr lang="en-US" dirty="0" smtClean="0"/>
          </a:p>
          <a:p>
            <a:r>
              <a:rPr lang="en-US" dirty="0" smtClean="0"/>
              <a:t>It</a:t>
            </a:r>
            <a:r>
              <a:rPr lang="en-US" baseline="0" dirty="0" smtClean="0"/>
              <a:t> is often used to monitor the anticoagulant drug heparin</a:t>
            </a:r>
          </a:p>
          <a:p>
            <a:endParaRPr lang="en-US" baseline="0" dirty="0" smtClean="0"/>
          </a:p>
          <a:p>
            <a:r>
              <a:rPr lang="en-US" baseline="0" dirty="0" smtClean="0"/>
              <a:t>It is prolonged in the presence of other coagulation inhibitors (</a:t>
            </a:r>
            <a:r>
              <a:rPr lang="en-US" baseline="0" dirty="0" err="1" smtClean="0"/>
              <a:t>eg</a:t>
            </a:r>
            <a:r>
              <a:rPr lang="en-US" baseline="0" dirty="0" smtClean="0"/>
              <a:t>, factor VIII antibody, lupus-type anticoagulant, direct </a:t>
            </a:r>
            <a:r>
              <a:rPr lang="en-US" baseline="0" dirty="0" err="1" smtClean="0"/>
              <a:t>Xa</a:t>
            </a:r>
            <a:r>
              <a:rPr lang="en-US" baseline="0" dirty="0" smtClean="0"/>
              <a:t> and thrombin inhibitor drugs)</a:t>
            </a:r>
          </a:p>
          <a:p>
            <a:endParaRPr lang="en-US" baseline="0" dirty="0" smtClean="0"/>
          </a:p>
          <a:p>
            <a:r>
              <a:rPr lang="en-US" baseline="0" dirty="0" smtClean="0"/>
              <a:t>It is less sensitive to common pathway defects than the INR</a:t>
            </a:r>
          </a:p>
          <a:p>
            <a:endParaRPr lang="en-US" baseline="0" dirty="0" smtClean="0"/>
          </a:p>
          <a:p>
            <a:r>
              <a:rPr lang="en-US" baseline="0" dirty="0" smtClean="0"/>
              <a:t>It may be significantly prolonged by lupus-type inhibitors or factor XII deficiency, which do not generally cause bleeding</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16</a:t>
            </a:fld>
            <a:endParaRPr lang="en-US"/>
          </a:p>
        </p:txBody>
      </p:sp>
    </p:spTree>
    <p:extLst>
      <p:ext uri="{BB962C8B-B14F-4D97-AF65-F5344CB8AC3E}">
        <p14:creationId xmlns:p14="http://schemas.microsoft.com/office/powerpoint/2010/main" val="3993312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17</a:t>
            </a:fld>
            <a:endParaRPr lang="en-US"/>
          </a:p>
        </p:txBody>
      </p:sp>
    </p:spTree>
    <p:extLst>
      <p:ext uri="{BB962C8B-B14F-4D97-AF65-F5344CB8AC3E}">
        <p14:creationId xmlns:p14="http://schemas.microsoft.com/office/powerpoint/2010/main" val="20551112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both the INR</a:t>
            </a:r>
            <a:r>
              <a:rPr lang="en-US" baseline="0" dirty="0" smtClean="0"/>
              <a:t> and PTT are long there is a defect in the “common pathway”.  The most important of these are shown here.</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19</a:t>
            </a:fld>
            <a:endParaRPr lang="en-US"/>
          </a:p>
        </p:txBody>
      </p:sp>
    </p:spTree>
    <p:extLst>
      <p:ext uri="{BB962C8B-B14F-4D97-AF65-F5344CB8AC3E}">
        <p14:creationId xmlns:p14="http://schemas.microsoft.com/office/powerpoint/2010/main" val="345944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thrombin time is a fairly simple test – add thrombin to plasma, measure the time until a</a:t>
            </a:r>
            <a:r>
              <a:rPr lang="en-US" baseline="0" dirty="0" smtClean="0"/>
              <a:t> fibrin clot forms</a:t>
            </a:r>
          </a:p>
          <a:p>
            <a:endParaRPr lang="en-US" baseline="0" dirty="0" smtClean="0"/>
          </a:p>
          <a:p>
            <a:r>
              <a:rPr lang="en-US" baseline="0" dirty="0" smtClean="0"/>
              <a:t>Very sensitive to thrombin inhibitors such as heparin</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20</a:t>
            </a:fld>
            <a:endParaRPr lang="en-US"/>
          </a:p>
        </p:txBody>
      </p:sp>
    </p:spTree>
    <p:extLst>
      <p:ext uri="{BB962C8B-B14F-4D97-AF65-F5344CB8AC3E}">
        <p14:creationId xmlns:p14="http://schemas.microsoft.com/office/powerpoint/2010/main" val="34604718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PTT or</a:t>
            </a:r>
            <a:r>
              <a:rPr lang="en-US" baseline="0" dirty="0" smtClean="0"/>
              <a:t> INR can be prolonged if the level of one or more clotting factors is low, but also by the presence of a substance (usually either an antibody or drug) that actively inhibits the clotting cascade.  The mixing study is designed to tell the difference between these two possibilities.</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21</a:t>
            </a:fld>
            <a:endParaRPr lang="en-US"/>
          </a:p>
        </p:txBody>
      </p:sp>
    </p:spTree>
    <p:extLst>
      <p:ext uri="{BB962C8B-B14F-4D97-AF65-F5344CB8AC3E}">
        <p14:creationId xmlns:p14="http://schemas.microsoft.com/office/powerpoint/2010/main" val="461683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Platelet function</a:t>
            </a:r>
            <a:r>
              <a:rPr lang="en-US" baseline="0" dirty="0" smtClean="0"/>
              <a:t> is considerably more complex and difficult to analyze in the laboratory than fibrin formation.  The PFA-100 is an instrument that measures the time needed for a platelet plug to form when whole blood is passed through a capillary tube coated with collagen plus either ADP or epinephrine.  It is used to screen for defects in primary hemostasis.  If an abnormal result is obtained, additional testing may be required to understand the cause.</a:t>
            </a:r>
          </a:p>
          <a:p>
            <a:endParaRPr lang="en-US" baseline="0" dirty="0" smtClean="0"/>
          </a:p>
          <a:p>
            <a:r>
              <a:rPr lang="en-US" baseline="0" dirty="0" smtClean="0"/>
              <a:t>Note that this test (like all of the tests described previously) is done ex vivo, and does not measure the contribution of the blood vessel to the clotting process.  The bleeding time was an in vivo test that was sensitive to the contribution of the vessel, but it had a number of disadvantages that </a:t>
            </a:r>
            <a:r>
              <a:rPr lang="en-US" baseline="0" dirty="0" err="1" smtClean="0"/>
              <a:t>outweighted</a:t>
            </a:r>
            <a:r>
              <a:rPr lang="en-US" baseline="0" dirty="0" smtClean="0"/>
              <a:t> this one advantage so it’s rarely used today (not done at all at UW </a:t>
            </a:r>
            <a:r>
              <a:rPr lang="en-US" baseline="0" dirty="0" err="1" smtClean="0"/>
              <a:t>Hosp</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24</a:t>
            </a:fld>
            <a:endParaRPr lang="en-US"/>
          </a:p>
        </p:txBody>
      </p:sp>
    </p:spTree>
    <p:extLst>
      <p:ext uri="{BB962C8B-B14F-4D97-AF65-F5344CB8AC3E}">
        <p14:creationId xmlns:p14="http://schemas.microsoft.com/office/powerpoint/2010/main" val="34676257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PFA-100</a:t>
            </a:r>
            <a:r>
              <a:rPr lang="en-US" baseline="0" dirty="0" smtClean="0"/>
              <a:t> attempts to re-create the situation that arises in vivo when vascular endothelium is damaged and subendothelium is exposed to flowing blood.  It is done in citrate-anticoagulated blood, so the clotting cascade is not activated.  The end point is formation of a platelet plug that occludes the capillary tube. Unlike the tests described earlier, this test is done under flow conditions. This feature is particularly important in analyzing defects in primary hemostasis since platelets play a more important role in clotting when blood flow in the area of an injury is faster.</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25</a:t>
            </a:fld>
            <a:endParaRPr lang="en-US"/>
          </a:p>
        </p:txBody>
      </p:sp>
    </p:spTree>
    <p:extLst>
      <p:ext uri="{BB962C8B-B14F-4D97-AF65-F5344CB8AC3E}">
        <p14:creationId xmlns:p14="http://schemas.microsoft.com/office/powerpoint/2010/main" val="40742857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Some examples of the effects of clotting factor deficiency and circulating inhibitors on various</a:t>
            </a:r>
            <a:r>
              <a:rPr lang="en-US" baseline="0" dirty="0" smtClean="0"/>
              <a:t> clotting tests</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26</a:t>
            </a:fld>
            <a:endParaRPr lang="en-US"/>
          </a:p>
        </p:txBody>
      </p:sp>
    </p:spTree>
    <p:extLst>
      <p:ext uri="{BB962C8B-B14F-4D97-AF65-F5344CB8AC3E}">
        <p14:creationId xmlns:p14="http://schemas.microsoft.com/office/powerpoint/2010/main" val="3500133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Two examples of more complex coagulopathies due to liver disease complicated by DIC</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27</a:t>
            </a:fld>
            <a:endParaRPr lang="en-US"/>
          </a:p>
        </p:txBody>
      </p:sp>
    </p:spTree>
    <p:extLst>
      <p:ext uri="{BB962C8B-B14F-4D97-AF65-F5344CB8AC3E}">
        <p14:creationId xmlns:p14="http://schemas.microsoft.com/office/powerpoint/2010/main" val="330417682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patient with an abnormal PFA result</a:t>
            </a:r>
            <a:r>
              <a:rPr lang="en-US" baseline="0" dirty="0" smtClean="0"/>
              <a:t> due to von Willebrand disease.  This turned out to be a variant of VWD caused by a dysfunctional VWF protein.  The exact nature of the dysfunction was determined by gene sequencing.</a:t>
            </a:r>
          </a:p>
          <a:p>
            <a:endParaRPr lang="en-US" baseline="0" dirty="0" smtClean="0"/>
          </a:p>
          <a:p>
            <a:r>
              <a:rPr lang="en-US" baseline="0" dirty="0" smtClean="0"/>
              <a:t>You won’t be responsible for knowing how to diagnose VWD variants in this class</a:t>
            </a:r>
            <a:endParaRPr lang="en-US" dirty="0"/>
          </a:p>
        </p:txBody>
      </p:sp>
      <p:sp>
        <p:nvSpPr>
          <p:cNvPr id="4" name="Slide Number Placeholder 3"/>
          <p:cNvSpPr>
            <a:spLocks noGrp="1"/>
          </p:cNvSpPr>
          <p:nvPr>
            <p:ph type="sldNum" sz="quarter" idx="10"/>
          </p:nvPr>
        </p:nvSpPr>
        <p:spPr/>
        <p:txBody>
          <a:bodyPr/>
          <a:lstStyle/>
          <a:p>
            <a:fld id="{7563153B-0087-47A8-8D43-7C8D6B29C737}" type="slidenum">
              <a:rPr lang="en-US" smtClean="0"/>
              <a:t>28</a:t>
            </a:fld>
            <a:endParaRPr lang="en-US"/>
          </a:p>
        </p:txBody>
      </p:sp>
    </p:spTree>
    <p:extLst>
      <p:ext uri="{BB962C8B-B14F-4D97-AF65-F5344CB8AC3E}">
        <p14:creationId xmlns:p14="http://schemas.microsoft.com/office/powerpoint/2010/main" val="24439019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you are viewing this prior to the lectures</a:t>
            </a:r>
            <a:r>
              <a:rPr lang="en-US" baseline="0" dirty="0" smtClean="0"/>
              <a:t> on bleeding and clotting disorders I encourage you to watch it again after you’ve heard those lectures.  Some of the material here may make more sense to you once you know more about the conditions in which the tests described here are used.</a:t>
            </a:r>
            <a:endParaRPr lang="en-US" dirty="0"/>
          </a:p>
        </p:txBody>
      </p:sp>
      <p:sp>
        <p:nvSpPr>
          <p:cNvPr id="4" name="Slide Number Placeholder 3"/>
          <p:cNvSpPr>
            <a:spLocks noGrp="1"/>
          </p:cNvSpPr>
          <p:nvPr>
            <p:ph type="sldNum" sz="quarter" idx="10"/>
          </p:nvPr>
        </p:nvSpPr>
        <p:spPr/>
        <p:txBody>
          <a:bodyPr/>
          <a:lstStyle/>
          <a:p>
            <a:fld id="{2C09FE9E-4102-6241-A4F0-C273CE31FE05}" type="slidenum">
              <a:rPr lang="en-US" smtClean="0"/>
              <a:t>29</a:t>
            </a:fld>
            <a:endParaRPr lang="en-US"/>
          </a:p>
        </p:txBody>
      </p:sp>
    </p:spTree>
    <p:extLst>
      <p:ext uri="{BB962C8B-B14F-4D97-AF65-F5344CB8AC3E}">
        <p14:creationId xmlns:p14="http://schemas.microsoft.com/office/powerpoint/2010/main" val="313874471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4A492D0-4821-0C43-8A35-80E34CFA8A82}"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7" name="Rectangle 6">
            <a:extLst>
              <a:ext uri="{FF2B5EF4-FFF2-40B4-BE49-F238E27FC236}">
                <a16:creationId xmlns:a16="http://schemas.microsoft.com/office/drawing/2014/main" id="{CEF88AC1-2750-914A-A811-BCC4BD7451C4}"/>
              </a:ext>
            </a:extLst>
          </p:cNvPr>
          <p:cNvSpPr/>
          <p:nvPr userDrawn="1"/>
        </p:nvSpPr>
        <p:spPr>
          <a:xfrm>
            <a:off x="0" y="0"/>
            <a:ext cx="9144000" cy="5143500"/>
          </a:xfrm>
          <a:prstGeom prst="rect">
            <a:avLst/>
          </a:prstGeom>
          <a:solidFill>
            <a:srgbClr val="B51100"/>
          </a:solidFill>
          <a:ln w="635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7A247F60-1759-BF49-8AB3-1AAE62F49EE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378572" y="2444422"/>
            <a:ext cx="3520440" cy="1090270"/>
          </a:xfrm>
          <a:prstGeom prst="rect">
            <a:avLst/>
          </a:prstGeom>
        </p:spPr>
      </p:pic>
      <p:pic>
        <p:nvPicPr>
          <p:cNvPr id="9" name="Picture 8">
            <a:extLst>
              <a:ext uri="{FF2B5EF4-FFF2-40B4-BE49-F238E27FC236}">
                <a16:creationId xmlns:a16="http://schemas.microsoft.com/office/drawing/2014/main" id="{AA0862D6-53A6-CE42-8A3D-4804C8C6CCA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63705" y="3658664"/>
            <a:ext cx="5836358" cy="1463040"/>
          </a:xfrm>
          <a:prstGeom prst="rect">
            <a:avLst/>
          </a:prstGeom>
          <a:ln w="63500">
            <a:solidFill>
              <a:schemeClr val="tx1"/>
            </a:solidFill>
          </a:ln>
        </p:spPr>
      </p:pic>
      <p:pic>
        <p:nvPicPr>
          <p:cNvPr id="10" name="Picture 9">
            <a:extLst>
              <a:ext uri="{FF2B5EF4-FFF2-40B4-BE49-F238E27FC236}">
                <a16:creationId xmlns:a16="http://schemas.microsoft.com/office/drawing/2014/main" id="{2FC69BAE-5A33-B64E-89BD-45CE3F7302B6}"/>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3937" y="1135072"/>
            <a:ext cx="3141691" cy="3986632"/>
          </a:xfrm>
          <a:prstGeom prst="rect">
            <a:avLst/>
          </a:prstGeom>
          <a:ln w="63500">
            <a:solidFill>
              <a:schemeClr val="tx1"/>
            </a:solidFill>
          </a:ln>
        </p:spPr>
      </p:pic>
      <p:pic>
        <p:nvPicPr>
          <p:cNvPr id="11" name="Picture 10">
            <a:extLst>
              <a:ext uri="{FF2B5EF4-FFF2-40B4-BE49-F238E27FC236}">
                <a16:creationId xmlns:a16="http://schemas.microsoft.com/office/drawing/2014/main" id="{1F6AE816-CE81-9D46-96CF-961F7A72167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37605" y="29307"/>
            <a:ext cx="5403075" cy="2284054"/>
          </a:xfrm>
          <a:prstGeom prst="rect">
            <a:avLst/>
          </a:prstGeom>
          <a:ln w="63500">
            <a:solidFill>
              <a:schemeClr val="tx1"/>
            </a:solidFill>
          </a:ln>
        </p:spPr>
      </p:pic>
      <p:pic>
        <p:nvPicPr>
          <p:cNvPr id="12" name="Picture 11">
            <a:extLst>
              <a:ext uri="{FF2B5EF4-FFF2-40B4-BE49-F238E27FC236}">
                <a16:creationId xmlns:a16="http://schemas.microsoft.com/office/drawing/2014/main" id="{29BF2106-C831-C946-A49F-C1086C428E5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5472332" y="41821"/>
            <a:ext cx="3640016" cy="2271540"/>
          </a:xfrm>
          <a:prstGeom prst="rect">
            <a:avLst/>
          </a:prstGeom>
          <a:ln w="63500">
            <a:solidFill>
              <a:schemeClr val="tx1"/>
            </a:solidFill>
          </a:ln>
        </p:spPr>
      </p:pic>
    </p:spTree>
    <p:extLst>
      <p:ext uri="{BB962C8B-B14F-4D97-AF65-F5344CB8AC3E}">
        <p14:creationId xmlns:p14="http://schemas.microsoft.com/office/powerpoint/2010/main" val="3162134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A492D0-4821-0C43-8A35-80E34CFA8A82}"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1795611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A492D0-4821-0C43-8A35-80E34CFA8A82}"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7554293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4A492D0-4821-0C43-8A35-80E34CFA8A82}" type="datetimeFigureOut">
              <a:rPr lang="en-US" smtClean="0"/>
              <a:t>8/17/2018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17594175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A492D0-4821-0C43-8A35-80E34CFA8A82}" type="datetimeFigureOut">
              <a:rPr lang="en-US" smtClean="0"/>
              <a:t>8/17/2018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11519650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4A492D0-4821-0C43-8A35-80E34CFA8A82}" type="datetimeFigureOut">
              <a:rPr lang="en-US" smtClean="0"/>
              <a:t>8/17/2018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3075656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A492D0-4821-0C43-8A35-80E34CFA8A82}" type="datetimeFigureOut">
              <a:rPr lang="en-US" smtClean="0"/>
              <a:t>8/17/2018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B9D3CE-2D82-3F49-AAEB-DF8054AF2450}" type="slidenum">
              <a:rPr lang="en-US" smtClean="0"/>
              <a:t>‹#›</a:t>
            </a:fld>
            <a:endParaRPr lang="en-US"/>
          </a:p>
        </p:txBody>
      </p:sp>
      <p:sp>
        <p:nvSpPr>
          <p:cNvPr id="5" name="Rectangle 4">
            <a:extLst>
              <a:ext uri="{FF2B5EF4-FFF2-40B4-BE49-F238E27FC236}">
                <a16:creationId xmlns:a16="http://schemas.microsoft.com/office/drawing/2014/main" id="{3797179F-009A-7F4E-BAB6-18ADEC6E7C70}"/>
              </a:ext>
            </a:extLst>
          </p:cNvPr>
          <p:cNvSpPr/>
          <p:nvPr userDrawn="1"/>
        </p:nvSpPr>
        <p:spPr>
          <a:xfrm>
            <a:off x="0" y="0"/>
            <a:ext cx="9144000" cy="5143500"/>
          </a:xfrm>
          <a:prstGeom prst="rect">
            <a:avLst/>
          </a:prstGeom>
          <a:gradFill flip="none" rotWithShape="1">
            <a:gsLst>
              <a:gs pos="0">
                <a:srgbClr val="B70000"/>
              </a:gs>
              <a:gs pos="46000">
                <a:srgbClr val="B70000"/>
              </a:gs>
              <a:gs pos="100000">
                <a:srgbClr val="B51100"/>
              </a:gs>
            </a:gsLst>
            <a:path path="circle">
              <a:fillToRect l="50000" t="130000" r="50000" b="-30000"/>
            </a:path>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6" name="Rectangle 5">
            <a:extLst>
              <a:ext uri="{FF2B5EF4-FFF2-40B4-BE49-F238E27FC236}">
                <a16:creationId xmlns:a16="http://schemas.microsoft.com/office/drawing/2014/main" id="{7EACBE5C-E2C4-FF45-9C3F-B3F29256D6B4}"/>
              </a:ext>
            </a:extLst>
          </p:cNvPr>
          <p:cNvSpPr/>
          <p:nvPr userDrawn="1"/>
        </p:nvSpPr>
        <p:spPr>
          <a:xfrm>
            <a:off x="0" y="0"/>
            <a:ext cx="9144000" cy="377429"/>
          </a:xfrm>
          <a:prstGeom prst="rect">
            <a:avLst/>
          </a:prstGeom>
          <a:gradFill flip="none" rotWithShape="1">
            <a:gsLst>
              <a:gs pos="29000">
                <a:srgbClr val="B70000"/>
              </a:gs>
              <a:gs pos="100000">
                <a:srgbClr val="80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7" name="Rectangle 6">
            <a:extLst>
              <a:ext uri="{FF2B5EF4-FFF2-40B4-BE49-F238E27FC236}">
                <a16:creationId xmlns:a16="http://schemas.microsoft.com/office/drawing/2014/main" id="{6770131C-BE8D-2B47-BF82-C97BC3404108}"/>
              </a:ext>
            </a:extLst>
          </p:cNvPr>
          <p:cNvSpPr/>
          <p:nvPr userDrawn="1"/>
        </p:nvSpPr>
        <p:spPr>
          <a:xfrm>
            <a:off x="0" y="4883944"/>
            <a:ext cx="9144000" cy="259556"/>
          </a:xfrm>
          <a:prstGeom prst="rect">
            <a:avLst/>
          </a:prstGeom>
          <a:gradFill flip="none" rotWithShape="1">
            <a:gsLst>
              <a:gs pos="0">
                <a:srgbClr val="800000"/>
              </a:gs>
              <a:gs pos="79000">
                <a:srgbClr val="B7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4B756A49-135E-CC42-A759-8E8F18C373C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057400" y="858762"/>
            <a:ext cx="5029200" cy="3355848"/>
          </a:xfrm>
          <a:prstGeom prst="rect">
            <a:avLst/>
          </a:prstGeom>
        </p:spPr>
      </p:pic>
    </p:spTree>
    <p:extLst>
      <p:ext uri="{BB962C8B-B14F-4D97-AF65-F5344CB8AC3E}">
        <p14:creationId xmlns:p14="http://schemas.microsoft.com/office/powerpoint/2010/main" val="25622238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4A492D0-4821-0C43-8A35-80E34CFA8A82}" type="datetimeFigureOut">
              <a:rPr lang="en-US" smtClean="0"/>
              <a:t>8/17/2018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2977324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14A492D0-4821-0C43-8A35-80E34CFA8A82}" type="datetimeFigureOut">
              <a:rPr lang="en-US" smtClean="0"/>
              <a:t>8/17/2018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B9D3CE-2D82-3F49-AAEB-DF8054AF2450}" type="slidenum">
              <a:rPr lang="en-US" smtClean="0"/>
              <a:t>‹#›</a:t>
            </a:fld>
            <a:endParaRPr lang="en-US"/>
          </a:p>
        </p:txBody>
      </p:sp>
    </p:spTree>
    <p:extLst>
      <p:ext uri="{BB962C8B-B14F-4D97-AF65-F5344CB8AC3E}">
        <p14:creationId xmlns:p14="http://schemas.microsoft.com/office/powerpoint/2010/main" val="4222121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A492D0-4821-0C43-8A35-80E34CFA8A82}" type="datetimeFigureOut">
              <a:rPr lang="en-US" smtClean="0"/>
              <a:pPr/>
              <a:t>8/17/2018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pPr/>
              <a:t>‹#›</a:t>
            </a:fld>
            <a:endParaRPr lang="en-US"/>
          </a:p>
        </p:txBody>
      </p:sp>
    </p:spTree>
    <p:extLst>
      <p:ext uri="{BB962C8B-B14F-4D97-AF65-F5344CB8AC3E}">
        <p14:creationId xmlns:p14="http://schemas.microsoft.com/office/powerpoint/2010/main" val="2360965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A492D0-4821-0C43-8A35-80E34CFA8A82}" type="datetimeFigureOut">
              <a:rPr lang="en-US" smtClean="0"/>
              <a:pPr/>
              <a:t>8/17/2018</a:t>
            </a:fld>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pPr/>
              <a:t>‹#›</a:t>
            </a:fld>
            <a:endParaRPr lang="en-US"/>
          </a:p>
        </p:txBody>
      </p:sp>
    </p:spTree>
    <p:extLst>
      <p:ext uri="{BB962C8B-B14F-4D97-AF65-F5344CB8AC3E}">
        <p14:creationId xmlns:p14="http://schemas.microsoft.com/office/powerpoint/2010/main" val="10166765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14A492D0-4821-0C43-8A35-80E34CFA8A82}"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sp>
        <p:nvSpPr>
          <p:cNvPr id="26" name="Rectangle 25"/>
          <p:cNvSpPr/>
          <p:nvPr userDrawn="1"/>
        </p:nvSpPr>
        <p:spPr>
          <a:xfrm>
            <a:off x="0" y="2480072"/>
            <a:ext cx="6845300" cy="1377554"/>
          </a:xfrm>
          <a:prstGeom prst="rect">
            <a:avLst/>
          </a:prstGeom>
          <a:gradFill flip="none" rotWithShape="1">
            <a:gsLst>
              <a:gs pos="0">
                <a:srgbClr val="D2C594"/>
              </a:gs>
              <a:gs pos="100000">
                <a:schemeClr val="bg1"/>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hasCustomPrompt="1"/>
          </p:nvPr>
        </p:nvSpPr>
        <p:spPr>
          <a:xfrm>
            <a:off x="0" y="2691289"/>
            <a:ext cx="6845300" cy="1160741"/>
          </a:xfrm>
        </p:spPr>
        <p:txBody>
          <a:bodyPr>
            <a:normAutofit/>
          </a:bodyPr>
          <a:lstStyle>
            <a:lvl1pPr algn="ctr">
              <a:defRPr sz="4000">
                <a:solidFill>
                  <a:srgbClr val="B70000"/>
                </a:solidFill>
              </a:defRPr>
            </a:lvl1pPr>
          </a:lstStyle>
          <a:p>
            <a:r>
              <a:rPr lang="en-US" dirty="0"/>
              <a:t>Click to edit Master </a:t>
            </a:r>
            <a:br>
              <a:rPr lang="en-US" dirty="0"/>
            </a:br>
            <a:r>
              <a:rPr lang="en-US" dirty="0"/>
              <a:t>title style</a:t>
            </a:r>
          </a:p>
        </p:txBody>
      </p:sp>
    </p:spTree>
    <p:extLst>
      <p:ext uri="{BB962C8B-B14F-4D97-AF65-F5344CB8AC3E}">
        <p14:creationId xmlns:p14="http://schemas.microsoft.com/office/powerpoint/2010/main" val="41440927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104881" y="67394"/>
            <a:ext cx="8935641" cy="644222"/>
          </a:xfrm>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DDECA03-DC29-4077-93E9-A92F72CD0B41}" type="slidenum">
              <a:rPr lang="en-US"/>
              <a:pPr>
                <a:defRPr/>
              </a:pPr>
              <a:t>‹#›</a:t>
            </a:fld>
            <a:endParaRPr lang="en-US"/>
          </a:p>
        </p:txBody>
      </p:sp>
    </p:spTree>
    <p:extLst>
      <p:ext uri="{BB962C8B-B14F-4D97-AF65-F5344CB8AC3E}">
        <p14:creationId xmlns:p14="http://schemas.microsoft.com/office/powerpoint/2010/main" val="18361986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Rectangle 2"/>
          <p:cNvSpPr/>
          <p:nvPr userDrawn="1"/>
        </p:nvSpPr>
        <p:spPr>
          <a:xfrm>
            <a:off x="0" y="367071"/>
            <a:ext cx="9144000" cy="4776429"/>
          </a:xfrm>
          <a:prstGeom prst="rect">
            <a:avLst/>
          </a:prstGeom>
          <a:solidFill>
            <a:srgbClr val="B7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4" name="Date Placeholder 3"/>
          <p:cNvSpPr>
            <a:spLocks noGrp="1"/>
          </p:cNvSpPr>
          <p:nvPr>
            <p:ph type="dt" sz="half" idx="10"/>
          </p:nvPr>
        </p:nvSpPr>
        <p:spPr/>
        <p:txBody>
          <a:bodyPr/>
          <a:lstStyle/>
          <a:p>
            <a:fld id="{14A492D0-4821-0C43-8A35-80E34CFA8A82}" type="datetimeFigureOut">
              <a:rPr lang="en-US" smtClean="0"/>
              <a:t>8/17/2018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B9D3CE-2D82-3F49-AAEB-DF8054AF2450}" type="slidenum">
              <a:rPr lang="en-US" smtClean="0"/>
              <a:t>‹#›</a:t>
            </a:fld>
            <a:endParaRPr lang="en-US"/>
          </a:p>
        </p:txBody>
      </p:sp>
      <p:pic>
        <p:nvPicPr>
          <p:cNvPr id="7" name="Picture 6"/>
          <p:cNvPicPr>
            <a:picLocks noChangeAspect="1"/>
          </p:cNvPicPr>
          <p:nvPr userDrawn="1"/>
        </p:nvPicPr>
        <p:blipFill>
          <a:blip r:embed="rId2">
            <a:alphaModFix amt="40000"/>
            <a:extLst>
              <a:ext uri="{28A0092B-C50C-407E-A947-70E740481C1C}">
                <a14:useLocalDpi xmlns:a14="http://schemas.microsoft.com/office/drawing/2010/main" val="0"/>
              </a:ext>
            </a:extLst>
          </a:blip>
          <a:stretch>
            <a:fillRect/>
          </a:stretch>
        </p:blipFill>
        <p:spPr>
          <a:xfrm>
            <a:off x="0" y="377429"/>
            <a:ext cx="9144000" cy="4516871"/>
          </a:xfrm>
          <a:prstGeom prst="rect">
            <a:avLst/>
          </a:prstGeom>
        </p:spPr>
      </p:pic>
      <p:sp>
        <p:nvSpPr>
          <p:cNvPr id="8" name="Rectangle 7"/>
          <p:cNvSpPr/>
          <p:nvPr userDrawn="1"/>
        </p:nvSpPr>
        <p:spPr>
          <a:xfrm>
            <a:off x="0" y="0"/>
            <a:ext cx="9144000" cy="377429"/>
          </a:xfrm>
          <a:prstGeom prst="rect">
            <a:avLst/>
          </a:prstGeom>
          <a:gradFill flip="none" rotWithShape="1">
            <a:gsLst>
              <a:gs pos="29000">
                <a:srgbClr val="B70000"/>
              </a:gs>
              <a:gs pos="100000">
                <a:srgbClr val="800000"/>
              </a:gs>
            </a:gsLst>
            <a:lin ang="0" scaled="1"/>
            <a:tileRect/>
          </a:gradFill>
          <a:ln>
            <a:noFill/>
          </a:ln>
          <a:effectLst>
            <a:outerShdw blurRad="50800" dist="38100" dir="2700000" algn="tl" rotWithShape="0">
              <a:prstClr val="black">
                <a:alpha val="40000"/>
              </a:prstClr>
            </a:outerShdw>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9" name="Rectangle 8"/>
          <p:cNvSpPr/>
          <p:nvPr userDrawn="1"/>
        </p:nvSpPr>
        <p:spPr>
          <a:xfrm>
            <a:off x="0" y="4883944"/>
            <a:ext cx="9144000" cy="259556"/>
          </a:xfrm>
          <a:prstGeom prst="rect">
            <a:avLst/>
          </a:prstGeom>
          <a:gradFill flip="none" rotWithShape="1">
            <a:gsLst>
              <a:gs pos="0">
                <a:srgbClr val="800000"/>
              </a:gs>
              <a:gs pos="79000">
                <a:srgbClr val="B7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sp>
        <p:nvSpPr>
          <p:cNvPr id="2" name="Title 1"/>
          <p:cNvSpPr>
            <a:spLocks noGrp="1"/>
          </p:cNvSpPr>
          <p:nvPr>
            <p:ph type="ctrTitle"/>
          </p:nvPr>
        </p:nvSpPr>
        <p:spPr>
          <a:xfrm>
            <a:off x="1169989" y="2695354"/>
            <a:ext cx="5088953" cy="1215095"/>
          </a:xfrm>
        </p:spPr>
        <p:txBody>
          <a:bodyPr>
            <a:normAutofit/>
          </a:bodyPr>
          <a:lstStyle>
            <a:lvl1pPr algn="l">
              <a:defRPr sz="4000">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882850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emf"/><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14A492D0-4821-0C43-8A35-80E34CFA8A82}" type="datetimeFigureOut">
              <a:rPr lang="en-US" smtClean="0"/>
              <a:pPr/>
              <a:t>8/17/2018</a:t>
            </a:fld>
            <a:endParaRPr lang="en-US"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5DB9D3CE-2D82-3F49-AAEB-DF8054AF2450}" type="slidenum">
              <a:rPr lang="en-US" smtClean="0"/>
              <a:pPr/>
              <a:t>‹#›</a:t>
            </a:fld>
            <a:endParaRPr lang="en-US"/>
          </a:p>
        </p:txBody>
      </p:sp>
      <p:sp>
        <p:nvSpPr>
          <p:cNvPr id="7" name="Rectangle 6">
            <a:extLst>
              <a:ext uri="{FF2B5EF4-FFF2-40B4-BE49-F238E27FC236}">
                <a16:creationId xmlns:a16="http://schemas.microsoft.com/office/drawing/2014/main" id="{42A3558B-BFB4-D140-AAC8-B404CFB613AB}"/>
              </a:ext>
            </a:extLst>
          </p:cNvPr>
          <p:cNvSpPr/>
          <p:nvPr userDrawn="1"/>
        </p:nvSpPr>
        <p:spPr>
          <a:xfrm>
            <a:off x="0" y="0"/>
            <a:ext cx="9144000" cy="377429"/>
          </a:xfrm>
          <a:prstGeom prst="rect">
            <a:avLst/>
          </a:prstGeom>
          <a:gradFill flip="none" rotWithShape="1">
            <a:gsLst>
              <a:gs pos="29000">
                <a:srgbClr val="B70000"/>
              </a:gs>
              <a:gs pos="100000">
                <a:srgbClr val="800000"/>
              </a:gs>
            </a:gsLst>
            <a:lin ang="0" scaled="1"/>
            <a:tileRect/>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800"/>
          </a:p>
        </p:txBody>
      </p:sp>
      <p:pic>
        <p:nvPicPr>
          <p:cNvPr id="8" name="Picture 7">
            <a:extLst>
              <a:ext uri="{FF2B5EF4-FFF2-40B4-BE49-F238E27FC236}">
                <a16:creationId xmlns:a16="http://schemas.microsoft.com/office/drawing/2014/main" id="{92AC749B-552D-954A-AAB6-F79DE4C26129}"/>
              </a:ext>
            </a:extLst>
          </p:cNvPr>
          <p:cNvPicPr>
            <a:picLocks noChangeAspect="1"/>
          </p:cNvPicPr>
          <p:nvPr userDrawn="1"/>
        </p:nvPicPr>
        <p:blipFill>
          <a:blip r:embed="rId16">
            <a:alphaModFix amt="40000"/>
            <a:extLst>
              <a:ext uri="{28A0092B-C50C-407E-A947-70E740481C1C}">
                <a14:useLocalDpi xmlns:a14="http://schemas.microsoft.com/office/drawing/2010/main" val="0"/>
              </a:ext>
            </a:extLst>
          </a:blip>
          <a:stretch>
            <a:fillRect/>
          </a:stretch>
        </p:blipFill>
        <p:spPr>
          <a:xfrm>
            <a:off x="0" y="1371"/>
            <a:ext cx="9144000" cy="363893"/>
          </a:xfrm>
          <a:prstGeom prst="rect">
            <a:avLst/>
          </a:prstGeom>
          <a:effectLst>
            <a:outerShdw blurRad="76200" dist="38100" sx="110000" sy="110000" algn="tl" rotWithShape="0">
              <a:prstClr val="black">
                <a:alpha val="48000"/>
              </a:prstClr>
            </a:outerShdw>
          </a:effectLst>
        </p:spPr>
      </p:pic>
      <p:pic>
        <p:nvPicPr>
          <p:cNvPr id="9" name="Picture 8" descr="uwcrest_web_lrg_noshado.eps">
            <a:extLst>
              <a:ext uri="{FF2B5EF4-FFF2-40B4-BE49-F238E27FC236}">
                <a16:creationId xmlns:a16="http://schemas.microsoft.com/office/drawing/2014/main" id="{4B4BFBF5-D273-2D4C-8A7F-0728D6D6B54C}"/>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8458275" y="187727"/>
            <a:ext cx="520700" cy="812800"/>
          </a:xfrm>
          <a:prstGeom prst="rect">
            <a:avLst/>
          </a:prstGeom>
        </p:spPr>
      </p:pic>
    </p:spTree>
    <p:extLst>
      <p:ext uri="{BB962C8B-B14F-4D97-AF65-F5344CB8AC3E}">
        <p14:creationId xmlns:p14="http://schemas.microsoft.com/office/powerpoint/2010/main" val="1631124340"/>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 id="2147483736" r:id="rId12"/>
    <p:sldLayoutId id="2147483737" r:id="rId13"/>
    <p:sldLayoutId id="2147483661" r:id="rId14"/>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0.png"/><Relationship Id="rId4"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image" Target="../media/image15.wmf"/><Relationship Id="rId5" Type="http://schemas.openxmlformats.org/officeDocument/2006/relationships/image" Target="../media/image14.png"/><Relationship Id="rId4" Type="http://schemas.openxmlformats.org/officeDocument/2006/relationships/oleObject" Target="../embeddings/oleObject1.bin"/></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17.wmf"/><Relationship Id="rId5" Type="http://schemas.openxmlformats.org/officeDocument/2006/relationships/image" Target="../media/image16.png"/><Relationship Id="rId4" Type="http://schemas.openxmlformats.org/officeDocument/2006/relationships/oleObject" Target="../embeddings/oleObject2.bin"/></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2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15699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Laboratory Testing of Hemostasis</a:t>
            </a:r>
          </a:p>
        </p:txBody>
      </p:sp>
    </p:spTree>
    <p:extLst>
      <p:ext uri="{BB962C8B-B14F-4D97-AF65-F5344CB8AC3E}">
        <p14:creationId xmlns:p14="http://schemas.microsoft.com/office/powerpoint/2010/main" val="2029322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7650" name="AutoShape 2" descr="Image result for human dissection medical school"/>
          <p:cNvSpPr>
            <a:spLocks noChangeAspect="1" noChangeArrowheads="1"/>
          </p:cNvSpPr>
          <p:nvPr/>
        </p:nvSpPr>
        <p:spPr bwMode="auto">
          <a:xfrm>
            <a:off x="953960" y="-109655"/>
            <a:ext cx="219310" cy="21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295"/>
          </a:p>
        </p:txBody>
      </p:sp>
      <p:sp>
        <p:nvSpPr>
          <p:cNvPr id="27651" name="AutoShape 4" descr="Image result for human dissection medical school"/>
          <p:cNvSpPr>
            <a:spLocks noChangeAspect="1" noChangeArrowheads="1"/>
          </p:cNvSpPr>
          <p:nvPr/>
        </p:nvSpPr>
        <p:spPr bwMode="auto">
          <a:xfrm>
            <a:off x="1063615" y="0"/>
            <a:ext cx="219310" cy="21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295"/>
          </a:p>
        </p:txBody>
      </p:sp>
      <p:pic>
        <p:nvPicPr>
          <p:cNvPr id="6" name="clot.avi">
            <a:hlinkClick r:id="" action="ppaction://media"/>
            <a:extLst>
              <a:ext uri="{FF2B5EF4-FFF2-40B4-BE49-F238E27FC236}">
                <a16:creationId xmlns:a16="http://schemas.microsoft.com/office/drawing/2014/main" id="{0F34BCAF-D0B4-EF4C-83A0-6C1EF9C5C4E8}"/>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92936" y="664056"/>
            <a:ext cx="5561807" cy="4171355"/>
          </a:xfrm>
          <a:prstGeom prst="rect">
            <a:avLst/>
          </a:prstGeom>
        </p:spPr>
      </p:pic>
      <p:sp>
        <p:nvSpPr>
          <p:cNvPr id="7" name="Text Box 3">
            <a:extLst>
              <a:ext uri="{FF2B5EF4-FFF2-40B4-BE49-F238E27FC236}">
                <a16:creationId xmlns:a16="http://schemas.microsoft.com/office/drawing/2014/main" id="{0BD33A8F-AF3C-AE4B-94A3-EA8CE1BE3476}"/>
              </a:ext>
            </a:extLst>
          </p:cNvPr>
          <p:cNvSpPr txBox="1">
            <a:spLocks noChangeArrowheads="1"/>
          </p:cNvSpPr>
          <p:nvPr/>
        </p:nvSpPr>
        <p:spPr bwMode="auto">
          <a:xfrm>
            <a:off x="6078537" y="571071"/>
            <a:ext cx="3065463" cy="4473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400" dirty="0">
                <a:solidFill>
                  <a:srgbClr val="FF0000"/>
                </a:solidFill>
              </a:rPr>
              <a:t>Platelets (red)</a:t>
            </a:r>
          </a:p>
          <a:p>
            <a:pPr>
              <a:spcBef>
                <a:spcPct val="0"/>
              </a:spcBef>
              <a:buFontTx/>
              <a:buNone/>
            </a:pPr>
            <a:r>
              <a:rPr lang="en-US" altLang="en-US" sz="2400" dirty="0">
                <a:solidFill>
                  <a:srgbClr val="33CC33"/>
                </a:solidFill>
              </a:rPr>
              <a:t>Tissue factor (green)</a:t>
            </a:r>
          </a:p>
          <a:p>
            <a:pPr>
              <a:spcBef>
                <a:spcPct val="0"/>
              </a:spcBef>
              <a:buFontTx/>
              <a:buNone/>
            </a:pPr>
            <a:r>
              <a:rPr lang="en-US" altLang="en-US" sz="2400" dirty="0">
                <a:solidFill>
                  <a:srgbClr val="3333CC"/>
                </a:solidFill>
              </a:rPr>
              <a:t>Fibrin (blue)</a:t>
            </a:r>
          </a:p>
          <a:p>
            <a:pPr>
              <a:spcBef>
                <a:spcPct val="0"/>
              </a:spcBef>
              <a:buFontTx/>
              <a:buNone/>
            </a:pPr>
            <a:r>
              <a:rPr lang="en-US" altLang="en-US" sz="2400" dirty="0">
                <a:solidFill>
                  <a:srgbClr val="FFFF00"/>
                </a:solidFill>
              </a:rPr>
              <a:t>Platelets + tissue factor (yellow)</a:t>
            </a:r>
          </a:p>
          <a:p>
            <a:pPr>
              <a:spcBef>
                <a:spcPct val="0"/>
              </a:spcBef>
              <a:buFontTx/>
              <a:buNone/>
            </a:pPr>
            <a:r>
              <a:rPr lang="en-US" altLang="en-US" sz="2400" dirty="0">
                <a:solidFill>
                  <a:srgbClr val="66FFFF"/>
                </a:solidFill>
              </a:rPr>
              <a:t>Tissue factor + fibrin (turquoise)</a:t>
            </a:r>
          </a:p>
          <a:p>
            <a:pPr>
              <a:spcBef>
                <a:spcPct val="0"/>
              </a:spcBef>
              <a:buFontTx/>
              <a:buNone/>
            </a:pPr>
            <a:r>
              <a:rPr lang="en-US" altLang="en-US" sz="2400" dirty="0">
                <a:solidFill>
                  <a:srgbClr val="FF00FF"/>
                </a:solidFill>
              </a:rPr>
              <a:t>Platelets + fibrin (magenta)</a:t>
            </a:r>
          </a:p>
          <a:p>
            <a:pPr>
              <a:spcBef>
                <a:spcPct val="0"/>
              </a:spcBef>
              <a:buFontTx/>
              <a:buNone/>
            </a:pPr>
            <a:r>
              <a:rPr lang="en-US" altLang="en-US" sz="2400" dirty="0">
                <a:solidFill>
                  <a:srgbClr val="FFFFFF"/>
                </a:solidFill>
              </a:rPr>
              <a:t>Platelets + fibrin + tissue factor (white)</a:t>
            </a:r>
          </a:p>
        </p:txBody>
      </p:sp>
      <p:sp>
        <p:nvSpPr>
          <p:cNvPr id="8" name="Text Box 4">
            <a:extLst>
              <a:ext uri="{FF2B5EF4-FFF2-40B4-BE49-F238E27FC236}">
                <a16:creationId xmlns:a16="http://schemas.microsoft.com/office/drawing/2014/main" id="{82603ACD-EF63-114B-8BB0-D5CC2709B1EA}"/>
              </a:ext>
            </a:extLst>
          </p:cNvPr>
          <p:cNvSpPr txBox="1">
            <a:spLocks noChangeArrowheads="1"/>
          </p:cNvSpPr>
          <p:nvPr/>
        </p:nvSpPr>
        <p:spPr bwMode="auto">
          <a:xfrm>
            <a:off x="102973" y="-109655"/>
            <a:ext cx="88439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har char="•"/>
              <a:defRPr sz="3200" b="1">
                <a:solidFill>
                  <a:schemeClr val="bg1"/>
                </a:solidFill>
                <a:latin typeface="Arial" charset="0"/>
              </a:defRPr>
            </a:lvl1pPr>
            <a:lvl2pPr marL="742950" indent="-285750">
              <a:spcBef>
                <a:spcPct val="20000"/>
              </a:spcBef>
              <a:buChar char="–"/>
              <a:defRPr sz="2800" b="1">
                <a:solidFill>
                  <a:schemeClr val="bg1"/>
                </a:solidFill>
                <a:latin typeface="Arial" charset="0"/>
              </a:defRPr>
            </a:lvl2pPr>
            <a:lvl3pPr marL="1143000" indent="-228600">
              <a:spcBef>
                <a:spcPct val="20000"/>
              </a:spcBef>
              <a:buChar char="•"/>
              <a:defRPr sz="2400" b="1">
                <a:solidFill>
                  <a:schemeClr val="bg1"/>
                </a:solidFill>
                <a:latin typeface="Arial" charset="0"/>
              </a:defRPr>
            </a:lvl3pPr>
            <a:lvl4pPr marL="1600200" indent="-228600">
              <a:spcBef>
                <a:spcPct val="20000"/>
              </a:spcBef>
              <a:buChar char="–"/>
              <a:defRPr sz="2000" b="1">
                <a:solidFill>
                  <a:schemeClr val="bg1"/>
                </a:solidFill>
                <a:latin typeface="Arial" charset="0"/>
              </a:defRPr>
            </a:lvl4pPr>
            <a:lvl5pPr marL="2057400" indent="-228600">
              <a:spcBef>
                <a:spcPct val="20000"/>
              </a:spcBef>
              <a:buChar char="»"/>
              <a:defRPr sz="2000" b="1">
                <a:solidFill>
                  <a:schemeClr val="bg1"/>
                </a:solidFill>
                <a:latin typeface="Arial" charset="0"/>
              </a:defRPr>
            </a:lvl5pPr>
            <a:lvl6pPr marL="2514600" indent="-228600" eaLnBrk="0" fontAlgn="base" hangingPunct="0">
              <a:spcBef>
                <a:spcPct val="20000"/>
              </a:spcBef>
              <a:spcAft>
                <a:spcPct val="0"/>
              </a:spcAft>
              <a:buChar char="»"/>
              <a:defRPr sz="2000" b="1">
                <a:solidFill>
                  <a:schemeClr val="bg1"/>
                </a:solidFill>
                <a:latin typeface="Arial" charset="0"/>
              </a:defRPr>
            </a:lvl6pPr>
            <a:lvl7pPr marL="2971800" indent="-228600" eaLnBrk="0" fontAlgn="base" hangingPunct="0">
              <a:spcBef>
                <a:spcPct val="20000"/>
              </a:spcBef>
              <a:spcAft>
                <a:spcPct val="0"/>
              </a:spcAft>
              <a:buChar char="»"/>
              <a:defRPr sz="2000" b="1">
                <a:solidFill>
                  <a:schemeClr val="bg1"/>
                </a:solidFill>
                <a:latin typeface="Arial" charset="0"/>
              </a:defRPr>
            </a:lvl7pPr>
            <a:lvl8pPr marL="3429000" indent="-228600" eaLnBrk="0" fontAlgn="base" hangingPunct="0">
              <a:spcBef>
                <a:spcPct val="20000"/>
              </a:spcBef>
              <a:spcAft>
                <a:spcPct val="0"/>
              </a:spcAft>
              <a:buChar char="»"/>
              <a:defRPr sz="2000" b="1">
                <a:solidFill>
                  <a:schemeClr val="bg1"/>
                </a:solidFill>
                <a:latin typeface="Arial" charset="0"/>
              </a:defRPr>
            </a:lvl8pPr>
            <a:lvl9pPr marL="3886200" indent="-228600" eaLnBrk="0" fontAlgn="base" hangingPunct="0">
              <a:spcBef>
                <a:spcPct val="20000"/>
              </a:spcBef>
              <a:spcAft>
                <a:spcPct val="0"/>
              </a:spcAft>
              <a:buChar char="»"/>
              <a:defRPr sz="2000" b="1">
                <a:solidFill>
                  <a:schemeClr val="bg1"/>
                </a:solidFill>
                <a:latin typeface="Arial" charset="0"/>
              </a:defRPr>
            </a:lvl9pPr>
          </a:lstStyle>
          <a:p>
            <a:pPr>
              <a:spcBef>
                <a:spcPct val="0"/>
              </a:spcBef>
              <a:buFontTx/>
              <a:buNone/>
            </a:pPr>
            <a:r>
              <a:rPr lang="en-US" altLang="en-US" sz="2800" dirty="0">
                <a:solidFill>
                  <a:srgbClr val="FFFFFF"/>
                </a:solidFill>
              </a:rPr>
              <a:t>Clot formation in a mouse following vascular injury</a:t>
            </a:r>
          </a:p>
        </p:txBody>
      </p:sp>
    </p:spTree>
    <p:extLst>
      <p:ext uri="{BB962C8B-B14F-4D97-AF65-F5344CB8AC3E}">
        <p14:creationId xmlns:p14="http://schemas.microsoft.com/office/powerpoint/2010/main" val="428600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vol="80000">
                <p:cTn id="7" fill="hold" display="0">
                  <p:stCondLst>
                    <p:cond delay="indefinite"/>
                  </p:stCondLst>
                </p:cTn>
                <p:tgtEl>
                  <p:spTgt spid="6"/>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descr="Image result for human dissection medical school"/>
          <p:cNvSpPr>
            <a:spLocks noChangeAspect="1" noChangeArrowheads="1"/>
          </p:cNvSpPr>
          <p:nvPr/>
        </p:nvSpPr>
        <p:spPr bwMode="auto">
          <a:xfrm>
            <a:off x="953960" y="-109655"/>
            <a:ext cx="219310" cy="21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295"/>
          </a:p>
        </p:txBody>
      </p:sp>
      <p:sp>
        <p:nvSpPr>
          <p:cNvPr id="27651" name="AutoShape 4" descr="Image result for human dissection medical school"/>
          <p:cNvSpPr>
            <a:spLocks noChangeAspect="1" noChangeArrowheads="1"/>
          </p:cNvSpPr>
          <p:nvPr/>
        </p:nvSpPr>
        <p:spPr bwMode="auto">
          <a:xfrm>
            <a:off x="1063615" y="0"/>
            <a:ext cx="219310" cy="219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1295"/>
          </a:p>
        </p:txBody>
      </p:sp>
      <p:pic>
        <p:nvPicPr>
          <p:cNvPr id="27652" name="Picture 6" descr="http://news.stanford.edu/news/2005/september14/gifs/anatomy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4540" y="1255321"/>
            <a:ext cx="5074965" cy="3379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3"/>
          <p:cNvSpPr>
            <a:spLocks noGrp="1"/>
          </p:cNvSpPr>
          <p:nvPr>
            <p:ph type="title"/>
          </p:nvPr>
        </p:nvSpPr>
        <p:spPr/>
        <p:txBody>
          <a:bodyPr/>
          <a:lstStyle/>
          <a:p>
            <a:pPr>
              <a:defRPr/>
            </a:pPr>
            <a:r>
              <a:rPr lang="en-US" sz="3454" dirty="0">
                <a:solidFill>
                  <a:schemeClr val="tx1"/>
                </a:solidFill>
                <a:effectLst>
                  <a:outerShdw blurRad="38100" dist="38100" dir="2700000" algn="tl">
                    <a:srgbClr val="000000">
                      <a:alpha val="43137"/>
                    </a:srgbClr>
                  </a:outerShdw>
                </a:effectLst>
              </a:rPr>
              <a:t>Dissecting the hemostatic system</a:t>
            </a:r>
          </a:p>
        </p:txBody>
      </p:sp>
    </p:spTree>
    <p:extLst>
      <p:ext uri="{BB962C8B-B14F-4D97-AF65-F5344CB8AC3E}">
        <p14:creationId xmlns:p14="http://schemas.microsoft.com/office/powerpoint/2010/main" val="29063317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p:txBody>
          <a:bodyPr>
            <a:normAutofit/>
          </a:bodyPr>
          <a:lstStyle/>
          <a:p>
            <a:pPr>
              <a:defRPr/>
            </a:pPr>
            <a:r>
              <a:rPr lang="en-US" sz="4317" dirty="0">
                <a:solidFill>
                  <a:schemeClr val="tx1"/>
                </a:solidFill>
                <a:effectLst>
                  <a:outerShdw blurRad="38100" dist="38100" dir="2700000" algn="tl">
                    <a:srgbClr val="000000"/>
                  </a:outerShdw>
                </a:effectLst>
              </a:rPr>
              <a:t>Primary hemostasis</a:t>
            </a:r>
          </a:p>
        </p:txBody>
      </p:sp>
      <p:sp>
        <p:nvSpPr>
          <p:cNvPr id="310275" name="Rectangle 3"/>
          <p:cNvSpPr>
            <a:spLocks noGrp="1" noChangeArrowheads="1"/>
          </p:cNvSpPr>
          <p:nvPr>
            <p:ph idx="1"/>
          </p:nvPr>
        </p:nvSpPr>
        <p:spPr>
          <a:xfrm>
            <a:off x="980802" y="1355352"/>
            <a:ext cx="7182396" cy="2762288"/>
          </a:xfrm>
        </p:spPr>
        <p:txBody>
          <a:bodyPr/>
          <a:lstStyle/>
          <a:p>
            <a:pPr>
              <a:lnSpc>
                <a:spcPct val="90000"/>
              </a:lnSpc>
              <a:buFont typeface="Wingdings" pitchFamily="2" charset="2"/>
              <a:buChar char="Ø"/>
            </a:pPr>
            <a:r>
              <a:rPr lang="en-US" altLang="en-US" sz="2590" dirty="0">
                <a:solidFill>
                  <a:schemeClr val="tx1"/>
                </a:solidFill>
              </a:rPr>
              <a:t>Platelet count</a:t>
            </a:r>
          </a:p>
          <a:p>
            <a:pPr>
              <a:lnSpc>
                <a:spcPct val="90000"/>
              </a:lnSpc>
              <a:buFont typeface="Wingdings" pitchFamily="2" charset="2"/>
              <a:buChar char="Ø"/>
            </a:pPr>
            <a:r>
              <a:rPr lang="en-US" altLang="en-US" sz="2590" dirty="0">
                <a:solidFill>
                  <a:schemeClr val="tx1"/>
                </a:solidFill>
              </a:rPr>
              <a:t>Platelet function screen</a:t>
            </a:r>
          </a:p>
          <a:p>
            <a:pPr>
              <a:lnSpc>
                <a:spcPct val="90000"/>
              </a:lnSpc>
              <a:buFont typeface="Wingdings" pitchFamily="2" charset="2"/>
              <a:buChar char="Ø"/>
            </a:pPr>
            <a:r>
              <a:rPr lang="en-US" altLang="en-US" sz="2590" dirty="0">
                <a:solidFill>
                  <a:schemeClr val="tx1"/>
                </a:solidFill>
              </a:rPr>
              <a:t>Von </a:t>
            </a:r>
            <a:r>
              <a:rPr lang="en-US" altLang="en-US" sz="2590" dirty="0" err="1">
                <a:solidFill>
                  <a:schemeClr val="tx1"/>
                </a:solidFill>
              </a:rPr>
              <a:t>Willebrand</a:t>
            </a:r>
            <a:r>
              <a:rPr lang="en-US" altLang="en-US" sz="2590" dirty="0">
                <a:solidFill>
                  <a:schemeClr val="tx1"/>
                </a:solidFill>
              </a:rPr>
              <a:t> factor measurements (several tests)</a:t>
            </a:r>
          </a:p>
          <a:p>
            <a:pPr>
              <a:lnSpc>
                <a:spcPct val="90000"/>
              </a:lnSpc>
            </a:pPr>
            <a:r>
              <a:rPr lang="en-US" altLang="en-US" dirty="0">
                <a:solidFill>
                  <a:schemeClr val="tx1"/>
                </a:solidFill>
              </a:rPr>
              <a:t>Platelet </a:t>
            </a:r>
            <a:r>
              <a:rPr lang="en-US" altLang="en-US" dirty="0" err="1">
                <a:solidFill>
                  <a:schemeClr val="tx1"/>
                </a:solidFill>
              </a:rPr>
              <a:t>aggregometry</a:t>
            </a:r>
            <a:endParaRPr lang="en-US" altLang="en-US" dirty="0">
              <a:solidFill>
                <a:schemeClr val="tx1"/>
              </a:solidFill>
            </a:endParaRPr>
          </a:p>
          <a:p>
            <a:pPr>
              <a:lnSpc>
                <a:spcPct val="90000"/>
              </a:lnSpc>
            </a:pPr>
            <a:r>
              <a:rPr lang="en-US" altLang="en-US" dirty="0" err="1">
                <a:solidFill>
                  <a:schemeClr val="tx1"/>
                </a:solidFill>
              </a:rPr>
              <a:t>Thromboelastography</a:t>
            </a:r>
            <a:endParaRPr lang="en-US" altLang="en-US" dirty="0">
              <a:solidFill>
                <a:schemeClr val="tx1"/>
              </a:solidFill>
            </a:endParaRPr>
          </a:p>
        </p:txBody>
      </p:sp>
    </p:spTree>
    <p:extLst>
      <p:ext uri="{BB962C8B-B14F-4D97-AF65-F5344CB8AC3E}">
        <p14:creationId xmlns:p14="http://schemas.microsoft.com/office/powerpoint/2010/main" val="30696930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a:xfrm>
            <a:off x="628650" y="494116"/>
            <a:ext cx="7886700" cy="773899"/>
          </a:xfrm>
          <a:solidFill>
            <a:schemeClr val="bg1"/>
          </a:solidFill>
        </p:spPr>
        <p:txBody>
          <a:bodyPr>
            <a:normAutofit/>
          </a:bodyPr>
          <a:lstStyle/>
          <a:p>
            <a:pPr>
              <a:defRPr/>
            </a:pPr>
            <a:r>
              <a:rPr lang="en-US" sz="4317" dirty="0">
                <a:solidFill>
                  <a:schemeClr val="tx1"/>
                </a:solidFill>
                <a:effectLst>
                  <a:outerShdw blurRad="38100" dist="38100" dir="2700000" algn="tl">
                    <a:srgbClr val="000000"/>
                  </a:outerShdw>
                </a:effectLst>
              </a:rPr>
              <a:t>Fibrin formation</a:t>
            </a:r>
          </a:p>
        </p:txBody>
      </p:sp>
      <p:sp>
        <p:nvSpPr>
          <p:cNvPr id="310275" name="Rectangle 3"/>
          <p:cNvSpPr>
            <a:spLocks noGrp="1" noChangeArrowheads="1"/>
          </p:cNvSpPr>
          <p:nvPr>
            <p:ph idx="1"/>
          </p:nvPr>
        </p:nvSpPr>
        <p:spPr>
          <a:xfrm>
            <a:off x="980802" y="1268016"/>
            <a:ext cx="7182396" cy="3741306"/>
          </a:xfrm>
          <a:solidFill>
            <a:schemeClr val="bg1"/>
          </a:solidFill>
        </p:spPr>
        <p:txBody>
          <a:bodyPr/>
          <a:lstStyle/>
          <a:p>
            <a:pPr>
              <a:lnSpc>
                <a:spcPct val="90000"/>
              </a:lnSpc>
              <a:buFont typeface="Wingdings" pitchFamily="2" charset="2"/>
              <a:buChar char="Ø"/>
            </a:pPr>
            <a:r>
              <a:rPr lang="en-US" altLang="en-US" sz="2878" dirty="0">
                <a:solidFill>
                  <a:schemeClr val="tx1"/>
                </a:solidFill>
              </a:rPr>
              <a:t>Prothrombin time/INR</a:t>
            </a:r>
          </a:p>
          <a:p>
            <a:pPr>
              <a:lnSpc>
                <a:spcPct val="90000"/>
              </a:lnSpc>
              <a:buFont typeface="Wingdings" pitchFamily="2" charset="2"/>
              <a:buChar char="Ø"/>
            </a:pPr>
            <a:r>
              <a:rPr lang="en-US" altLang="en-US" sz="2878" dirty="0">
                <a:solidFill>
                  <a:schemeClr val="tx1"/>
                </a:solidFill>
              </a:rPr>
              <a:t>Activated partial thromboplastin time (</a:t>
            </a:r>
            <a:r>
              <a:rPr lang="en-US" altLang="en-US" sz="2878" dirty="0" err="1">
                <a:solidFill>
                  <a:schemeClr val="tx1"/>
                </a:solidFill>
              </a:rPr>
              <a:t>aPTT</a:t>
            </a:r>
            <a:r>
              <a:rPr lang="en-US" altLang="en-US" sz="2878" dirty="0">
                <a:solidFill>
                  <a:schemeClr val="tx1"/>
                </a:solidFill>
              </a:rPr>
              <a:t> or PTT)</a:t>
            </a:r>
          </a:p>
          <a:p>
            <a:pPr>
              <a:lnSpc>
                <a:spcPct val="90000"/>
              </a:lnSpc>
              <a:buFont typeface="Wingdings" pitchFamily="2" charset="2"/>
              <a:buChar char="Ø"/>
            </a:pPr>
            <a:r>
              <a:rPr lang="en-US" altLang="en-US" sz="2878" dirty="0">
                <a:solidFill>
                  <a:schemeClr val="tx1"/>
                </a:solidFill>
              </a:rPr>
              <a:t>Thrombin time</a:t>
            </a:r>
          </a:p>
          <a:p>
            <a:pPr>
              <a:lnSpc>
                <a:spcPct val="90000"/>
              </a:lnSpc>
              <a:buFont typeface="Wingdings" pitchFamily="2" charset="2"/>
              <a:buChar char="Ø"/>
            </a:pPr>
            <a:r>
              <a:rPr lang="en-US" altLang="en-US" sz="2878" dirty="0">
                <a:solidFill>
                  <a:schemeClr val="tx1"/>
                </a:solidFill>
              </a:rPr>
              <a:t>Fibrinogen level</a:t>
            </a:r>
          </a:p>
          <a:p>
            <a:pPr>
              <a:lnSpc>
                <a:spcPct val="90000"/>
              </a:lnSpc>
              <a:buFont typeface="Wingdings" pitchFamily="2" charset="2"/>
              <a:buChar char="Ø"/>
            </a:pPr>
            <a:r>
              <a:rPr lang="en-US" altLang="en-US" sz="2878" dirty="0">
                <a:solidFill>
                  <a:schemeClr val="tx1"/>
                </a:solidFill>
              </a:rPr>
              <a:t>Mixing study (screen for inhibitors)</a:t>
            </a:r>
          </a:p>
          <a:p>
            <a:pPr>
              <a:lnSpc>
                <a:spcPct val="90000"/>
              </a:lnSpc>
            </a:pPr>
            <a:r>
              <a:rPr lang="en-US" altLang="en-US" dirty="0">
                <a:solidFill>
                  <a:schemeClr val="tx1"/>
                </a:solidFill>
              </a:rPr>
              <a:t>Individual clotting factor assays</a:t>
            </a:r>
          </a:p>
          <a:p>
            <a:pPr>
              <a:lnSpc>
                <a:spcPct val="90000"/>
              </a:lnSpc>
            </a:pPr>
            <a:r>
              <a:rPr lang="en-US" altLang="en-US" dirty="0" err="1">
                <a:solidFill>
                  <a:schemeClr val="tx1"/>
                </a:solidFill>
              </a:rPr>
              <a:t>Thromboelastography</a:t>
            </a:r>
            <a:endParaRPr lang="en-US" altLang="en-US" dirty="0">
              <a:solidFill>
                <a:schemeClr val="tx1"/>
              </a:solidFill>
            </a:endParaRPr>
          </a:p>
        </p:txBody>
      </p:sp>
    </p:spTree>
    <p:extLst>
      <p:ext uri="{BB962C8B-B14F-4D97-AF65-F5344CB8AC3E}">
        <p14:creationId xmlns:p14="http://schemas.microsoft.com/office/powerpoint/2010/main" val="11443884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a:xfrm>
            <a:off x="600666" y="496419"/>
            <a:ext cx="7886700" cy="642858"/>
          </a:xfrm>
        </p:spPr>
        <p:txBody>
          <a:bodyPr>
            <a:normAutofit fontScale="90000"/>
          </a:bodyPr>
          <a:lstStyle/>
          <a:p>
            <a:pPr>
              <a:defRPr/>
            </a:pPr>
            <a:r>
              <a:rPr lang="en-US" sz="4317" dirty="0">
                <a:solidFill>
                  <a:schemeClr val="tx1"/>
                </a:solidFill>
                <a:effectLst>
                  <a:outerShdw blurRad="38100" dist="38100" dir="2700000" algn="tl">
                    <a:srgbClr val="000000"/>
                  </a:outerShdw>
                </a:effectLst>
              </a:rPr>
              <a:t>Fibrinolysis</a:t>
            </a:r>
          </a:p>
        </p:txBody>
      </p:sp>
      <p:sp>
        <p:nvSpPr>
          <p:cNvPr id="310275" name="Rectangle 3"/>
          <p:cNvSpPr>
            <a:spLocks noGrp="1" noChangeArrowheads="1"/>
          </p:cNvSpPr>
          <p:nvPr>
            <p:ph idx="1"/>
          </p:nvPr>
        </p:nvSpPr>
        <p:spPr>
          <a:xfrm>
            <a:off x="952818" y="1531493"/>
            <a:ext cx="7182396" cy="2677018"/>
          </a:xfrm>
        </p:spPr>
        <p:txBody>
          <a:bodyPr/>
          <a:lstStyle/>
          <a:p>
            <a:pPr>
              <a:lnSpc>
                <a:spcPct val="90000"/>
              </a:lnSpc>
              <a:buFont typeface="Wingdings" pitchFamily="2" charset="2"/>
              <a:buChar char="Ø"/>
            </a:pPr>
            <a:r>
              <a:rPr lang="en-US" altLang="en-US" sz="2590" dirty="0">
                <a:solidFill>
                  <a:schemeClr val="tx1"/>
                </a:solidFill>
              </a:rPr>
              <a:t>D-dimer (higher levels indicate more lysis)</a:t>
            </a:r>
          </a:p>
          <a:p>
            <a:pPr lvl="1">
              <a:lnSpc>
                <a:spcPct val="90000"/>
              </a:lnSpc>
              <a:buFont typeface="Arial" charset="0"/>
              <a:buChar char="•"/>
            </a:pPr>
            <a:r>
              <a:rPr lang="en-US" altLang="en-US" dirty="0">
                <a:solidFill>
                  <a:schemeClr val="tx1"/>
                </a:solidFill>
              </a:rPr>
              <a:t>Used to screen for DVT/PE</a:t>
            </a:r>
          </a:p>
          <a:p>
            <a:pPr>
              <a:lnSpc>
                <a:spcPct val="90000"/>
              </a:lnSpc>
              <a:buFont typeface="Wingdings" pitchFamily="2" charset="2"/>
              <a:buChar char="Ø"/>
            </a:pPr>
            <a:r>
              <a:rPr lang="en-US" altLang="en-US" sz="2590" dirty="0">
                <a:solidFill>
                  <a:schemeClr val="tx1"/>
                </a:solidFill>
              </a:rPr>
              <a:t>Alpha-2 </a:t>
            </a:r>
            <a:r>
              <a:rPr lang="en-US" altLang="en-US" sz="2590" dirty="0" err="1">
                <a:solidFill>
                  <a:schemeClr val="tx1"/>
                </a:solidFill>
              </a:rPr>
              <a:t>antiplasmin</a:t>
            </a:r>
            <a:endParaRPr lang="en-US" altLang="en-US" sz="2590" dirty="0">
              <a:solidFill>
                <a:schemeClr val="tx1"/>
              </a:solidFill>
            </a:endParaRPr>
          </a:p>
          <a:p>
            <a:pPr lvl="1">
              <a:lnSpc>
                <a:spcPct val="90000"/>
              </a:lnSpc>
              <a:buFont typeface="Arial" charset="0"/>
              <a:buChar char="•"/>
            </a:pPr>
            <a:r>
              <a:rPr lang="en-US" altLang="en-US" dirty="0">
                <a:solidFill>
                  <a:schemeClr val="tx1"/>
                </a:solidFill>
              </a:rPr>
              <a:t>Cannot distinguish increased consumption due to rapid plasmin generation from decreased production due to liver disease</a:t>
            </a:r>
          </a:p>
          <a:p>
            <a:pPr lvl="1">
              <a:lnSpc>
                <a:spcPct val="90000"/>
              </a:lnSpc>
              <a:buFont typeface="Arial" charset="0"/>
              <a:buChar char="•"/>
            </a:pPr>
            <a:endParaRPr lang="en-US" altLang="en-US" dirty="0">
              <a:solidFill>
                <a:schemeClr val="tx1"/>
              </a:solidFill>
            </a:endParaRPr>
          </a:p>
          <a:p>
            <a:pPr>
              <a:lnSpc>
                <a:spcPct val="90000"/>
              </a:lnSpc>
            </a:pPr>
            <a:r>
              <a:rPr lang="en-US" altLang="en-US" dirty="0" err="1">
                <a:solidFill>
                  <a:schemeClr val="tx1"/>
                </a:solidFill>
              </a:rPr>
              <a:t>Thromboelastography</a:t>
            </a:r>
            <a:endParaRPr lang="en-US" altLang="en-US" dirty="0">
              <a:solidFill>
                <a:schemeClr val="tx1"/>
              </a:solidFill>
            </a:endParaRPr>
          </a:p>
        </p:txBody>
      </p:sp>
    </p:spTree>
    <p:extLst>
      <p:ext uri="{BB962C8B-B14F-4D97-AF65-F5344CB8AC3E}">
        <p14:creationId xmlns:p14="http://schemas.microsoft.com/office/powerpoint/2010/main" val="24130902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0274" name="Rectangle 2"/>
          <p:cNvSpPr>
            <a:spLocks noGrp="1" noChangeArrowheads="1"/>
          </p:cNvSpPr>
          <p:nvPr>
            <p:ph type="title"/>
          </p:nvPr>
        </p:nvSpPr>
        <p:spPr>
          <a:xfrm>
            <a:off x="600666" y="547842"/>
            <a:ext cx="7886700" cy="854996"/>
          </a:xfrm>
        </p:spPr>
        <p:txBody>
          <a:bodyPr>
            <a:normAutofit/>
          </a:bodyPr>
          <a:lstStyle/>
          <a:p>
            <a:pPr>
              <a:defRPr/>
            </a:pPr>
            <a:r>
              <a:rPr lang="en-US" sz="4317" dirty="0">
                <a:solidFill>
                  <a:schemeClr val="tx1"/>
                </a:solidFill>
                <a:effectLst>
                  <a:outerShdw blurRad="38100" dist="38100" dir="2700000" algn="tl">
                    <a:srgbClr val="000000"/>
                  </a:outerShdw>
                </a:effectLst>
              </a:rPr>
              <a:t>Regulation</a:t>
            </a:r>
          </a:p>
        </p:txBody>
      </p:sp>
      <p:sp>
        <p:nvSpPr>
          <p:cNvPr id="310275" name="Rectangle 3"/>
          <p:cNvSpPr>
            <a:spLocks noGrp="1" noChangeArrowheads="1"/>
          </p:cNvSpPr>
          <p:nvPr>
            <p:ph idx="1"/>
          </p:nvPr>
        </p:nvSpPr>
        <p:spPr>
          <a:xfrm>
            <a:off x="952818" y="1707558"/>
            <a:ext cx="7182396" cy="1995478"/>
          </a:xfrm>
        </p:spPr>
        <p:txBody>
          <a:bodyPr/>
          <a:lstStyle/>
          <a:p>
            <a:pPr>
              <a:lnSpc>
                <a:spcPct val="90000"/>
              </a:lnSpc>
              <a:buFont typeface="Wingdings" pitchFamily="2" charset="2"/>
              <a:buChar char="Ø"/>
            </a:pPr>
            <a:r>
              <a:rPr lang="en-US" altLang="en-US" sz="2878" dirty="0">
                <a:solidFill>
                  <a:schemeClr val="tx1"/>
                </a:solidFill>
              </a:rPr>
              <a:t>Antithrombin activity</a:t>
            </a:r>
          </a:p>
          <a:p>
            <a:pPr>
              <a:lnSpc>
                <a:spcPct val="90000"/>
              </a:lnSpc>
              <a:buFont typeface="Wingdings" pitchFamily="2" charset="2"/>
              <a:buChar char="Ø"/>
            </a:pPr>
            <a:r>
              <a:rPr lang="en-US" altLang="en-US" sz="2878" dirty="0">
                <a:solidFill>
                  <a:schemeClr val="tx1"/>
                </a:solidFill>
              </a:rPr>
              <a:t>Protein C activity</a:t>
            </a:r>
          </a:p>
          <a:p>
            <a:pPr>
              <a:lnSpc>
                <a:spcPct val="90000"/>
              </a:lnSpc>
              <a:buFont typeface="Wingdings" pitchFamily="2" charset="2"/>
              <a:buChar char="Ø"/>
            </a:pPr>
            <a:r>
              <a:rPr lang="en-US" altLang="en-US" sz="2878" dirty="0">
                <a:solidFill>
                  <a:schemeClr val="tx1"/>
                </a:solidFill>
              </a:rPr>
              <a:t>Protein S activity</a:t>
            </a:r>
          </a:p>
        </p:txBody>
      </p:sp>
    </p:spTree>
    <p:extLst>
      <p:ext uri="{BB962C8B-B14F-4D97-AF65-F5344CB8AC3E}">
        <p14:creationId xmlns:p14="http://schemas.microsoft.com/office/powerpoint/2010/main" val="3772842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2771" name="Group 13"/>
          <p:cNvGrpSpPr>
            <a:grpSpLocks/>
          </p:cNvGrpSpPr>
          <p:nvPr/>
        </p:nvGrpSpPr>
        <p:grpSpPr bwMode="auto">
          <a:xfrm>
            <a:off x="4900394" y="597391"/>
            <a:ext cx="3015510" cy="3947576"/>
            <a:chOff x="6027737" y="1212850"/>
            <a:chExt cx="4191000" cy="5486400"/>
          </a:xfrm>
        </p:grpSpPr>
        <p:pic>
          <p:nvPicPr>
            <p:cNvPr id="327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7737" y="1212850"/>
              <a:ext cx="41910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2773" name="TextBox 2"/>
            <p:cNvSpPr txBox="1">
              <a:spLocks noChangeArrowheads="1"/>
            </p:cNvSpPr>
            <p:nvPr/>
          </p:nvSpPr>
          <p:spPr bwMode="auto">
            <a:xfrm>
              <a:off x="7263154" y="1469201"/>
              <a:ext cx="601883" cy="40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1295"/>
                <a:t>PTT</a:t>
              </a:r>
            </a:p>
          </p:txBody>
        </p:sp>
        <p:sp>
          <p:nvSpPr>
            <p:cNvPr id="32774" name="TextBox 3"/>
            <p:cNvSpPr txBox="1">
              <a:spLocks noChangeArrowheads="1"/>
            </p:cNvSpPr>
            <p:nvPr/>
          </p:nvSpPr>
          <p:spPr bwMode="auto">
            <a:xfrm>
              <a:off x="7842137" y="1469201"/>
              <a:ext cx="896410" cy="40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1295"/>
                <a:t>PT/INR</a:t>
              </a:r>
            </a:p>
          </p:txBody>
        </p:sp>
        <p:cxnSp>
          <p:nvCxnSpPr>
            <p:cNvPr id="32775" name="Straight Arrow Connector 5"/>
            <p:cNvCxnSpPr>
              <a:cxnSpLocks noChangeShapeType="1"/>
              <a:stCxn id="32773" idx="1"/>
            </p:cNvCxnSpPr>
            <p:nvPr/>
          </p:nvCxnSpPr>
          <p:spPr bwMode="auto">
            <a:xfrm flipH="1" flipV="1">
              <a:off x="7095333" y="1669255"/>
              <a:ext cx="167822" cy="2593"/>
            </a:xfrm>
            <a:prstGeom prst="straightConnector1">
              <a:avLst/>
            </a:prstGeom>
            <a:noFill/>
            <a:ln w="349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776" name="Straight Arrow Connector 9"/>
            <p:cNvCxnSpPr>
              <a:cxnSpLocks noChangeShapeType="1"/>
            </p:cNvCxnSpPr>
            <p:nvPr/>
          </p:nvCxnSpPr>
          <p:spPr bwMode="auto">
            <a:xfrm>
              <a:off x="8776986" y="1669256"/>
              <a:ext cx="182788" cy="0"/>
            </a:xfrm>
            <a:prstGeom prst="straightConnector1">
              <a:avLst/>
            </a:prstGeom>
            <a:noFill/>
            <a:ln w="349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pic>
        <p:nvPicPr>
          <p:cNvPr id="7" name="Picture 6"/>
          <p:cNvPicPr>
            <a:picLocks noChangeAspect="1"/>
          </p:cNvPicPr>
          <p:nvPr/>
        </p:nvPicPr>
        <p:blipFill>
          <a:blip r:embed="rId4"/>
          <a:stretch>
            <a:fillRect/>
          </a:stretch>
        </p:blipFill>
        <p:spPr>
          <a:xfrm>
            <a:off x="898561" y="1584857"/>
            <a:ext cx="4057231" cy="2391847"/>
          </a:xfrm>
          <a:prstGeom prst="rect">
            <a:avLst/>
          </a:prstGeom>
        </p:spPr>
      </p:pic>
    </p:spTree>
    <p:extLst>
      <p:ext uri="{BB962C8B-B14F-4D97-AF65-F5344CB8AC3E}">
        <p14:creationId xmlns:p14="http://schemas.microsoft.com/office/powerpoint/2010/main" val="40785529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794" name="Object 2"/>
          <p:cNvGraphicFramePr>
            <a:graphicFrameLocks noChangeAspect="1"/>
          </p:cNvGraphicFramePr>
          <p:nvPr>
            <p:extLst>
              <p:ext uri="{D42A27DB-BD31-4B8C-83A1-F6EECF244321}">
                <p14:modId xmlns:p14="http://schemas.microsoft.com/office/powerpoint/2010/main" val="1331948776"/>
              </p:ext>
            </p:extLst>
          </p:nvPr>
        </p:nvGraphicFramePr>
        <p:xfrm>
          <a:off x="1096013" y="912651"/>
          <a:ext cx="1699651" cy="2796200"/>
        </p:xfrm>
        <a:graphic>
          <a:graphicData uri="http://schemas.openxmlformats.org/presentationml/2006/ole">
            <mc:AlternateContent xmlns:mc="http://schemas.openxmlformats.org/markup-compatibility/2006">
              <mc:Choice xmlns:v="urn:schemas-microsoft-com:vml" Requires="v">
                <p:oleObj spid="_x0000_s1042" name="Photo Editor Photo" r:id="rId4" imgW="9752381" imgH="7314286" progId="MSPhotoEd.3">
                  <p:embed/>
                </p:oleObj>
              </mc:Choice>
              <mc:Fallback>
                <p:oleObj name="Photo Editor Photo" r:id="rId4" imgW="9752381" imgH="7314286" progId="MSPhotoEd.3">
                  <p:embed/>
                  <p:pic>
                    <p:nvPicPr>
                      <p:cNvPr id="33794" name="Object 2"/>
                      <p:cNvPicPr>
                        <a:picLocks noChangeAspect="1" noChangeArrowheads="1"/>
                      </p:cNvPicPr>
                      <p:nvPr/>
                    </p:nvPicPr>
                    <p:blipFill>
                      <a:blip r:embed="rId5">
                        <a:extLst>
                          <a:ext uri="{28A0092B-C50C-407E-A947-70E740481C1C}">
                            <a14:useLocalDpi xmlns:a14="http://schemas.microsoft.com/office/drawing/2010/main" val="0"/>
                          </a:ext>
                        </a:extLst>
                      </a:blip>
                      <a:srcRect l="26477" t="8740" r="35123" b="7021"/>
                      <a:stretch>
                        <a:fillRect/>
                      </a:stretch>
                    </p:blipFill>
                    <p:spPr bwMode="auto">
                      <a:xfrm>
                        <a:off x="1096013" y="912651"/>
                        <a:ext cx="1699651" cy="279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33795" name="Text Box 3"/>
          <p:cNvSpPr txBox="1">
            <a:spLocks noChangeArrowheads="1"/>
          </p:cNvSpPr>
          <p:nvPr/>
        </p:nvSpPr>
        <p:spPr bwMode="auto">
          <a:xfrm>
            <a:off x="1128413" y="3861973"/>
            <a:ext cx="1634853" cy="952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777" tIns="32889" rIns="65777" bIns="32889">
            <a:spAutoFit/>
          </a:bodyPr>
          <a:lstStyle>
            <a:lvl1pPr>
              <a:defRPr sz="2000" b="1">
                <a:solidFill>
                  <a:schemeClr val="tx1"/>
                </a:solidFill>
                <a:latin typeface="Arial" charset="0"/>
              </a:defRPr>
            </a:lvl1pPr>
            <a:lvl2pPr marL="742950" indent="-285750">
              <a:defRPr sz="2000" b="1">
                <a:solidFill>
                  <a:schemeClr val="tx1"/>
                </a:solidFill>
                <a:latin typeface="Arial" charset="0"/>
              </a:defRPr>
            </a:lvl2pPr>
            <a:lvl3pPr marL="1143000" indent="-228600">
              <a:defRPr sz="2000" b="1">
                <a:solidFill>
                  <a:schemeClr val="tx1"/>
                </a:solidFill>
                <a:latin typeface="Arial" charset="0"/>
              </a:defRPr>
            </a:lvl3pPr>
            <a:lvl4pPr marL="1600200" indent="-228600">
              <a:defRPr sz="2000" b="1">
                <a:solidFill>
                  <a:schemeClr val="tx1"/>
                </a:solidFill>
                <a:latin typeface="Arial" charset="0"/>
              </a:defRPr>
            </a:lvl4pPr>
            <a:lvl5pPr marL="2057400" indent="-228600">
              <a:defRPr sz="2000" b="1">
                <a:solidFill>
                  <a:schemeClr val="tx1"/>
                </a:solidFill>
                <a:latin typeface="Arial" charset="0"/>
              </a:defRPr>
            </a:lvl5pPr>
            <a:lvl6pPr marL="2514600" indent="-228600" eaLnBrk="0" fontAlgn="base" hangingPunct="0">
              <a:spcBef>
                <a:spcPct val="0"/>
              </a:spcBef>
              <a:spcAft>
                <a:spcPct val="0"/>
              </a:spcAft>
              <a:defRPr sz="2000" b="1">
                <a:solidFill>
                  <a:schemeClr val="tx1"/>
                </a:solidFill>
                <a:latin typeface="Arial" charset="0"/>
              </a:defRPr>
            </a:lvl6pPr>
            <a:lvl7pPr marL="2971800" indent="-228600" eaLnBrk="0" fontAlgn="base" hangingPunct="0">
              <a:spcBef>
                <a:spcPct val="0"/>
              </a:spcBef>
              <a:spcAft>
                <a:spcPct val="0"/>
              </a:spcAft>
              <a:defRPr sz="2000" b="1">
                <a:solidFill>
                  <a:schemeClr val="tx1"/>
                </a:solidFill>
                <a:latin typeface="Arial" charset="0"/>
              </a:defRPr>
            </a:lvl7pPr>
            <a:lvl8pPr marL="3429000" indent="-228600" eaLnBrk="0" fontAlgn="base" hangingPunct="0">
              <a:spcBef>
                <a:spcPct val="0"/>
              </a:spcBef>
              <a:spcAft>
                <a:spcPct val="0"/>
              </a:spcAft>
              <a:defRPr sz="2000" b="1">
                <a:solidFill>
                  <a:schemeClr val="tx1"/>
                </a:solidFill>
                <a:latin typeface="Arial" charset="0"/>
              </a:defRPr>
            </a:lvl8pPr>
            <a:lvl9pPr marL="3886200" indent="-228600" eaLnBrk="0" fontAlgn="base" hangingPunct="0">
              <a:spcBef>
                <a:spcPct val="0"/>
              </a:spcBef>
              <a:spcAft>
                <a:spcPct val="0"/>
              </a:spcAft>
              <a:defRPr sz="2000" b="1">
                <a:solidFill>
                  <a:schemeClr val="tx1"/>
                </a:solidFill>
                <a:latin typeface="Arial" charset="0"/>
              </a:defRPr>
            </a:lvl9pPr>
          </a:lstStyle>
          <a:p>
            <a:pPr algn="ctr"/>
            <a:r>
              <a:rPr lang="en-US" altLang="en-US" sz="1439" dirty="0"/>
              <a:t>Thromboplastin: </a:t>
            </a:r>
          </a:p>
          <a:p>
            <a:pPr algn="ctr"/>
            <a:r>
              <a:rPr lang="en-US" altLang="en-US" sz="1439" dirty="0"/>
              <a:t>Tissue factor</a:t>
            </a:r>
          </a:p>
          <a:p>
            <a:pPr algn="ctr"/>
            <a:r>
              <a:rPr lang="en-US" altLang="en-US" sz="1439" dirty="0"/>
              <a:t>Phospholipid</a:t>
            </a:r>
          </a:p>
          <a:p>
            <a:pPr algn="ctr"/>
            <a:r>
              <a:rPr lang="en-US" altLang="en-US" sz="1439" dirty="0"/>
              <a:t>Calcium</a:t>
            </a:r>
          </a:p>
        </p:txBody>
      </p:sp>
      <p:sp>
        <p:nvSpPr>
          <p:cNvPr id="312329" name="Rectangle 9"/>
          <p:cNvSpPr>
            <a:spLocks noGrp="1" noChangeArrowheads="1"/>
          </p:cNvSpPr>
          <p:nvPr>
            <p:ph type="title"/>
          </p:nvPr>
        </p:nvSpPr>
        <p:spPr>
          <a:xfrm>
            <a:off x="591579" y="128861"/>
            <a:ext cx="7886700" cy="994172"/>
          </a:xfrm>
        </p:spPr>
        <p:txBody>
          <a:bodyPr/>
          <a:lstStyle/>
          <a:p>
            <a:pPr>
              <a:defRPr/>
            </a:pPr>
            <a:r>
              <a:rPr lang="en-US" b="1" dirty="0">
                <a:solidFill>
                  <a:schemeClr val="tx1"/>
                </a:solidFill>
                <a:effectLst>
                  <a:outerShdw blurRad="38100" dist="38100" dir="2700000" algn="tl">
                    <a:srgbClr val="C0C0C0"/>
                  </a:outerShdw>
                </a:effectLst>
              </a:rPr>
              <a:t>The </a:t>
            </a:r>
            <a:r>
              <a:rPr lang="en-US" b="1" dirty="0" err="1">
                <a:solidFill>
                  <a:schemeClr val="tx1"/>
                </a:solidFill>
                <a:effectLst>
                  <a:outerShdw blurRad="38100" dist="38100" dir="2700000" algn="tl">
                    <a:srgbClr val="C0C0C0"/>
                  </a:outerShdw>
                </a:effectLst>
              </a:rPr>
              <a:t>Prothrombin</a:t>
            </a:r>
            <a:r>
              <a:rPr lang="en-US" b="1" dirty="0">
                <a:solidFill>
                  <a:schemeClr val="tx1"/>
                </a:solidFill>
                <a:effectLst>
                  <a:outerShdw blurRad="38100" dist="38100" dir="2700000" algn="tl">
                    <a:srgbClr val="C0C0C0"/>
                  </a:outerShdw>
                </a:effectLst>
              </a:rPr>
              <a:t> Time</a:t>
            </a:r>
          </a:p>
        </p:txBody>
      </p:sp>
      <p:sp>
        <p:nvSpPr>
          <p:cNvPr id="33797" name="Text Box 10"/>
          <p:cNvSpPr txBox="1">
            <a:spLocks noChangeArrowheads="1"/>
          </p:cNvSpPr>
          <p:nvPr/>
        </p:nvSpPr>
        <p:spPr bwMode="auto">
          <a:xfrm>
            <a:off x="2981434" y="844729"/>
            <a:ext cx="2467235" cy="42743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5777" tIns="32889" rIns="65777" bIns="32889">
            <a:spAutoFit/>
          </a:bodyPr>
          <a:lstStyle>
            <a:lvl1pPr>
              <a:defRPr sz="2000" b="1">
                <a:solidFill>
                  <a:schemeClr val="tx1"/>
                </a:solidFill>
                <a:latin typeface="Arial" charset="0"/>
              </a:defRPr>
            </a:lvl1pPr>
            <a:lvl2pPr marL="742950" indent="-285750">
              <a:defRPr sz="2000" b="1">
                <a:solidFill>
                  <a:schemeClr val="tx1"/>
                </a:solidFill>
                <a:latin typeface="Arial" charset="0"/>
              </a:defRPr>
            </a:lvl2pPr>
            <a:lvl3pPr marL="1143000" indent="-228600">
              <a:defRPr sz="2000" b="1">
                <a:solidFill>
                  <a:schemeClr val="tx1"/>
                </a:solidFill>
                <a:latin typeface="Arial" charset="0"/>
              </a:defRPr>
            </a:lvl3pPr>
            <a:lvl4pPr marL="1600200" indent="-228600">
              <a:defRPr sz="2000" b="1">
                <a:solidFill>
                  <a:schemeClr val="tx1"/>
                </a:solidFill>
                <a:latin typeface="Arial" charset="0"/>
              </a:defRPr>
            </a:lvl4pPr>
            <a:lvl5pPr marL="2057400" indent="-228600">
              <a:defRPr sz="2000" b="1">
                <a:solidFill>
                  <a:schemeClr val="tx1"/>
                </a:solidFill>
                <a:latin typeface="Arial" charset="0"/>
              </a:defRPr>
            </a:lvl5pPr>
            <a:lvl6pPr marL="2514600" indent="-228600" eaLnBrk="0" fontAlgn="base" hangingPunct="0">
              <a:spcBef>
                <a:spcPct val="0"/>
              </a:spcBef>
              <a:spcAft>
                <a:spcPct val="0"/>
              </a:spcAft>
              <a:defRPr sz="2000" b="1">
                <a:solidFill>
                  <a:schemeClr val="tx1"/>
                </a:solidFill>
                <a:latin typeface="Arial" charset="0"/>
              </a:defRPr>
            </a:lvl6pPr>
            <a:lvl7pPr marL="2971800" indent="-228600" eaLnBrk="0" fontAlgn="base" hangingPunct="0">
              <a:spcBef>
                <a:spcPct val="0"/>
              </a:spcBef>
              <a:spcAft>
                <a:spcPct val="0"/>
              </a:spcAft>
              <a:defRPr sz="2000" b="1">
                <a:solidFill>
                  <a:schemeClr val="tx1"/>
                </a:solidFill>
                <a:latin typeface="Arial" charset="0"/>
              </a:defRPr>
            </a:lvl7pPr>
            <a:lvl8pPr marL="3429000" indent="-228600" eaLnBrk="0" fontAlgn="base" hangingPunct="0">
              <a:spcBef>
                <a:spcPct val="0"/>
              </a:spcBef>
              <a:spcAft>
                <a:spcPct val="0"/>
              </a:spcAft>
              <a:defRPr sz="2000" b="1">
                <a:solidFill>
                  <a:schemeClr val="tx1"/>
                </a:solidFill>
                <a:latin typeface="Arial" charset="0"/>
              </a:defRPr>
            </a:lvl8pPr>
            <a:lvl9pPr marL="3886200" indent="-228600" eaLnBrk="0" fontAlgn="base" hangingPunct="0">
              <a:spcBef>
                <a:spcPct val="0"/>
              </a:spcBef>
              <a:spcAft>
                <a:spcPct val="0"/>
              </a:spcAft>
              <a:defRPr sz="2000" b="1">
                <a:solidFill>
                  <a:schemeClr val="tx1"/>
                </a:solidFill>
                <a:latin typeface="Arial" charset="0"/>
              </a:defRPr>
            </a:lvl9pPr>
          </a:lstStyle>
          <a:p>
            <a:pPr>
              <a:buSzPct val="75000"/>
              <a:buFont typeface="Wingdings" pitchFamily="2" charset="2"/>
              <a:buNone/>
            </a:pPr>
            <a:r>
              <a:rPr lang="en-US" altLang="en-US" sz="1439" dirty="0"/>
              <a:t>Add thromboplastin (excess of tissue factor + phospholipid + calcium) to citrated plasma.  High concentrations of TF allow the system to bypass the amplification step mediated by VIII and IX.  </a:t>
            </a:r>
          </a:p>
          <a:p>
            <a:pPr>
              <a:buSzPct val="75000"/>
              <a:buFontTx/>
              <a:buChar char="•"/>
            </a:pPr>
            <a:endParaRPr lang="en-US" altLang="en-US" sz="1439" dirty="0"/>
          </a:p>
          <a:p>
            <a:pPr>
              <a:buSzPct val="125000"/>
              <a:buFontTx/>
              <a:buChar char="•"/>
            </a:pPr>
            <a:r>
              <a:rPr lang="en-US" altLang="en-US" sz="1439" dirty="0"/>
              <a:t>Sensitive to plasma levels of VII, X, V, II and fibrinogen.</a:t>
            </a:r>
          </a:p>
          <a:p>
            <a:pPr>
              <a:buSzPct val="125000"/>
              <a:buFontTx/>
              <a:buChar char="•"/>
            </a:pPr>
            <a:r>
              <a:rPr lang="en-US" altLang="en-US" sz="1439" dirty="0"/>
              <a:t>Not sensitive to XI, IX, VIII or contact factor levels</a:t>
            </a:r>
          </a:p>
          <a:p>
            <a:pPr>
              <a:buSzPct val="125000"/>
              <a:buFontTx/>
              <a:buChar char="•"/>
            </a:pPr>
            <a:r>
              <a:rPr lang="en-US" altLang="en-US" sz="1439" dirty="0"/>
              <a:t>More sensitive than aPTT to warfarin effect</a:t>
            </a:r>
          </a:p>
          <a:p>
            <a:pPr>
              <a:buSzPct val="125000"/>
              <a:buFontTx/>
              <a:buChar char="•"/>
            </a:pPr>
            <a:r>
              <a:rPr lang="en-US" altLang="en-US" sz="1439" i="1" dirty="0"/>
              <a:t>Usually expressed as International Normalized Ratio (INR)</a:t>
            </a:r>
          </a:p>
        </p:txBody>
      </p:sp>
      <p:pic>
        <p:nvPicPr>
          <p:cNvPr id="7"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22806" y="1584286"/>
            <a:ext cx="1589996" cy="23507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0645516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166" b="1" dirty="0">
                <a:solidFill>
                  <a:schemeClr val="tx1"/>
                </a:solidFill>
                <a:effectLst>
                  <a:outerShdw blurRad="38100" dist="38100" dir="2700000" algn="tl">
                    <a:srgbClr val="000000">
                      <a:alpha val="43137"/>
                    </a:srgbClr>
                  </a:outerShdw>
                </a:effectLst>
              </a:rPr>
              <a:t>Uses of the PT/INR</a:t>
            </a:r>
          </a:p>
        </p:txBody>
      </p:sp>
      <p:sp>
        <p:nvSpPr>
          <p:cNvPr id="34819" name="Content Placeholder 2"/>
          <p:cNvSpPr>
            <a:spLocks noGrp="1"/>
          </p:cNvSpPr>
          <p:nvPr>
            <p:ph idx="1"/>
          </p:nvPr>
        </p:nvSpPr>
        <p:spPr>
          <a:xfrm>
            <a:off x="1292063" y="1190088"/>
            <a:ext cx="6564445" cy="3472405"/>
          </a:xfrm>
        </p:spPr>
        <p:txBody>
          <a:bodyPr>
            <a:normAutofit/>
          </a:bodyPr>
          <a:lstStyle/>
          <a:p>
            <a:r>
              <a:rPr lang="en-US" altLang="en-US" dirty="0">
                <a:solidFill>
                  <a:schemeClr val="tx1"/>
                </a:solidFill>
              </a:rPr>
              <a:t>Best single test of the integrity of the fibrin clotting system</a:t>
            </a:r>
          </a:p>
          <a:p>
            <a:r>
              <a:rPr lang="en-US" altLang="en-US" dirty="0">
                <a:solidFill>
                  <a:schemeClr val="tx1"/>
                </a:solidFill>
              </a:rPr>
              <a:t>Detects most clinically significant acquired coagulopathies</a:t>
            </a:r>
          </a:p>
          <a:p>
            <a:r>
              <a:rPr lang="en-US" altLang="en-US" dirty="0">
                <a:solidFill>
                  <a:schemeClr val="tx1"/>
                </a:solidFill>
              </a:rPr>
              <a:t>Does not detect the most common inherited clotting factor deficiencies (VIII, IX, XI)</a:t>
            </a:r>
          </a:p>
          <a:p>
            <a:r>
              <a:rPr lang="en-US" altLang="en-US" dirty="0">
                <a:solidFill>
                  <a:schemeClr val="tx1"/>
                </a:solidFill>
              </a:rPr>
              <a:t>Routinely used to monitor warfarin therapy</a:t>
            </a:r>
          </a:p>
          <a:p>
            <a:r>
              <a:rPr lang="en-US" altLang="en-US" dirty="0">
                <a:solidFill>
                  <a:schemeClr val="tx1"/>
                </a:solidFill>
              </a:rPr>
              <a:t>Insensitive to heparin at usual therapeutic concentrations</a:t>
            </a:r>
          </a:p>
        </p:txBody>
      </p:sp>
    </p:spTree>
    <p:extLst>
      <p:ext uri="{BB962C8B-B14F-4D97-AF65-F5344CB8AC3E}">
        <p14:creationId xmlns:p14="http://schemas.microsoft.com/office/powerpoint/2010/main" val="1009139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166" b="1" dirty="0">
                <a:solidFill>
                  <a:schemeClr val="tx1"/>
                </a:solidFill>
                <a:effectLst>
                  <a:outerShdw blurRad="38100" dist="38100" dir="2700000" algn="tl">
                    <a:srgbClr val="000000">
                      <a:alpha val="43137"/>
                    </a:srgbClr>
                  </a:outerShdw>
                </a:effectLst>
              </a:rPr>
              <a:t>Why the INR?</a:t>
            </a:r>
          </a:p>
        </p:txBody>
      </p:sp>
      <p:sp>
        <p:nvSpPr>
          <p:cNvPr id="35843" name="Content Placeholder 2"/>
          <p:cNvSpPr>
            <a:spLocks noGrp="1"/>
          </p:cNvSpPr>
          <p:nvPr>
            <p:ph idx="1"/>
          </p:nvPr>
        </p:nvSpPr>
        <p:spPr>
          <a:xfrm>
            <a:off x="1292063" y="1232475"/>
            <a:ext cx="6564445" cy="3911025"/>
          </a:xfrm>
        </p:spPr>
        <p:txBody>
          <a:bodyPr/>
          <a:lstStyle/>
          <a:p>
            <a:r>
              <a:rPr lang="en-US" altLang="en-US" dirty="0">
                <a:solidFill>
                  <a:schemeClr val="tx1"/>
                </a:solidFill>
              </a:rPr>
              <a:t>Tissue factor in the thromboplastin may be recombinant, or derived from human or animal tissue</a:t>
            </a:r>
          </a:p>
          <a:p>
            <a:r>
              <a:rPr lang="en-US" altLang="en-US" dirty="0">
                <a:solidFill>
                  <a:schemeClr val="tx1"/>
                </a:solidFill>
              </a:rPr>
              <a:t>Phospholipid composition varies among thromboplastins</a:t>
            </a:r>
          </a:p>
          <a:p>
            <a:r>
              <a:rPr lang="en-US" altLang="en-US" dirty="0">
                <a:solidFill>
                  <a:schemeClr val="tx1"/>
                </a:solidFill>
              </a:rPr>
              <a:t>As a result different thromboplastins have varying sensitivity to the effect of warfarin</a:t>
            </a:r>
          </a:p>
          <a:p>
            <a:r>
              <a:rPr lang="en-US" altLang="en-US" dirty="0">
                <a:solidFill>
                  <a:schemeClr val="tx1"/>
                </a:solidFill>
              </a:rPr>
              <a:t>The INR was developed in an attempt to make PT results from different laboratories comparable to one another</a:t>
            </a:r>
          </a:p>
        </p:txBody>
      </p:sp>
    </p:spTree>
    <p:extLst>
      <p:ext uri="{BB962C8B-B14F-4D97-AF65-F5344CB8AC3E}">
        <p14:creationId xmlns:p14="http://schemas.microsoft.com/office/powerpoint/2010/main" val="406478868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ext Box 2"/>
          <p:cNvSpPr txBox="1">
            <a:spLocks noChangeArrowheads="1"/>
          </p:cNvSpPr>
          <p:nvPr/>
        </p:nvSpPr>
        <p:spPr bwMode="auto">
          <a:xfrm>
            <a:off x="1666716" y="3065769"/>
            <a:ext cx="6036731" cy="10588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lvl1pPr>
              <a:defRPr sz="2000" b="1">
                <a:solidFill>
                  <a:schemeClr val="tx1"/>
                </a:solidFill>
                <a:latin typeface="Arial" charset="0"/>
              </a:defRPr>
            </a:lvl1pPr>
            <a:lvl2pPr marL="742950" indent="-285750">
              <a:defRPr sz="2000" b="1">
                <a:solidFill>
                  <a:schemeClr val="tx1"/>
                </a:solidFill>
                <a:latin typeface="Arial" charset="0"/>
              </a:defRPr>
            </a:lvl2pPr>
            <a:lvl3pPr marL="1143000" indent="-228600">
              <a:defRPr sz="2000" b="1">
                <a:solidFill>
                  <a:schemeClr val="tx1"/>
                </a:solidFill>
                <a:latin typeface="Arial" charset="0"/>
              </a:defRPr>
            </a:lvl3pPr>
            <a:lvl4pPr marL="1600200" indent="-228600">
              <a:defRPr sz="2000" b="1">
                <a:solidFill>
                  <a:schemeClr val="tx1"/>
                </a:solidFill>
                <a:latin typeface="Arial" charset="0"/>
              </a:defRPr>
            </a:lvl4pPr>
            <a:lvl5pPr marL="2057400" indent="-228600">
              <a:defRPr sz="2000" b="1">
                <a:solidFill>
                  <a:schemeClr val="tx1"/>
                </a:solidFill>
                <a:latin typeface="Arial" charset="0"/>
              </a:defRPr>
            </a:lvl5pPr>
            <a:lvl6pPr marL="2514600" indent="-228600" eaLnBrk="0" fontAlgn="base" hangingPunct="0">
              <a:spcBef>
                <a:spcPct val="0"/>
              </a:spcBef>
              <a:spcAft>
                <a:spcPct val="0"/>
              </a:spcAft>
              <a:defRPr sz="2000" b="1">
                <a:solidFill>
                  <a:schemeClr val="tx1"/>
                </a:solidFill>
                <a:latin typeface="Arial" charset="0"/>
              </a:defRPr>
            </a:lvl6pPr>
            <a:lvl7pPr marL="2971800" indent="-228600" eaLnBrk="0" fontAlgn="base" hangingPunct="0">
              <a:spcBef>
                <a:spcPct val="0"/>
              </a:spcBef>
              <a:spcAft>
                <a:spcPct val="0"/>
              </a:spcAft>
              <a:defRPr sz="2000" b="1">
                <a:solidFill>
                  <a:schemeClr val="tx1"/>
                </a:solidFill>
                <a:latin typeface="Arial" charset="0"/>
              </a:defRPr>
            </a:lvl7pPr>
            <a:lvl8pPr marL="3429000" indent="-228600" eaLnBrk="0" fontAlgn="base" hangingPunct="0">
              <a:spcBef>
                <a:spcPct val="0"/>
              </a:spcBef>
              <a:spcAft>
                <a:spcPct val="0"/>
              </a:spcAft>
              <a:defRPr sz="2000" b="1">
                <a:solidFill>
                  <a:schemeClr val="tx1"/>
                </a:solidFill>
                <a:latin typeface="Arial" charset="0"/>
              </a:defRPr>
            </a:lvl8pPr>
            <a:lvl9pPr marL="3886200" indent="-228600" eaLnBrk="0" fontAlgn="base" hangingPunct="0">
              <a:spcBef>
                <a:spcPct val="0"/>
              </a:spcBef>
              <a:spcAft>
                <a:spcPct val="0"/>
              </a:spcAft>
              <a:defRPr sz="2000" b="1">
                <a:solidFill>
                  <a:schemeClr val="tx1"/>
                </a:solidFill>
                <a:latin typeface="Arial" charset="0"/>
              </a:defRPr>
            </a:lvl9pPr>
          </a:lstStyle>
          <a:p>
            <a:r>
              <a:rPr lang="en-US" altLang="en-US" sz="1295"/>
              <a:t>ISI (International Sensitivity Index) is specific to the type of thromboplastin used to perform the PT </a:t>
            </a:r>
          </a:p>
          <a:p>
            <a:endParaRPr lang="en-US" altLang="en-US" sz="1295"/>
          </a:p>
          <a:p>
            <a:r>
              <a:rPr lang="en-US" altLang="en-US" sz="1295"/>
              <a:t>The INR is useful in allowing us to compare PT results from different laboratories, mainly when monitoring the effect of the anticoagulant warfarin</a:t>
            </a:r>
          </a:p>
        </p:txBody>
      </p:sp>
      <p:grpSp>
        <p:nvGrpSpPr>
          <p:cNvPr id="2" name="Group 1"/>
          <p:cNvGrpSpPr/>
          <p:nvPr/>
        </p:nvGrpSpPr>
        <p:grpSpPr>
          <a:xfrm>
            <a:off x="2281241" y="1221054"/>
            <a:ext cx="4581519" cy="1017578"/>
            <a:chOff x="2006600" y="1697038"/>
            <a:chExt cx="6367463" cy="1414245"/>
          </a:xfrm>
        </p:grpSpPr>
        <p:sp>
          <p:nvSpPr>
            <p:cNvPr id="335875" name="Text Box 3"/>
            <p:cNvSpPr txBox="1">
              <a:spLocks noChangeArrowheads="1"/>
            </p:cNvSpPr>
            <p:nvPr/>
          </p:nvSpPr>
          <p:spPr bwMode="auto">
            <a:xfrm>
              <a:off x="2006600" y="2216150"/>
              <a:ext cx="1430338" cy="57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590">
                  <a:effectLst>
                    <a:outerShdw blurRad="38100" dist="38100" dir="2700000" algn="tl">
                      <a:srgbClr val="000000"/>
                    </a:outerShdw>
                  </a:effectLst>
                </a:rPr>
                <a:t>INR  =  </a:t>
              </a:r>
            </a:p>
          </p:txBody>
        </p:sp>
        <p:sp>
          <p:nvSpPr>
            <p:cNvPr id="36869" name="Line 5"/>
            <p:cNvSpPr>
              <a:spLocks noChangeShapeType="1"/>
            </p:cNvSpPr>
            <p:nvPr/>
          </p:nvSpPr>
          <p:spPr bwMode="auto">
            <a:xfrm flipV="1">
              <a:off x="3765151" y="2551321"/>
              <a:ext cx="3596321" cy="1656"/>
            </a:xfrm>
            <a:prstGeom prst="line">
              <a:avLst/>
            </a:prstGeom>
            <a:ln w="38100">
              <a:headEnd/>
              <a:tailEnd/>
            </a:ln>
            <a:extLst/>
          </p:spPr>
          <p:style>
            <a:lnRef idx="1">
              <a:schemeClr val="accent4"/>
            </a:lnRef>
            <a:fillRef idx="0">
              <a:schemeClr val="accent4"/>
            </a:fillRef>
            <a:effectRef idx="0">
              <a:schemeClr val="accent4"/>
            </a:effectRef>
            <a:fontRef idx="minor">
              <a:schemeClr val="tx1"/>
            </a:fontRef>
          </p:style>
          <p:txBody>
            <a:bodyPr wrap="none" anchor="ctr"/>
            <a:lstStyle/>
            <a:p>
              <a:endParaRPr lang="en-US" sz="1295"/>
            </a:p>
          </p:txBody>
        </p:sp>
        <p:sp>
          <p:nvSpPr>
            <p:cNvPr id="335878" name="Text Box 6"/>
            <p:cNvSpPr txBox="1">
              <a:spLocks noChangeArrowheads="1"/>
            </p:cNvSpPr>
            <p:nvPr/>
          </p:nvSpPr>
          <p:spPr bwMode="auto">
            <a:xfrm>
              <a:off x="3891274" y="1957339"/>
              <a:ext cx="3881000" cy="1153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590" dirty="0">
                  <a:effectLst>
                    <a:outerShdw blurRad="38100" dist="38100" dir="2700000" algn="tl">
                      <a:srgbClr val="000000"/>
                    </a:outerShdw>
                  </a:effectLst>
                </a:rPr>
                <a:t>Patient PT</a:t>
              </a:r>
            </a:p>
            <a:p>
              <a:pPr>
                <a:defRPr/>
              </a:pPr>
              <a:r>
                <a:rPr lang="en-US" sz="2590" dirty="0">
                  <a:effectLst>
                    <a:outerShdw blurRad="38100" dist="38100" dir="2700000" algn="tl">
                      <a:srgbClr val="000000"/>
                    </a:outerShdw>
                  </a:effectLst>
                </a:rPr>
                <a:t>Mean Normal PT</a:t>
              </a:r>
            </a:p>
          </p:txBody>
        </p:sp>
        <p:sp>
          <p:nvSpPr>
            <p:cNvPr id="335879" name="Text Box 7"/>
            <p:cNvSpPr txBox="1">
              <a:spLocks noChangeArrowheads="1"/>
            </p:cNvSpPr>
            <p:nvPr/>
          </p:nvSpPr>
          <p:spPr bwMode="auto">
            <a:xfrm>
              <a:off x="3381375" y="1935443"/>
              <a:ext cx="318912" cy="1125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5180">
                  <a:effectLst>
                    <a:outerShdw blurRad="38100" dist="38100" dir="2700000" algn="tl">
                      <a:srgbClr val="000000"/>
                    </a:outerShdw>
                  </a:effectLst>
                  <a:latin typeface="Helvetica" pitchFamily="48" charset="0"/>
                </a:rPr>
                <a:t>(</a:t>
              </a:r>
            </a:p>
          </p:txBody>
        </p:sp>
        <p:sp>
          <p:nvSpPr>
            <p:cNvPr id="335880" name="Text Box 8"/>
            <p:cNvSpPr txBox="1">
              <a:spLocks noChangeArrowheads="1"/>
            </p:cNvSpPr>
            <p:nvPr/>
          </p:nvSpPr>
          <p:spPr bwMode="auto">
            <a:xfrm>
              <a:off x="7467776" y="1935443"/>
              <a:ext cx="304498" cy="11257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5180">
                  <a:effectLst>
                    <a:outerShdw blurRad="38100" dist="38100" dir="2700000" algn="tl">
                      <a:srgbClr val="000000"/>
                    </a:outerShdw>
                  </a:effectLst>
                  <a:latin typeface="Helvetica" pitchFamily="48" charset="0"/>
                </a:rPr>
                <a:t>)</a:t>
              </a:r>
            </a:p>
          </p:txBody>
        </p:sp>
        <p:sp>
          <p:nvSpPr>
            <p:cNvPr id="335881" name="Text Box 9"/>
            <p:cNvSpPr txBox="1">
              <a:spLocks noChangeArrowheads="1"/>
            </p:cNvSpPr>
            <p:nvPr/>
          </p:nvSpPr>
          <p:spPr bwMode="auto">
            <a:xfrm>
              <a:off x="7691194" y="1697038"/>
              <a:ext cx="682869" cy="57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590">
                  <a:effectLst>
                    <a:outerShdw blurRad="38100" dist="38100" dir="2700000" algn="tl">
                      <a:srgbClr val="000000"/>
                    </a:outerShdw>
                  </a:effectLst>
                </a:rPr>
                <a:t>ISI</a:t>
              </a:r>
            </a:p>
          </p:txBody>
        </p:sp>
      </p:grpSp>
    </p:spTree>
    <p:extLst>
      <p:ext uri="{BB962C8B-B14F-4D97-AF65-F5344CB8AC3E}">
        <p14:creationId xmlns:p14="http://schemas.microsoft.com/office/powerpoint/2010/main" val="155683874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37890" name="Group 21"/>
          <p:cNvGrpSpPr>
            <a:grpSpLocks/>
          </p:cNvGrpSpPr>
          <p:nvPr/>
        </p:nvGrpSpPr>
        <p:grpSpPr bwMode="auto">
          <a:xfrm>
            <a:off x="1337752" y="214741"/>
            <a:ext cx="6421665" cy="3982986"/>
            <a:chOff x="395" y="447"/>
            <a:chExt cx="5622" cy="3487"/>
          </a:xfrm>
        </p:grpSpPr>
        <p:sp>
          <p:nvSpPr>
            <p:cNvPr id="336898" name="Text Box 2"/>
            <p:cNvSpPr txBox="1">
              <a:spLocks noChangeArrowheads="1"/>
            </p:cNvSpPr>
            <p:nvPr/>
          </p:nvSpPr>
          <p:spPr bwMode="auto">
            <a:xfrm>
              <a:off x="395" y="1452"/>
              <a:ext cx="901"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590">
                  <a:effectLst>
                    <a:outerShdw blurRad="38100" dist="38100" dir="2700000" algn="tl">
                      <a:srgbClr val="000000"/>
                    </a:outerShdw>
                  </a:effectLst>
                </a:rPr>
                <a:t>INR  =  </a:t>
              </a:r>
            </a:p>
          </p:txBody>
        </p:sp>
        <p:sp>
          <p:nvSpPr>
            <p:cNvPr id="336899" name="Text Box 3"/>
            <p:cNvSpPr txBox="1">
              <a:spLocks noChangeArrowheads="1"/>
            </p:cNvSpPr>
            <p:nvPr/>
          </p:nvSpPr>
          <p:spPr bwMode="auto">
            <a:xfrm>
              <a:off x="1262" y="1256"/>
              <a:ext cx="201" cy="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5180">
                  <a:effectLst>
                    <a:outerShdw blurRad="38100" dist="38100" dir="2700000" algn="tl">
                      <a:srgbClr val="000000"/>
                    </a:outerShdw>
                  </a:effectLst>
                </a:rPr>
                <a:t>(</a:t>
              </a:r>
            </a:p>
          </p:txBody>
        </p:sp>
        <p:sp>
          <p:nvSpPr>
            <p:cNvPr id="336900" name="Text Box 4"/>
            <p:cNvSpPr txBox="1">
              <a:spLocks noChangeArrowheads="1"/>
            </p:cNvSpPr>
            <p:nvPr/>
          </p:nvSpPr>
          <p:spPr bwMode="auto">
            <a:xfrm>
              <a:off x="2116" y="1242"/>
              <a:ext cx="190" cy="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5180">
                  <a:effectLst>
                    <a:outerShdw blurRad="38100" dist="38100" dir="2700000" algn="tl">
                      <a:srgbClr val="000000"/>
                    </a:outerShdw>
                  </a:effectLst>
                </a:rPr>
                <a:t>)</a:t>
              </a:r>
            </a:p>
          </p:txBody>
        </p:sp>
        <p:sp>
          <p:nvSpPr>
            <p:cNvPr id="336901" name="Text Box 5"/>
            <p:cNvSpPr txBox="1">
              <a:spLocks noChangeArrowheads="1"/>
            </p:cNvSpPr>
            <p:nvPr/>
          </p:nvSpPr>
          <p:spPr bwMode="auto">
            <a:xfrm>
              <a:off x="2256" y="1092"/>
              <a:ext cx="635"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590">
                  <a:effectLst>
                    <a:outerShdw blurRad="38100" dist="38100" dir="2700000" algn="tl">
                      <a:srgbClr val="000000"/>
                    </a:outerShdw>
                  </a:effectLst>
                </a:rPr>
                <a:t>1.24</a:t>
              </a:r>
            </a:p>
          </p:txBody>
        </p:sp>
        <p:sp>
          <p:nvSpPr>
            <p:cNvPr id="37896" name="Line 6"/>
            <p:cNvSpPr>
              <a:spLocks noChangeShapeType="1"/>
            </p:cNvSpPr>
            <p:nvPr/>
          </p:nvSpPr>
          <p:spPr bwMode="auto">
            <a:xfrm>
              <a:off x="1503" y="1643"/>
              <a:ext cx="561" cy="1"/>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en-US" sz="1295"/>
            </a:p>
          </p:txBody>
        </p:sp>
        <p:sp>
          <p:nvSpPr>
            <p:cNvPr id="336903" name="Text Box 7"/>
            <p:cNvSpPr txBox="1">
              <a:spLocks noChangeArrowheads="1"/>
            </p:cNvSpPr>
            <p:nvPr/>
          </p:nvSpPr>
          <p:spPr bwMode="auto">
            <a:xfrm>
              <a:off x="1496" y="1285"/>
              <a:ext cx="2446" cy="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590" dirty="0">
                  <a:effectLst>
                    <a:outerShdw blurRad="38100" dist="38100" dir="2700000" algn="tl">
                      <a:srgbClr val="000000"/>
                    </a:outerShdw>
                  </a:effectLst>
                </a:rPr>
                <a:t>22.0</a:t>
              </a:r>
            </a:p>
            <a:p>
              <a:pPr>
                <a:defRPr/>
              </a:pPr>
              <a:r>
                <a:rPr lang="en-US" sz="2590" dirty="0">
                  <a:effectLst>
                    <a:outerShdw blurRad="38100" dist="38100" dir="2700000" algn="tl">
                      <a:srgbClr val="000000"/>
                    </a:outerShdw>
                  </a:effectLst>
                </a:rPr>
                <a:t>12.6</a:t>
              </a:r>
            </a:p>
          </p:txBody>
        </p:sp>
        <p:sp>
          <p:nvSpPr>
            <p:cNvPr id="336904" name="Text Box 8"/>
            <p:cNvSpPr txBox="1">
              <a:spLocks noChangeArrowheads="1"/>
            </p:cNvSpPr>
            <p:nvPr/>
          </p:nvSpPr>
          <p:spPr bwMode="auto">
            <a:xfrm>
              <a:off x="2881" y="1452"/>
              <a:ext cx="751"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590">
                  <a:effectLst>
                    <a:outerShdw blurRad="38100" dist="38100" dir="2700000" algn="tl">
                      <a:srgbClr val="000000"/>
                    </a:outerShdw>
                  </a:effectLst>
                </a:rPr>
                <a:t>= 2.0</a:t>
              </a:r>
            </a:p>
          </p:txBody>
        </p:sp>
        <p:sp>
          <p:nvSpPr>
            <p:cNvPr id="336905" name="Text Box 9"/>
            <p:cNvSpPr txBox="1">
              <a:spLocks noChangeArrowheads="1"/>
            </p:cNvSpPr>
            <p:nvPr/>
          </p:nvSpPr>
          <p:spPr bwMode="auto">
            <a:xfrm>
              <a:off x="395" y="3385"/>
              <a:ext cx="901"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590">
                  <a:effectLst>
                    <a:outerShdw blurRad="38100" dist="38100" dir="2700000" algn="tl">
                      <a:srgbClr val="000000"/>
                    </a:outerShdw>
                  </a:effectLst>
                </a:rPr>
                <a:t>INR  =  </a:t>
              </a:r>
            </a:p>
          </p:txBody>
        </p:sp>
        <p:sp>
          <p:nvSpPr>
            <p:cNvPr id="336906" name="Text Box 10"/>
            <p:cNvSpPr txBox="1">
              <a:spLocks noChangeArrowheads="1"/>
            </p:cNvSpPr>
            <p:nvPr/>
          </p:nvSpPr>
          <p:spPr bwMode="auto">
            <a:xfrm>
              <a:off x="1262" y="3188"/>
              <a:ext cx="201" cy="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5180">
                  <a:effectLst>
                    <a:outerShdw blurRad="38100" dist="38100" dir="2700000" algn="tl">
                      <a:srgbClr val="000000"/>
                    </a:outerShdw>
                  </a:effectLst>
                </a:rPr>
                <a:t>(</a:t>
              </a:r>
            </a:p>
          </p:txBody>
        </p:sp>
        <p:sp>
          <p:nvSpPr>
            <p:cNvPr id="336907" name="Text Box 11"/>
            <p:cNvSpPr txBox="1">
              <a:spLocks noChangeArrowheads="1"/>
            </p:cNvSpPr>
            <p:nvPr/>
          </p:nvSpPr>
          <p:spPr bwMode="auto">
            <a:xfrm>
              <a:off x="2115" y="3175"/>
              <a:ext cx="191" cy="7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5180">
                  <a:effectLst>
                    <a:outerShdw blurRad="38100" dist="38100" dir="2700000" algn="tl">
                      <a:srgbClr val="000000"/>
                    </a:outerShdw>
                  </a:effectLst>
                </a:rPr>
                <a:t>)</a:t>
              </a:r>
            </a:p>
          </p:txBody>
        </p:sp>
        <p:sp>
          <p:nvSpPr>
            <p:cNvPr id="336908" name="Text Box 12"/>
            <p:cNvSpPr txBox="1">
              <a:spLocks noChangeArrowheads="1"/>
            </p:cNvSpPr>
            <p:nvPr/>
          </p:nvSpPr>
          <p:spPr bwMode="auto">
            <a:xfrm>
              <a:off x="2256" y="3024"/>
              <a:ext cx="635"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590">
                  <a:effectLst>
                    <a:outerShdw blurRad="38100" dist="38100" dir="2700000" algn="tl">
                      <a:srgbClr val="000000"/>
                    </a:outerShdw>
                  </a:effectLst>
                </a:rPr>
                <a:t>2.46</a:t>
              </a:r>
            </a:p>
          </p:txBody>
        </p:sp>
        <p:sp>
          <p:nvSpPr>
            <p:cNvPr id="336909" name="Text Box 13"/>
            <p:cNvSpPr txBox="1">
              <a:spLocks noChangeArrowheads="1"/>
            </p:cNvSpPr>
            <p:nvPr/>
          </p:nvSpPr>
          <p:spPr bwMode="auto">
            <a:xfrm>
              <a:off x="1486" y="3206"/>
              <a:ext cx="2447" cy="7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590" dirty="0">
                  <a:effectLst>
                    <a:outerShdw blurRad="38100" dist="38100" dir="2700000" algn="tl">
                      <a:srgbClr val="000000"/>
                    </a:outerShdw>
                  </a:effectLst>
                </a:rPr>
                <a:t>16.2</a:t>
              </a:r>
            </a:p>
            <a:p>
              <a:pPr>
                <a:defRPr/>
              </a:pPr>
              <a:r>
                <a:rPr lang="en-US" sz="2590" dirty="0">
                  <a:effectLst>
                    <a:outerShdw blurRad="38100" dist="38100" dir="2700000" algn="tl">
                      <a:srgbClr val="000000"/>
                    </a:outerShdw>
                  </a:effectLst>
                </a:rPr>
                <a:t>12.2</a:t>
              </a:r>
            </a:p>
          </p:txBody>
        </p:sp>
        <p:sp>
          <p:nvSpPr>
            <p:cNvPr id="37904" name="Line 14"/>
            <p:cNvSpPr>
              <a:spLocks noChangeShapeType="1"/>
            </p:cNvSpPr>
            <p:nvPr/>
          </p:nvSpPr>
          <p:spPr bwMode="auto">
            <a:xfrm>
              <a:off x="1503" y="3576"/>
              <a:ext cx="561"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000000"/>
                    </a:outerShdw>
                  </a:effectLst>
                </a14:hiddenEffects>
              </a:ext>
            </a:extLst>
          </p:spPr>
          <p:txBody>
            <a:bodyPr wrap="none" anchor="ctr"/>
            <a:lstStyle/>
            <a:p>
              <a:endParaRPr lang="en-US" sz="1295"/>
            </a:p>
          </p:txBody>
        </p:sp>
        <p:sp>
          <p:nvSpPr>
            <p:cNvPr id="336911" name="Text Box 15"/>
            <p:cNvSpPr txBox="1">
              <a:spLocks noChangeArrowheads="1"/>
            </p:cNvSpPr>
            <p:nvPr/>
          </p:nvSpPr>
          <p:spPr bwMode="auto">
            <a:xfrm>
              <a:off x="2880" y="3385"/>
              <a:ext cx="752" cy="3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590">
                  <a:effectLst>
                    <a:outerShdw blurRad="38100" dist="38100" dir="2700000" algn="tl">
                      <a:srgbClr val="000000"/>
                    </a:outerShdw>
                  </a:effectLst>
                </a:rPr>
                <a:t>= 2.0</a:t>
              </a:r>
            </a:p>
          </p:txBody>
        </p:sp>
        <p:sp>
          <p:nvSpPr>
            <p:cNvPr id="336912" name="Text Box 16"/>
            <p:cNvSpPr txBox="1">
              <a:spLocks noChangeArrowheads="1"/>
            </p:cNvSpPr>
            <p:nvPr/>
          </p:nvSpPr>
          <p:spPr bwMode="auto">
            <a:xfrm>
              <a:off x="395" y="447"/>
              <a:ext cx="5494"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159">
                  <a:effectLst>
                    <a:outerShdw blurRad="38100" dist="38100" dir="2700000" algn="tl">
                      <a:srgbClr val="000000"/>
                    </a:outerShdw>
                  </a:effectLst>
                </a:rPr>
                <a:t>Reagent A:  ISI = 1.24, mean normal = 12.6 sec</a:t>
              </a:r>
            </a:p>
          </p:txBody>
        </p:sp>
        <p:sp>
          <p:nvSpPr>
            <p:cNvPr id="336913" name="Text Box 17"/>
            <p:cNvSpPr txBox="1">
              <a:spLocks noChangeArrowheads="1"/>
            </p:cNvSpPr>
            <p:nvPr/>
          </p:nvSpPr>
          <p:spPr bwMode="auto">
            <a:xfrm>
              <a:off x="395" y="776"/>
              <a:ext cx="1441"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159">
                  <a:effectLst>
                    <a:outerShdw blurRad="38100" dist="38100" dir="2700000" algn="tl">
                      <a:srgbClr val="000000"/>
                    </a:outerShdw>
                  </a:effectLst>
                </a:rPr>
                <a:t>PT = 22 sec</a:t>
              </a:r>
            </a:p>
          </p:txBody>
        </p:sp>
        <p:sp>
          <p:nvSpPr>
            <p:cNvPr id="336914" name="Text Box 18"/>
            <p:cNvSpPr txBox="1">
              <a:spLocks noChangeArrowheads="1"/>
            </p:cNvSpPr>
            <p:nvPr/>
          </p:nvSpPr>
          <p:spPr bwMode="auto">
            <a:xfrm>
              <a:off x="395" y="2393"/>
              <a:ext cx="5622"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159">
                  <a:effectLst>
                    <a:outerShdw blurRad="38100" dist="38100" dir="2700000" algn="tl">
                      <a:srgbClr val="000000"/>
                    </a:outerShdw>
                  </a:effectLst>
                </a:rPr>
                <a:t>Reagent B:  ISI = 2.46, mean normal = 12.2 sec</a:t>
              </a:r>
            </a:p>
          </p:txBody>
        </p:sp>
        <p:sp>
          <p:nvSpPr>
            <p:cNvPr id="336915" name="Text Box 19"/>
            <p:cNvSpPr txBox="1">
              <a:spLocks noChangeArrowheads="1"/>
            </p:cNvSpPr>
            <p:nvPr/>
          </p:nvSpPr>
          <p:spPr bwMode="auto">
            <a:xfrm>
              <a:off x="395" y="2721"/>
              <a:ext cx="1746" cy="3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txBody>
            <a:bodyPr lIns="0" tIns="0" rIns="0" bIns="0"/>
            <a:lstStyle/>
            <a:p>
              <a:pPr>
                <a:defRPr/>
              </a:pPr>
              <a:r>
                <a:rPr lang="en-US" sz="2159">
                  <a:effectLst>
                    <a:outerShdw blurRad="38100" dist="38100" dir="2700000" algn="tl">
                      <a:srgbClr val="000000"/>
                    </a:outerShdw>
                  </a:effectLst>
                </a:rPr>
                <a:t>PT = 16.2 sec</a:t>
              </a:r>
            </a:p>
          </p:txBody>
        </p:sp>
      </p:grpSp>
      <p:sp>
        <p:nvSpPr>
          <p:cNvPr id="37891" name="Text Box 20"/>
          <p:cNvSpPr txBox="1">
            <a:spLocks noChangeArrowheads="1"/>
          </p:cNvSpPr>
          <p:nvPr/>
        </p:nvSpPr>
        <p:spPr bwMode="auto">
          <a:xfrm>
            <a:off x="1116157" y="4458574"/>
            <a:ext cx="6864853" cy="558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5777" tIns="32889" rIns="65777" bIns="32889">
            <a:spAutoFit/>
          </a:bodyPr>
          <a:lstStyle>
            <a:lvl1pPr>
              <a:defRPr sz="2000" b="1">
                <a:solidFill>
                  <a:schemeClr val="tx1"/>
                </a:solidFill>
                <a:latin typeface="Arial" charset="0"/>
              </a:defRPr>
            </a:lvl1pPr>
            <a:lvl2pPr marL="742950" indent="-285750">
              <a:defRPr sz="2000" b="1">
                <a:solidFill>
                  <a:schemeClr val="tx1"/>
                </a:solidFill>
                <a:latin typeface="Arial" charset="0"/>
              </a:defRPr>
            </a:lvl2pPr>
            <a:lvl3pPr marL="1143000" indent="-228600">
              <a:defRPr sz="2000" b="1">
                <a:solidFill>
                  <a:schemeClr val="tx1"/>
                </a:solidFill>
                <a:latin typeface="Arial" charset="0"/>
              </a:defRPr>
            </a:lvl3pPr>
            <a:lvl4pPr marL="1600200" indent="-228600">
              <a:defRPr sz="2000" b="1">
                <a:solidFill>
                  <a:schemeClr val="tx1"/>
                </a:solidFill>
                <a:latin typeface="Arial" charset="0"/>
              </a:defRPr>
            </a:lvl4pPr>
            <a:lvl5pPr marL="2057400" indent="-228600">
              <a:defRPr sz="2000" b="1">
                <a:solidFill>
                  <a:schemeClr val="tx1"/>
                </a:solidFill>
                <a:latin typeface="Arial" charset="0"/>
              </a:defRPr>
            </a:lvl5pPr>
            <a:lvl6pPr marL="2514600" indent="-228600" eaLnBrk="0" fontAlgn="base" hangingPunct="0">
              <a:spcBef>
                <a:spcPct val="0"/>
              </a:spcBef>
              <a:spcAft>
                <a:spcPct val="0"/>
              </a:spcAft>
              <a:defRPr sz="2000" b="1">
                <a:solidFill>
                  <a:schemeClr val="tx1"/>
                </a:solidFill>
                <a:latin typeface="Arial" charset="0"/>
              </a:defRPr>
            </a:lvl6pPr>
            <a:lvl7pPr marL="2971800" indent="-228600" eaLnBrk="0" fontAlgn="base" hangingPunct="0">
              <a:spcBef>
                <a:spcPct val="0"/>
              </a:spcBef>
              <a:spcAft>
                <a:spcPct val="0"/>
              </a:spcAft>
              <a:defRPr sz="2000" b="1">
                <a:solidFill>
                  <a:schemeClr val="tx1"/>
                </a:solidFill>
                <a:latin typeface="Arial" charset="0"/>
              </a:defRPr>
            </a:lvl7pPr>
            <a:lvl8pPr marL="3429000" indent="-228600" eaLnBrk="0" fontAlgn="base" hangingPunct="0">
              <a:spcBef>
                <a:spcPct val="0"/>
              </a:spcBef>
              <a:spcAft>
                <a:spcPct val="0"/>
              </a:spcAft>
              <a:defRPr sz="2000" b="1">
                <a:solidFill>
                  <a:schemeClr val="tx1"/>
                </a:solidFill>
                <a:latin typeface="Arial" charset="0"/>
              </a:defRPr>
            </a:lvl8pPr>
            <a:lvl9pPr marL="3886200" indent="-228600" eaLnBrk="0" fontAlgn="base" hangingPunct="0">
              <a:spcBef>
                <a:spcPct val="0"/>
              </a:spcBef>
              <a:spcAft>
                <a:spcPct val="0"/>
              </a:spcAft>
              <a:defRPr sz="2000" b="1">
                <a:solidFill>
                  <a:schemeClr val="tx1"/>
                </a:solidFill>
                <a:latin typeface="Arial" charset="0"/>
              </a:defRPr>
            </a:lvl9pPr>
          </a:lstStyle>
          <a:p>
            <a:pPr marL="246717" indent="-246717">
              <a:buFont typeface="Wingdings" panose="05000000000000000000" pitchFamily="2" charset="2"/>
              <a:buChar char="Ø"/>
            </a:pPr>
            <a:r>
              <a:rPr lang="en-US" altLang="en-US" sz="1600" dirty="0"/>
              <a:t>In real life INR values obtained using different thromboplastins don’t always agree this well</a:t>
            </a:r>
          </a:p>
        </p:txBody>
      </p:sp>
    </p:spTree>
    <p:extLst>
      <p:ext uri="{BB962C8B-B14F-4D97-AF65-F5344CB8AC3E}">
        <p14:creationId xmlns:p14="http://schemas.microsoft.com/office/powerpoint/2010/main" val="8156109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p:txBody>
          <a:bodyPr>
            <a:normAutofit/>
          </a:bodyPr>
          <a:lstStyle/>
          <a:p>
            <a:pPr>
              <a:defRPr/>
            </a:pPr>
            <a:r>
              <a:rPr lang="en-US" b="1" dirty="0">
                <a:solidFill>
                  <a:schemeClr val="tx1"/>
                </a:solidFill>
                <a:effectLst>
                  <a:outerShdw blurRad="38100" dist="38100" dir="2700000" algn="tl">
                    <a:srgbClr val="C0C0C0"/>
                  </a:outerShdw>
                </a:effectLst>
              </a:rPr>
              <a:t>Activated partial thromboplastin time (aPTT)</a:t>
            </a:r>
          </a:p>
        </p:txBody>
      </p:sp>
      <p:graphicFrame>
        <p:nvGraphicFramePr>
          <p:cNvPr id="38915" name="Object 9"/>
          <p:cNvGraphicFramePr>
            <a:graphicFrameLocks noGrp="1" noChangeAspect="1"/>
          </p:cNvGraphicFramePr>
          <p:nvPr>
            <p:ph idx="1"/>
            <p:extLst>
              <p:ext uri="{D42A27DB-BD31-4B8C-83A1-F6EECF244321}">
                <p14:modId xmlns:p14="http://schemas.microsoft.com/office/powerpoint/2010/main" val="333177020"/>
              </p:ext>
            </p:extLst>
          </p:nvPr>
        </p:nvGraphicFramePr>
        <p:xfrm>
          <a:off x="1173163" y="1107503"/>
          <a:ext cx="1589087" cy="2845431"/>
        </p:xfrm>
        <a:graphic>
          <a:graphicData uri="http://schemas.openxmlformats.org/presentationml/2006/ole">
            <mc:AlternateContent xmlns:mc="http://schemas.openxmlformats.org/markup-compatibility/2006">
              <mc:Choice xmlns:v="urn:schemas-microsoft-com:vml" Requires="v">
                <p:oleObj spid="_x0000_s2066" name="Photo Editor Photo" r:id="rId4" imgW="9752381" imgH="7314286" progId="MSPhotoEd.3">
                  <p:embed/>
                </p:oleObj>
              </mc:Choice>
              <mc:Fallback>
                <p:oleObj name="Photo Editor Photo" r:id="rId4" imgW="9752381" imgH="7314286" progId="MSPhotoEd.3">
                  <p:embed/>
                  <p:pic>
                    <p:nvPicPr>
                      <p:cNvPr id="38915" name="Object 9"/>
                      <p:cNvPicPr>
                        <a:picLocks noChangeAspect="1" noChangeArrowheads="1"/>
                      </p:cNvPicPr>
                      <p:nvPr/>
                    </p:nvPicPr>
                    <p:blipFill>
                      <a:blip r:embed="rId5">
                        <a:extLst>
                          <a:ext uri="{28A0092B-C50C-407E-A947-70E740481C1C}">
                            <a14:useLocalDpi xmlns:a14="http://schemas.microsoft.com/office/drawing/2010/main" val="0"/>
                          </a:ext>
                        </a:extLst>
                      </a:blip>
                      <a:srcRect l="31709" t="10318" r="32979" b="3619"/>
                      <a:stretch>
                        <a:fillRect/>
                      </a:stretch>
                    </p:blipFill>
                    <p:spPr bwMode="auto">
                      <a:xfrm>
                        <a:off x="1173163" y="1107503"/>
                        <a:ext cx="1589087" cy="2845431"/>
                      </a:xfrm>
                      <a:prstGeom prst="rect">
                        <a:avLst/>
                      </a:prstGeom>
                      <a:noFill/>
                      <a:ln>
                        <a:noFill/>
                      </a:ln>
                      <a:effectLst/>
                      <a:extLst/>
                    </p:spPr>
                  </p:pic>
                </p:oleObj>
              </mc:Fallback>
            </mc:AlternateContent>
          </a:graphicData>
        </a:graphic>
      </p:graphicFrame>
      <p:sp>
        <p:nvSpPr>
          <p:cNvPr id="38916" name="Text Box 10"/>
          <p:cNvSpPr txBox="1">
            <a:spLocks noChangeArrowheads="1"/>
          </p:cNvSpPr>
          <p:nvPr/>
        </p:nvSpPr>
        <p:spPr bwMode="auto">
          <a:xfrm>
            <a:off x="678360" y="3997835"/>
            <a:ext cx="2578691" cy="952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5777" tIns="32889" rIns="65777" bIns="32889">
            <a:spAutoFit/>
          </a:bodyPr>
          <a:lstStyle>
            <a:lvl1pPr>
              <a:defRPr sz="2000" b="1">
                <a:solidFill>
                  <a:schemeClr val="tx1"/>
                </a:solidFill>
                <a:latin typeface="Arial" charset="0"/>
              </a:defRPr>
            </a:lvl1pPr>
            <a:lvl2pPr marL="742950" indent="-285750">
              <a:defRPr sz="2000" b="1">
                <a:solidFill>
                  <a:schemeClr val="tx1"/>
                </a:solidFill>
                <a:latin typeface="Arial" charset="0"/>
              </a:defRPr>
            </a:lvl2pPr>
            <a:lvl3pPr marL="1143000" indent="-228600">
              <a:defRPr sz="2000" b="1">
                <a:solidFill>
                  <a:schemeClr val="tx1"/>
                </a:solidFill>
                <a:latin typeface="Arial" charset="0"/>
              </a:defRPr>
            </a:lvl3pPr>
            <a:lvl4pPr marL="1600200" indent="-228600">
              <a:defRPr sz="2000" b="1">
                <a:solidFill>
                  <a:schemeClr val="tx1"/>
                </a:solidFill>
                <a:latin typeface="Arial" charset="0"/>
              </a:defRPr>
            </a:lvl4pPr>
            <a:lvl5pPr marL="2057400" indent="-228600">
              <a:defRPr sz="2000" b="1">
                <a:solidFill>
                  <a:schemeClr val="tx1"/>
                </a:solidFill>
                <a:latin typeface="Arial" charset="0"/>
              </a:defRPr>
            </a:lvl5pPr>
            <a:lvl6pPr marL="2514600" indent="-228600" eaLnBrk="0" fontAlgn="base" hangingPunct="0">
              <a:spcBef>
                <a:spcPct val="0"/>
              </a:spcBef>
              <a:spcAft>
                <a:spcPct val="0"/>
              </a:spcAft>
              <a:defRPr sz="2000" b="1">
                <a:solidFill>
                  <a:schemeClr val="tx1"/>
                </a:solidFill>
                <a:latin typeface="Arial" charset="0"/>
              </a:defRPr>
            </a:lvl6pPr>
            <a:lvl7pPr marL="2971800" indent="-228600" eaLnBrk="0" fontAlgn="base" hangingPunct="0">
              <a:spcBef>
                <a:spcPct val="0"/>
              </a:spcBef>
              <a:spcAft>
                <a:spcPct val="0"/>
              </a:spcAft>
              <a:defRPr sz="2000" b="1">
                <a:solidFill>
                  <a:schemeClr val="tx1"/>
                </a:solidFill>
                <a:latin typeface="Arial" charset="0"/>
              </a:defRPr>
            </a:lvl7pPr>
            <a:lvl8pPr marL="3429000" indent="-228600" eaLnBrk="0" fontAlgn="base" hangingPunct="0">
              <a:spcBef>
                <a:spcPct val="0"/>
              </a:spcBef>
              <a:spcAft>
                <a:spcPct val="0"/>
              </a:spcAft>
              <a:defRPr sz="2000" b="1">
                <a:solidFill>
                  <a:schemeClr val="tx1"/>
                </a:solidFill>
                <a:latin typeface="Arial" charset="0"/>
              </a:defRPr>
            </a:lvl8pPr>
            <a:lvl9pPr marL="3886200" indent="-228600" eaLnBrk="0" fontAlgn="base" hangingPunct="0">
              <a:spcBef>
                <a:spcPct val="0"/>
              </a:spcBef>
              <a:spcAft>
                <a:spcPct val="0"/>
              </a:spcAft>
              <a:defRPr sz="2000" b="1">
                <a:solidFill>
                  <a:schemeClr val="tx1"/>
                </a:solidFill>
                <a:latin typeface="Arial" charset="0"/>
              </a:defRPr>
            </a:lvl9pPr>
          </a:lstStyle>
          <a:p>
            <a:r>
              <a:rPr lang="en-US" altLang="en-US" sz="1439" dirty="0"/>
              <a:t>“Partial thromboplastin”</a:t>
            </a:r>
          </a:p>
          <a:p>
            <a:pPr algn="ctr"/>
            <a:r>
              <a:rPr lang="en-US" altLang="en-US" sz="1439" dirty="0"/>
              <a:t>Phospholipid +</a:t>
            </a:r>
          </a:p>
          <a:p>
            <a:pPr algn="ctr"/>
            <a:r>
              <a:rPr lang="en-US" altLang="en-US" sz="1439" dirty="0"/>
              <a:t>Activator (provides surface for generation of </a:t>
            </a:r>
            <a:r>
              <a:rPr lang="en-US" altLang="en-US" sz="1439" dirty="0" err="1"/>
              <a:t>XIIa</a:t>
            </a:r>
            <a:r>
              <a:rPr lang="en-US" altLang="en-US" sz="1439" dirty="0"/>
              <a:t>)</a:t>
            </a:r>
          </a:p>
        </p:txBody>
      </p:sp>
      <p:sp>
        <p:nvSpPr>
          <p:cNvPr id="38917" name="Text Box 11"/>
          <p:cNvSpPr txBox="1">
            <a:spLocks noChangeArrowheads="1"/>
          </p:cNvSpPr>
          <p:nvPr/>
        </p:nvSpPr>
        <p:spPr bwMode="auto">
          <a:xfrm>
            <a:off x="3145916" y="1107503"/>
            <a:ext cx="1920103" cy="29455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5777" tIns="32889" rIns="65777" bIns="32889">
            <a:spAutoFit/>
          </a:bodyPr>
          <a:lstStyle>
            <a:lvl1pPr>
              <a:defRPr sz="2000" b="1">
                <a:solidFill>
                  <a:schemeClr val="tx1"/>
                </a:solidFill>
                <a:latin typeface="Arial" charset="0"/>
              </a:defRPr>
            </a:lvl1pPr>
            <a:lvl2pPr marL="742950" indent="-285750">
              <a:defRPr sz="2000" b="1">
                <a:solidFill>
                  <a:schemeClr val="tx1"/>
                </a:solidFill>
                <a:latin typeface="Arial" charset="0"/>
              </a:defRPr>
            </a:lvl2pPr>
            <a:lvl3pPr marL="1143000" indent="-228600">
              <a:defRPr sz="2000" b="1">
                <a:solidFill>
                  <a:schemeClr val="tx1"/>
                </a:solidFill>
                <a:latin typeface="Arial" charset="0"/>
              </a:defRPr>
            </a:lvl3pPr>
            <a:lvl4pPr marL="1600200" indent="-228600">
              <a:defRPr sz="2000" b="1">
                <a:solidFill>
                  <a:schemeClr val="tx1"/>
                </a:solidFill>
                <a:latin typeface="Arial" charset="0"/>
              </a:defRPr>
            </a:lvl4pPr>
            <a:lvl5pPr marL="2057400" indent="-228600">
              <a:defRPr sz="2000" b="1">
                <a:solidFill>
                  <a:schemeClr val="tx1"/>
                </a:solidFill>
                <a:latin typeface="Arial" charset="0"/>
              </a:defRPr>
            </a:lvl5pPr>
            <a:lvl6pPr marL="2514600" indent="-228600" eaLnBrk="0" fontAlgn="base" hangingPunct="0">
              <a:spcBef>
                <a:spcPct val="0"/>
              </a:spcBef>
              <a:spcAft>
                <a:spcPct val="0"/>
              </a:spcAft>
              <a:defRPr sz="2000" b="1">
                <a:solidFill>
                  <a:schemeClr val="tx1"/>
                </a:solidFill>
                <a:latin typeface="Arial" charset="0"/>
              </a:defRPr>
            </a:lvl6pPr>
            <a:lvl7pPr marL="2971800" indent="-228600" eaLnBrk="0" fontAlgn="base" hangingPunct="0">
              <a:spcBef>
                <a:spcPct val="0"/>
              </a:spcBef>
              <a:spcAft>
                <a:spcPct val="0"/>
              </a:spcAft>
              <a:defRPr sz="2000" b="1">
                <a:solidFill>
                  <a:schemeClr val="tx1"/>
                </a:solidFill>
                <a:latin typeface="Arial" charset="0"/>
              </a:defRPr>
            </a:lvl7pPr>
            <a:lvl8pPr marL="3429000" indent="-228600" eaLnBrk="0" fontAlgn="base" hangingPunct="0">
              <a:spcBef>
                <a:spcPct val="0"/>
              </a:spcBef>
              <a:spcAft>
                <a:spcPct val="0"/>
              </a:spcAft>
              <a:defRPr sz="2000" b="1">
                <a:solidFill>
                  <a:schemeClr val="tx1"/>
                </a:solidFill>
                <a:latin typeface="Arial" charset="0"/>
              </a:defRPr>
            </a:lvl8pPr>
            <a:lvl9pPr marL="3886200" indent="-228600" eaLnBrk="0" fontAlgn="base" hangingPunct="0">
              <a:spcBef>
                <a:spcPct val="0"/>
              </a:spcBef>
              <a:spcAft>
                <a:spcPct val="0"/>
              </a:spcAft>
              <a:defRPr sz="2000" b="1">
                <a:solidFill>
                  <a:schemeClr val="tx1"/>
                </a:solidFill>
                <a:latin typeface="Arial" charset="0"/>
              </a:defRPr>
            </a:lvl9pPr>
          </a:lstStyle>
          <a:p>
            <a:r>
              <a:rPr lang="en-US" altLang="en-US" sz="1439" dirty="0"/>
              <a:t>Incubate citrated plasma with phospholipid + contact system activator (</a:t>
            </a:r>
            <a:r>
              <a:rPr lang="en-US" altLang="en-US" sz="1439" dirty="0" err="1"/>
              <a:t>eg</a:t>
            </a:r>
            <a:r>
              <a:rPr lang="en-US" altLang="en-US" sz="1439" dirty="0"/>
              <a:t>, silica, kaolin), which generates </a:t>
            </a:r>
            <a:r>
              <a:rPr lang="en-US" altLang="en-US" sz="1439" dirty="0" err="1"/>
              <a:t>XIIa</a:t>
            </a:r>
            <a:r>
              <a:rPr lang="en-US" altLang="en-US" sz="1439" dirty="0" err="1">
                <a:cs typeface="Arial" charset="0"/>
              </a:rPr>
              <a:t>→</a:t>
            </a:r>
            <a:r>
              <a:rPr lang="en-US" altLang="en-US" sz="1439" dirty="0" err="1"/>
              <a:t>XIa</a:t>
            </a:r>
            <a:r>
              <a:rPr lang="en-US" altLang="en-US" sz="1439" dirty="0" err="1">
                <a:cs typeface="Arial" charset="0"/>
              </a:rPr>
              <a:t>→</a:t>
            </a:r>
            <a:r>
              <a:rPr lang="en-US" altLang="en-US" sz="1439" dirty="0" err="1"/>
              <a:t>IXa</a:t>
            </a:r>
            <a:r>
              <a:rPr lang="en-US" altLang="en-US" sz="1439" dirty="0"/>
              <a:t>.  Then add calcium to allow clotting to proceed to completion.  </a:t>
            </a:r>
          </a:p>
          <a:p>
            <a:endParaRPr lang="en-US" altLang="en-US" sz="1439" dirty="0"/>
          </a:p>
        </p:txBody>
      </p:sp>
      <p:pic>
        <p:nvPicPr>
          <p:cNvPr id="7" name="Picture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284187" y="1191548"/>
            <a:ext cx="2899001" cy="23644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8919" name="Rectangle 1"/>
          <p:cNvSpPr>
            <a:spLocks noChangeArrowheads="1"/>
          </p:cNvSpPr>
          <p:nvPr/>
        </p:nvSpPr>
        <p:spPr bwMode="auto">
          <a:xfrm>
            <a:off x="4874187" y="3713246"/>
            <a:ext cx="3454129" cy="88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buSzPct val="125000"/>
              <a:buFontTx/>
              <a:buChar char="•"/>
            </a:pPr>
            <a:r>
              <a:rPr lang="en-US" altLang="en-US" sz="1295" dirty="0"/>
              <a:t>Sensitive to levels of contact factors, XI, IX, VIII and all of the “common pathway” factors</a:t>
            </a:r>
          </a:p>
          <a:p>
            <a:pPr>
              <a:buSzPct val="125000"/>
              <a:buFontTx/>
              <a:buChar char="•"/>
            </a:pPr>
            <a:r>
              <a:rPr lang="en-US" altLang="en-US" sz="1295" dirty="0"/>
              <a:t>Not sensitive to VII level.</a:t>
            </a:r>
          </a:p>
          <a:p>
            <a:pPr>
              <a:buSzPct val="125000"/>
              <a:buFontTx/>
              <a:buChar char="•"/>
            </a:pPr>
            <a:r>
              <a:rPr lang="en-US" altLang="en-US" sz="1295" dirty="0"/>
              <a:t>More sensitive to heparin than PT</a:t>
            </a:r>
          </a:p>
        </p:txBody>
      </p:sp>
    </p:spTree>
    <p:extLst>
      <p:ext uri="{BB962C8B-B14F-4D97-AF65-F5344CB8AC3E}">
        <p14:creationId xmlns:p14="http://schemas.microsoft.com/office/powerpoint/2010/main" val="85517603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sz="3166" b="1" dirty="0">
                <a:solidFill>
                  <a:schemeClr val="tx1"/>
                </a:solidFill>
                <a:effectLst>
                  <a:outerShdw blurRad="38100" dist="38100" dir="2700000" algn="tl">
                    <a:srgbClr val="000000">
                      <a:alpha val="43137"/>
                    </a:srgbClr>
                  </a:outerShdw>
                </a:effectLst>
              </a:rPr>
              <a:t>Uses of the PTT</a:t>
            </a:r>
          </a:p>
        </p:txBody>
      </p:sp>
      <p:sp>
        <p:nvSpPr>
          <p:cNvPr id="39939" name="Content Placeholder 2"/>
          <p:cNvSpPr>
            <a:spLocks noGrp="1"/>
          </p:cNvSpPr>
          <p:nvPr>
            <p:ph idx="1"/>
          </p:nvPr>
        </p:nvSpPr>
        <p:spPr>
          <a:xfrm>
            <a:off x="1292063" y="1177648"/>
            <a:ext cx="6564445" cy="3965852"/>
          </a:xfrm>
        </p:spPr>
        <p:txBody>
          <a:bodyPr>
            <a:normAutofit/>
          </a:bodyPr>
          <a:lstStyle/>
          <a:p>
            <a:r>
              <a:rPr lang="en-US" altLang="en-US" dirty="0">
                <a:solidFill>
                  <a:schemeClr val="tx1"/>
                </a:solidFill>
              </a:rPr>
              <a:t>Screen for inherited clotting factor deficiency (hemophilia, factor XI)</a:t>
            </a:r>
          </a:p>
          <a:p>
            <a:r>
              <a:rPr lang="en-US" altLang="en-US" dirty="0">
                <a:solidFill>
                  <a:schemeClr val="tx1"/>
                </a:solidFill>
              </a:rPr>
              <a:t>Monitor heparin therapy</a:t>
            </a:r>
          </a:p>
          <a:p>
            <a:r>
              <a:rPr lang="en-US" altLang="en-US" dirty="0">
                <a:solidFill>
                  <a:schemeClr val="tx1"/>
                </a:solidFill>
              </a:rPr>
              <a:t>Screen for acquired coagulation inhibitors</a:t>
            </a:r>
          </a:p>
          <a:p>
            <a:pPr lvl="1"/>
            <a:r>
              <a:rPr lang="en-US" altLang="en-US" dirty="0">
                <a:solidFill>
                  <a:schemeClr val="tx1"/>
                </a:solidFill>
              </a:rPr>
              <a:t>Factor VIII antibody</a:t>
            </a:r>
          </a:p>
          <a:p>
            <a:pPr lvl="1"/>
            <a:r>
              <a:rPr lang="en-US" altLang="en-US" dirty="0">
                <a:solidFill>
                  <a:schemeClr val="tx1"/>
                </a:solidFill>
              </a:rPr>
              <a:t>Lupus anticoagulant</a:t>
            </a:r>
          </a:p>
          <a:p>
            <a:r>
              <a:rPr lang="en-US" altLang="en-US" dirty="0">
                <a:solidFill>
                  <a:schemeClr val="tx1"/>
                </a:solidFill>
              </a:rPr>
              <a:t>A long PTT does not always indicate a bleeding disorder</a:t>
            </a:r>
          </a:p>
          <a:p>
            <a:pPr lvl="1"/>
            <a:r>
              <a:rPr lang="en-US" altLang="en-US" dirty="0">
                <a:solidFill>
                  <a:schemeClr val="tx1"/>
                </a:solidFill>
              </a:rPr>
              <a:t>Factor XII deficiency</a:t>
            </a:r>
          </a:p>
          <a:p>
            <a:pPr lvl="1"/>
            <a:r>
              <a:rPr lang="en-US" altLang="en-US" dirty="0">
                <a:solidFill>
                  <a:schemeClr val="tx1"/>
                </a:solidFill>
              </a:rPr>
              <a:t>Lupus anticoagulant</a:t>
            </a:r>
          </a:p>
        </p:txBody>
      </p:sp>
    </p:spTree>
    <p:extLst>
      <p:ext uri="{BB962C8B-B14F-4D97-AF65-F5344CB8AC3E}">
        <p14:creationId xmlns:p14="http://schemas.microsoft.com/office/powerpoint/2010/main" val="170054233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a:xfrm>
            <a:off x="891137" y="369140"/>
            <a:ext cx="7298904" cy="694481"/>
          </a:xfrm>
        </p:spPr>
        <p:txBody>
          <a:bodyPr>
            <a:normAutofit fontScale="90000"/>
          </a:bodyPr>
          <a:lstStyle/>
          <a:p>
            <a:pPr>
              <a:defRPr/>
            </a:pPr>
            <a:r>
              <a:rPr lang="en-US" dirty="0">
                <a:solidFill>
                  <a:schemeClr val="tx1"/>
                </a:solidFill>
                <a:effectLst>
                  <a:outerShdw blurRad="38100" dist="38100" dir="2700000" algn="tl">
                    <a:srgbClr val="000000"/>
                  </a:outerShdw>
                </a:effectLst>
              </a:rPr>
              <a:t>What  causes a long PT/INR and a normal PTT?</a:t>
            </a:r>
          </a:p>
        </p:txBody>
      </p:sp>
      <p:sp>
        <p:nvSpPr>
          <p:cNvPr id="2" name="Content Placeholder 1"/>
          <p:cNvSpPr>
            <a:spLocks noGrp="1"/>
          </p:cNvSpPr>
          <p:nvPr>
            <p:ph idx="1"/>
          </p:nvPr>
        </p:nvSpPr>
        <p:spPr>
          <a:xfrm>
            <a:off x="1067586" y="1271506"/>
            <a:ext cx="3828783" cy="4087500"/>
          </a:xfrm>
        </p:spPr>
        <p:txBody>
          <a:bodyPr>
            <a:normAutofit/>
          </a:bodyPr>
          <a:lstStyle/>
          <a:p>
            <a:r>
              <a:rPr lang="en-US" altLang="en-US" dirty="0">
                <a:solidFill>
                  <a:schemeClr val="tx1"/>
                </a:solidFill>
              </a:rPr>
              <a:t>Factor VII deficiency</a:t>
            </a:r>
          </a:p>
          <a:p>
            <a:r>
              <a:rPr lang="en-US" altLang="en-US" dirty="0">
                <a:solidFill>
                  <a:schemeClr val="tx1"/>
                </a:solidFill>
              </a:rPr>
              <a:t>Mild deficiency of “common pathway” factors</a:t>
            </a:r>
          </a:p>
          <a:p>
            <a:pPr lvl="1"/>
            <a:r>
              <a:rPr lang="en-US" altLang="en-US" dirty="0">
                <a:solidFill>
                  <a:schemeClr val="tx1"/>
                </a:solidFill>
              </a:rPr>
              <a:t>Warfarin</a:t>
            </a:r>
          </a:p>
          <a:p>
            <a:pPr lvl="1"/>
            <a:r>
              <a:rPr lang="en-US" altLang="en-US" dirty="0">
                <a:solidFill>
                  <a:schemeClr val="tx1"/>
                </a:solidFill>
              </a:rPr>
              <a:t>Vitamin K deficiency</a:t>
            </a:r>
          </a:p>
          <a:p>
            <a:pPr lvl="1"/>
            <a:r>
              <a:rPr lang="en-US" altLang="en-US" dirty="0">
                <a:solidFill>
                  <a:schemeClr val="tx1"/>
                </a:solidFill>
              </a:rPr>
              <a:t>Liver disease</a:t>
            </a:r>
          </a:p>
          <a:p>
            <a:r>
              <a:rPr lang="en-US" altLang="en-US" dirty="0">
                <a:solidFill>
                  <a:schemeClr val="tx1"/>
                </a:solidFill>
              </a:rPr>
              <a:t>High factor VIII levels can mask </a:t>
            </a:r>
            <a:r>
              <a:rPr lang="en-US" altLang="en-US" dirty="0" smtClean="0">
                <a:solidFill>
                  <a:schemeClr val="tx1"/>
                </a:solidFill>
              </a:rPr>
              <a:t>mild common </a:t>
            </a:r>
            <a:r>
              <a:rPr lang="en-US" altLang="en-US" dirty="0">
                <a:solidFill>
                  <a:schemeClr val="tx1"/>
                </a:solidFill>
              </a:rPr>
              <a:t>pathway </a:t>
            </a:r>
            <a:r>
              <a:rPr lang="en-US" altLang="en-US" dirty="0" smtClean="0">
                <a:solidFill>
                  <a:schemeClr val="tx1"/>
                </a:solidFill>
              </a:rPr>
              <a:t>defects so PTT may not be prolonged</a:t>
            </a:r>
            <a:endParaRPr lang="en-US" altLang="en-US" dirty="0">
              <a:solidFill>
                <a:schemeClr val="tx1"/>
              </a:solidFill>
            </a:endParaRPr>
          </a:p>
        </p:txBody>
      </p:sp>
      <p:grpSp>
        <p:nvGrpSpPr>
          <p:cNvPr id="40964" name="Group 13"/>
          <p:cNvGrpSpPr>
            <a:grpSpLocks/>
          </p:cNvGrpSpPr>
          <p:nvPr/>
        </p:nvGrpSpPr>
        <p:grpSpPr bwMode="auto">
          <a:xfrm>
            <a:off x="5174531" y="872671"/>
            <a:ext cx="3015510" cy="3947576"/>
            <a:chOff x="6027737" y="1212850"/>
            <a:chExt cx="4191000" cy="5486400"/>
          </a:xfrm>
        </p:grpSpPr>
        <p:pic>
          <p:nvPicPr>
            <p:cNvPr id="4096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7737" y="1212850"/>
              <a:ext cx="41910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6" name="TextBox 2"/>
            <p:cNvSpPr txBox="1">
              <a:spLocks noChangeArrowheads="1"/>
            </p:cNvSpPr>
            <p:nvPr/>
          </p:nvSpPr>
          <p:spPr bwMode="auto">
            <a:xfrm>
              <a:off x="7263154" y="1469201"/>
              <a:ext cx="601883" cy="40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1295"/>
                <a:t>PTT</a:t>
              </a:r>
            </a:p>
          </p:txBody>
        </p:sp>
        <p:sp>
          <p:nvSpPr>
            <p:cNvPr id="40967" name="TextBox 3"/>
            <p:cNvSpPr txBox="1">
              <a:spLocks noChangeArrowheads="1"/>
            </p:cNvSpPr>
            <p:nvPr/>
          </p:nvSpPr>
          <p:spPr bwMode="auto">
            <a:xfrm>
              <a:off x="7842137" y="1469201"/>
              <a:ext cx="896410" cy="40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1295"/>
                <a:t>PT/INR</a:t>
              </a:r>
            </a:p>
          </p:txBody>
        </p:sp>
        <p:cxnSp>
          <p:nvCxnSpPr>
            <p:cNvPr id="40968" name="Straight Arrow Connector 5"/>
            <p:cNvCxnSpPr>
              <a:cxnSpLocks noChangeShapeType="1"/>
              <a:stCxn id="40966" idx="1"/>
            </p:cNvCxnSpPr>
            <p:nvPr/>
          </p:nvCxnSpPr>
          <p:spPr bwMode="auto">
            <a:xfrm flipH="1" flipV="1">
              <a:off x="7095333" y="1669255"/>
              <a:ext cx="167822" cy="2593"/>
            </a:xfrm>
            <a:prstGeom prst="straightConnector1">
              <a:avLst/>
            </a:prstGeom>
            <a:noFill/>
            <a:ln w="349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0969" name="Straight Arrow Connector 9"/>
            <p:cNvCxnSpPr>
              <a:cxnSpLocks noChangeShapeType="1"/>
            </p:cNvCxnSpPr>
            <p:nvPr/>
          </p:nvCxnSpPr>
          <p:spPr bwMode="auto">
            <a:xfrm>
              <a:off x="8776986" y="1669256"/>
              <a:ext cx="182788" cy="0"/>
            </a:xfrm>
            <a:prstGeom prst="straightConnector1">
              <a:avLst/>
            </a:prstGeom>
            <a:noFill/>
            <a:ln w="349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5255336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5394" name="Rectangle 2"/>
          <p:cNvSpPr>
            <a:spLocks noGrp="1" noChangeArrowheads="1"/>
          </p:cNvSpPr>
          <p:nvPr>
            <p:ph type="title"/>
          </p:nvPr>
        </p:nvSpPr>
        <p:spPr/>
        <p:txBody>
          <a:bodyPr>
            <a:normAutofit fontScale="90000"/>
          </a:bodyPr>
          <a:lstStyle/>
          <a:p>
            <a:pPr>
              <a:defRPr/>
            </a:pPr>
            <a:r>
              <a:rPr lang="en-US" dirty="0">
                <a:solidFill>
                  <a:schemeClr val="tx1"/>
                </a:solidFill>
                <a:effectLst>
                  <a:outerShdw blurRad="38100" dist="38100" dir="2700000" algn="tl">
                    <a:srgbClr val="000000"/>
                  </a:outerShdw>
                </a:effectLst>
              </a:rPr>
              <a:t>What would cause a long PTT with a normal INR?</a:t>
            </a:r>
          </a:p>
        </p:txBody>
      </p:sp>
      <p:sp>
        <p:nvSpPr>
          <p:cNvPr id="315395" name="Rectangle 3"/>
          <p:cNvSpPr>
            <a:spLocks noGrp="1" noChangeArrowheads="1"/>
          </p:cNvSpPr>
          <p:nvPr>
            <p:ph idx="1"/>
          </p:nvPr>
        </p:nvSpPr>
        <p:spPr>
          <a:xfrm>
            <a:off x="1183142" y="1311861"/>
            <a:ext cx="3783094" cy="3069195"/>
          </a:xfrm>
        </p:spPr>
        <p:txBody>
          <a:bodyPr/>
          <a:lstStyle/>
          <a:p>
            <a:pPr>
              <a:lnSpc>
                <a:spcPct val="80000"/>
              </a:lnSpc>
            </a:pPr>
            <a:r>
              <a:rPr lang="en-US" altLang="en-US" dirty="0">
                <a:solidFill>
                  <a:schemeClr val="tx1"/>
                </a:solidFill>
              </a:rPr>
              <a:t>Deficiency of VIII, IX, XI</a:t>
            </a:r>
          </a:p>
          <a:p>
            <a:pPr>
              <a:lnSpc>
                <a:spcPct val="80000"/>
              </a:lnSpc>
            </a:pPr>
            <a:r>
              <a:rPr lang="en-US" altLang="en-US" dirty="0">
                <a:solidFill>
                  <a:schemeClr val="tx1"/>
                </a:solidFill>
              </a:rPr>
              <a:t>Deficiency of a contact factor (usually XII) (does not cause bleeding)</a:t>
            </a:r>
          </a:p>
          <a:p>
            <a:pPr>
              <a:lnSpc>
                <a:spcPct val="80000"/>
              </a:lnSpc>
            </a:pPr>
            <a:r>
              <a:rPr lang="en-US" altLang="en-US" dirty="0">
                <a:solidFill>
                  <a:schemeClr val="tx1"/>
                </a:solidFill>
              </a:rPr>
              <a:t>Heparin </a:t>
            </a:r>
          </a:p>
          <a:p>
            <a:pPr>
              <a:lnSpc>
                <a:spcPct val="80000"/>
              </a:lnSpc>
            </a:pPr>
            <a:r>
              <a:rPr lang="en-US" altLang="en-US" dirty="0">
                <a:solidFill>
                  <a:schemeClr val="tx1"/>
                </a:solidFill>
              </a:rPr>
              <a:t>Factor VIII inhibitor</a:t>
            </a:r>
          </a:p>
          <a:p>
            <a:pPr>
              <a:lnSpc>
                <a:spcPct val="80000"/>
              </a:lnSpc>
            </a:pPr>
            <a:r>
              <a:rPr lang="en-US" altLang="en-US" dirty="0">
                <a:solidFill>
                  <a:schemeClr val="tx1"/>
                </a:solidFill>
              </a:rPr>
              <a:t>Lupus-type inhibitor (antiphospholipid antibody)</a:t>
            </a:r>
          </a:p>
        </p:txBody>
      </p:sp>
      <p:pic>
        <p:nvPicPr>
          <p:cNvPr id="41988"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84186" y="982326"/>
            <a:ext cx="2851027" cy="37282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41989" name="Group 4"/>
          <p:cNvGrpSpPr>
            <a:grpSpLocks/>
          </p:cNvGrpSpPr>
          <p:nvPr/>
        </p:nvGrpSpPr>
        <p:grpSpPr bwMode="auto">
          <a:xfrm>
            <a:off x="5201944" y="1057121"/>
            <a:ext cx="3015510" cy="3947576"/>
            <a:chOff x="6027737" y="1212850"/>
            <a:chExt cx="4191000" cy="5486400"/>
          </a:xfrm>
        </p:grpSpPr>
        <p:pic>
          <p:nvPicPr>
            <p:cNvPr id="4199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7737" y="1212850"/>
              <a:ext cx="41910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991" name="TextBox 6"/>
            <p:cNvSpPr txBox="1">
              <a:spLocks noChangeArrowheads="1"/>
            </p:cNvSpPr>
            <p:nvPr/>
          </p:nvSpPr>
          <p:spPr bwMode="auto">
            <a:xfrm>
              <a:off x="7263154" y="1469201"/>
              <a:ext cx="601883" cy="40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1295"/>
                <a:t>PTT</a:t>
              </a:r>
            </a:p>
          </p:txBody>
        </p:sp>
        <p:sp>
          <p:nvSpPr>
            <p:cNvPr id="41992" name="TextBox 7"/>
            <p:cNvSpPr txBox="1">
              <a:spLocks noChangeArrowheads="1"/>
            </p:cNvSpPr>
            <p:nvPr/>
          </p:nvSpPr>
          <p:spPr bwMode="auto">
            <a:xfrm>
              <a:off x="7842137" y="1469201"/>
              <a:ext cx="896410" cy="40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1295"/>
                <a:t>PT/INR</a:t>
              </a:r>
            </a:p>
          </p:txBody>
        </p:sp>
        <p:cxnSp>
          <p:nvCxnSpPr>
            <p:cNvPr id="41993" name="Straight Arrow Connector 8"/>
            <p:cNvCxnSpPr>
              <a:cxnSpLocks noChangeShapeType="1"/>
              <a:stCxn id="41991" idx="1"/>
            </p:cNvCxnSpPr>
            <p:nvPr/>
          </p:nvCxnSpPr>
          <p:spPr bwMode="auto">
            <a:xfrm flipH="1" flipV="1">
              <a:off x="7095333" y="1669255"/>
              <a:ext cx="167822" cy="2593"/>
            </a:xfrm>
            <a:prstGeom prst="straightConnector1">
              <a:avLst/>
            </a:prstGeom>
            <a:noFill/>
            <a:ln w="349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1994" name="Straight Arrow Connector 9"/>
            <p:cNvCxnSpPr>
              <a:cxnSpLocks noChangeShapeType="1"/>
            </p:cNvCxnSpPr>
            <p:nvPr/>
          </p:nvCxnSpPr>
          <p:spPr bwMode="auto">
            <a:xfrm>
              <a:off x="8776986" y="1669256"/>
              <a:ext cx="182788" cy="0"/>
            </a:xfrm>
            <a:prstGeom prst="straightConnector1">
              <a:avLst/>
            </a:prstGeom>
            <a:noFill/>
            <a:ln w="349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35013474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3346" name="Rectangle 2"/>
          <p:cNvSpPr>
            <a:spLocks noGrp="1" noChangeArrowheads="1"/>
          </p:cNvSpPr>
          <p:nvPr>
            <p:ph type="title"/>
          </p:nvPr>
        </p:nvSpPr>
        <p:spPr/>
        <p:txBody>
          <a:bodyPr>
            <a:normAutofit/>
          </a:bodyPr>
          <a:lstStyle/>
          <a:p>
            <a:pPr>
              <a:defRPr/>
            </a:pPr>
            <a:r>
              <a:rPr lang="en-US" dirty="0">
                <a:solidFill>
                  <a:schemeClr val="tx1"/>
                </a:solidFill>
                <a:effectLst>
                  <a:outerShdw blurRad="38100" dist="38100" dir="2700000" algn="tl">
                    <a:srgbClr val="000000"/>
                  </a:outerShdw>
                </a:effectLst>
              </a:rPr>
              <a:t>What if both PT/INR and PTT are long?</a:t>
            </a:r>
          </a:p>
        </p:txBody>
      </p:sp>
      <p:sp>
        <p:nvSpPr>
          <p:cNvPr id="43011" name="Rectangle 3"/>
          <p:cNvSpPr>
            <a:spLocks noGrp="1" noChangeArrowheads="1"/>
          </p:cNvSpPr>
          <p:nvPr>
            <p:ph idx="1"/>
          </p:nvPr>
        </p:nvSpPr>
        <p:spPr>
          <a:xfrm>
            <a:off x="864386" y="1226007"/>
            <a:ext cx="4057231" cy="3720270"/>
          </a:xfrm>
        </p:spPr>
        <p:txBody>
          <a:bodyPr>
            <a:normAutofit/>
          </a:bodyPr>
          <a:lstStyle/>
          <a:p>
            <a:pPr>
              <a:lnSpc>
                <a:spcPct val="90000"/>
              </a:lnSpc>
            </a:pPr>
            <a:r>
              <a:rPr lang="en-US" altLang="en-US" dirty="0">
                <a:solidFill>
                  <a:schemeClr val="tx1"/>
                </a:solidFill>
              </a:rPr>
              <a:t>Liver disease</a:t>
            </a:r>
          </a:p>
          <a:p>
            <a:pPr>
              <a:lnSpc>
                <a:spcPct val="90000"/>
              </a:lnSpc>
            </a:pPr>
            <a:r>
              <a:rPr lang="en-US" altLang="en-US" dirty="0">
                <a:solidFill>
                  <a:schemeClr val="tx1"/>
                </a:solidFill>
              </a:rPr>
              <a:t>Vitamin K deficiency</a:t>
            </a:r>
          </a:p>
          <a:p>
            <a:pPr>
              <a:lnSpc>
                <a:spcPct val="90000"/>
              </a:lnSpc>
            </a:pPr>
            <a:r>
              <a:rPr lang="en-US" altLang="en-US" dirty="0">
                <a:solidFill>
                  <a:schemeClr val="tx1"/>
                </a:solidFill>
              </a:rPr>
              <a:t>Warfarin</a:t>
            </a:r>
          </a:p>
          <a:p>
            <a:pPr>
              <a:lnSpc>
                <a:spcPct val="90000"/>
              </a:lnSpc>
            </a:pPr>
            <a:r>
              <a:rPr lang="en-US" altLang="en-US" dirty="0">
                <a:solidFill>
                  <a:schemeClr val="tx1"/>
                </a:solidFill>
              </a:rPr>
              <a:t>DIC</a:t>
            </a:r>
          </a:p>
          <a:p>
            <a:pPr>
              <a:lnSpc>
                <a:spcPct val="90000"/>
              </a:lnSpc>
            </a:pPr>
            <a:r>
              <a:rPr lang="en-US" altLang="en-US" dirty="0">
                <a:solidFill>
                  <a:schemeClr val="tx1"/>
                </a:solidFill>
              </a:rPr>
              <a:t>High level of heparin</a:t>
            </a:r>
          </a:p>
          <a:p>
            <a:pPr>
              <a:lnSpc>
                <a:spcPct val="90000"/>
              </a:lnSpc>
            </a:pPr>
            <a:r>
              <a:rPr lang="en-US" altLang="en-US" dirty="0">
                <a:solidFill>
                  <a:schemeClr val="tx1"/>
                </a:solidFill>
              </a:rPr>
              <a:t>Other inhibitor affecting common pathway (</a:t>
            </a:r>
            <a:r>
              <a:rPr lang="en-US" altLang="en-US" dirty="0" err="1">
                <a:solidFill>
                  <a:schemeClr val="tx1"/>
                </a:solidFill>
              </a:rPr>
              <a:t>eg</a:t>
            </a:r>
            <a:r>
              <a:rPr lang="en-US" altLang="en-US" dirty="0">
                <a:solidFill>
                  <a:schemeClr val="tx1"/>
                </a:solidFill>
              </a:rPr>
              <a:t>, direct thrombin inhibitor)</a:t>
            </a:r>
          </a:p>
          <a:p>
            <a:pPr>
              <a:lnSpc>
                <a:spcPct val="90000"/>
              </a:lnSpc>
            </a:pPr>
            <a:r>
              <a:rPr lang="en-US" altLang="en-US" dirty="0">
                <a:solidFill>
                  <a:schemeClr val="tx1"/>
                </a:solidFill>
              </a:rPr>
              <a:t>Isolated deficiency of X, V, II, fibrinogen (rare)</a:t>
            </a:r>
          </a:p>
        </p:txBody>
      </p:sp>
      <p:grpSp>
        <p:nvGrpSpPr>
          <p:cNvPr id="43013" name="Group 4"/>
          <p:cNvGrpSpPr>
            <a:grpSpLocks/>
          </p:cNvGrpSpPr>
          <p:nvPr/>
        </p:nvGrpSpPr>
        <p:grpSpPr bwMode="auto">
          <a:xfrm>
            <a:off x="4826819" y="1112354"/>
            <a:ext cx="3015510" cy="3947576"/>
            <a:chOff x="6027737" y="1212850"/>
            <a:chExt cx="4191000" cy="5486400"/>
          </a:xfrm>
        </p:grpSpPr>
        <p:pic>
          <p:nvPicPr>
            <p:cNvPr id="4301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27737" y="1212850"/>
              <a:ext cx="4191000" cy="5486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3015" name="TextBox 6"/>
            <p:cNvSpPr txBox="1">
              <a:spLocks noChangeArrowheads="1"/>
            </p:cNvSpPr>
            <p:nvPr/>
          </p:nvSpPr>
          <p:spPr bwMode="auto">
            <a:xfrm>
              <a:off x="7263154" y="1469201"/>
              <a:ext cx="601883" cy="40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1295" dirty="0"/>
                <a:t>PTT</a:t>
              </a:r>
            </a:p>
          </p:txBody>
        </p:sp>
        <p:sp>
          <p:nvSpPr>
            <p:cNvPr id="43016" name="TextBox 7"/>
            <p:cNvSpPr txBox="1">
              <a:spLocks noChangeArrowheads="1"/>
            </p:cNvSpPr>
            <p:nvPr/>
          </p:nvSpPr>
          <p:spPr bwMode="auto">
            <a:xfrm>
              <a:off x="7842137" y="1469201"/>
              <a:ext cx="896410" cy="4052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altLang="en-US" sz="1295"/>
                <a:t>PT/INR</a:t>
              </a:r>
            </a:p>
          </p:txBody>
        </p:sp>
        <p:cxnSp>
          <p:nvCxnSpPr>
            <p:cNvPr id="43017" name="Straight Arrow Connector 8"/>
            <p:cNvCxnSpPr>
              <a:cxnSpLocks noChangeShapeType="1"/>
              <a:stCxn id="43015" idx="1"/>
            </p:cNvCxnSpPr>
            <p:nvPr/>
          </p:nvCxnSpPr>
          <p:spPr bwMode="auto">
            <a:xfrm flipH="1" flipV="1">
              <a:off x="7095333" y="1669255"/>
              <a:ext cx="167822" cy="2593"/>
            </a:xfrm>
            <a:prstGeom prst="straightConnector1">
              <a:avLst/>
            </a:prstGeom>
            <a:noFill/>
            <a:ln w="349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3018" name="Straight Arrow Connector 9"/>
            <p:cNvCxnSpPr>
              <a:cxnSpLocks noChangeShapeType="1"/>
            </p:cNvCxnSpPr>
            <p:nvPr/>
          </p:nvCxnSpPr>
          <p:spPr bwMode="auto">
            <a:xfrm>
              <a:off x="8776986" y="1669256"/>
              <a:ext cx="182788" cy="0"/>
            </a:xfrm>
            <a:prstGeom prst="straightConnector1">
              <a:avLst/>
            </a:prstGeom>
            <a:noFill/>
            <a:ln w="34925" algn="ctr">
              <a:solidFill>
                <a:schemeClr val="tx1"/>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16798596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ext Box 5"/>
          <p:cNvSpPr txBox="1">
            <a:spLocks noChangeArrowheads="1"/>
          </p:cNvSpPr>
          <p:nvPr/>
        </p:nvSpPr>
        <p:spPr bwMode="auto">
          <a:xfrm>
            <a:off x="1118442" y="3009799"/>
            <a:ext cx="7016772" cy="1572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5769" tIns="32884" rIns="65769" bIns="32884">
            <a:spAutoFit/>
          </a:bodyPr>
          <a:lstStyle>
            <a:lvl1pPr>
              <a:defRPr sz="2000" b="1">
                <a:solidFill>
                  <a:schemeClr val="tx1"/>
                </a:solidFill>
                <a:latin typeface="Arial" charset="0"/>
              </a:defRPr>
            </a:lvl1pPr>
            <a:lvl2pPr marL="742950" indent="-285750">
              <a:defRPr sz="2000" b="1">
                <a:solidFill>
                  <a:schemeClr val="tx1"/>
                </a:solidFill>
                <a:latin typeface="Arial" charset="0"/>
              </a:defRPr>
            </a:lvl2pPr>
            <a:lvl3pPr marL="1143000" indent="-228600">
              <a:defRPr sz="2000" b="1">
                <a:solidFill>
                  <a:schemeClr val="tx1"/>
                </a:solidFill>
                <a:latin typeface="Arial" charset="0"/>
              </a:defRPr>
            </a:lvl3pPr>
            <a:lvl4pPr marL="1600200" indent="-228600">
              <a:defRPr sz="2000" b="1">
                <a:solidFill>
                  <a:schemeClr val="tx1"/>
                </a:solidFill>
                <a:latin typeface="Arial" charset="0"/>
              </a:defRPr>
            </a:lvl4pPr>
            <a:lvl5pPr marL="2057400" indent="-228600">
              <a:defRPr sz="2000" b="1">
                <a:solidFill>
                  <a:schemeClr val="tx1"/>
                </a:solidFill>
                <a:latin typeface="Arial" charset="0"/>
              </a:defRPr>
            </a:lvl5pPr>
            <a:lvl6pPr marL="2514600" indent="-228600" eaLnBrk="0" fontAlgn="base" hangingPunct="0">
              <a:spcBef>
                <a:spcPct val="0"/>
              </a:spcBef>
              <a:spcAft>
                <a:spcPct val="0"/>
              </a:spcAft>
              <a:defRPr sz="2000" b="1">
                <a:solidFill>
                  <a:schemeClr val="tx1"/>
                </a:solidFill>
                <a:latin typeface="Arial" charset="0"/>
              </a:defRPr>
            </a:lvl6pPr>
            <a:lvl7pPr marL="2971800" indent="-228600" eaLnBrk="0" fontAlgn="base" hangingPunct="0">
              <a:spcBef>
                <a:spcPct val="0"/>
              </a:spcBef>
              <a:spcAft>
                <a:spcPct val="0"/>
              </a:spcAft>
              <a:defRPr sz="2000" b="1">
                <a:solidFill>
                  <a:schemeClr val="tx1"/>
                </a:solidFill>
                <a:latin typeface="Arial" charset="0"/>
              </a:defRPr>
            </a:lvl7pPr>
            <a:lvl8pPr marL="3429000" indent="-228600" eaLnBrk="0" fontAlgn="base" hangingPunct="0">
              <a:spcBef>
                <a:spcPct val="0"/>
              </a:spcBef>
              <a:spcAft>
                <a:spcPct val="0"/>
              </a:spcAft>
              <a:defRPr sz="2000" b="1">
                <a:solidFill>
                  <a:schemeClr val="tx1"/>
                </a:solidFill>
                <a:latin typeface="Arial" charset="0"/>
              </a:defRPr>
            </a:lvl8pPr>
            <a:lvl9pPr marL="3886200" indent="-228600" eaLnBrk="0" fontAlgn="base" hangingPunct="0">
              <a:spcBef>
                <a:spcPct val="0"/>
              </a:spcBef>
              <a:spcAft>
                <a:spcPct val="0"/>
              </a:spcAft>
              <a:defRPr sz="2000" b="1">
                <a:solidFill>
                  <a:schemeClr val="tx1"/>
                </a:solidFill>
                <a:latin typeface="Arial" charset="0"/>
              </a:defRPr>
            </a:lvl9pPr>
          </a:lstStyle>
          <a:p>
            <a:pPr>
              <a:buSzPct val="75000"/>
              <a:buFont typeface="Wingdings" pitchFamily="2" charset="2"/>
              <a:buNone/>
            </a:pPr>
            <a:r>
              <a:rPr lang="en-US" altLang="en-US" sz="1727"/>
              <a:t>Thrombin + plasma, measure time to clot formation.  </a:t>
            </a:r>
            <a:r>
              <a:rPr lang="en-US" altLang="en-US" sz="1727" i="1"/>
              <a:t>Very sensitive to heparin*</a:t>
            </a:r>
            <a:r>
              <a:rPr lang="en-US" altLang="en-US" sz="1727"/>
              <a:t> and other thrombin inhibitors, eg, dabigatran.  </a:t>
            </a:r>
          </a:p>
          <a:p>
            <a:pPr>
              <a:buSzPct val="75000"/>
              <a:buFont typeface="Wingdings" pitchFamily="2" charset="2"/>
              <a:buNone/>
            </a:pPr>
            <a:endParaRPr lang="en-US" altLang="en-US" sz="1727"/>
          </a:p>
          <a:p>
            <a:pPr>
              <a:buSzPct val="75000"/>
              <a:buFont typeface="Wingdings" pitchFamily="2" charset="2"/>
              <a:buNone/>
            </a:pPr>
            <a:r>
              <a:rPr lang="en-US" altLang="en-US" sz="1439"/>
              <a:t>Also prolonged by low fibrinogen, dysfibrinogenemia, high levels of fibrin degradation products.</a:t>
            </a:r>
          </a:p>
        </p:txBody>
      </p:sp>
      <p:sp>
        <p:nvSpPr>
          <p:cNvPr id="44035" name="Rectangle 14"/>
          <p:cNvSpPr>
            <a:spLocks noGrp="1" noChangeArrowheads="1"/>
          </p:cNvSpPr>
          <p:nvPr>
            <p:ph type="title"/>
          </p:nvPr>
        </p:nvSpPr>
        <p:spPr/>
        <p:txBody>
          <a:bodyPr/>
          <a:lstStyle/>
          <a:p>
            <a:r>
              <a:rPr lang="en-US" altLang="en-US" dirty="0">
                <a:solidFill>
                  <a:schemeClr val="tx1"/>
                </a:solidFill>
              </a:rPr>
              <a:t>Thrombin time</a:t>
            </a:r>
          </a:p>
        </p:txBody>
      </p:sp>
      <p:grpSp>
        <p:nvGrpSpPr>
          <p:cNvPr id="44036" name="Group 1"/>
          <p:cNvGrpSpPr>
            <a:grpSpLocks/>
          </p:cNvGrpSpPr>
          <p:nvPr/>
        </p:nvGrpSpPr>
        <p:grpSpPr bwMode="auto">
          <a:xfrm>
            <a:off x="3127640" y="1323855"/>
            <a:ext cx="2998376" cy="1583143"/>
            <a:chOff x="6410325" y="3041650"/>
            <a:chExt cx="2643188" cy="979488"/>
          </a:xfrm>
        </p:grpSpPr>
        <p:pic>
          <p:nvPicPr>
            <p:cNvPr id="44038"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325" y="3041650"/>
              <a:ext cx="2643188" cy="979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39" name="Text Box 24"/>
            <p:cNvSpPr txBox="1">
              <a:spLocks noChangeArrowheads="1"/>
            </p:cNvSpPr>
            <p:nvPr/>
          </p:nvSpPr>
          <p:spPr bwMode="auto">
            <a:xfrm>
              <a:off x="6867525" y="3270250"/>
              <a:ext cx="452010" cy="1781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777" tIns="32889" rIns="65777" bIns="32889">
              <a:spAutoFit/>
            </a:bodyPr>
            <a:lstStyle>
              <a:lvl1pPr>
                <a:defRPr sz="2000" b="1">
                  <a:solidFill>
                    <a:schemeClr val="tx1"/>
                  </a:solidFill>
                  <a:latin typeface="Arial" charset="0"/>
                </a:defRPr>
              </a:lvl1pPr>
              <a:lvl2pPr marL="742950" indent="-285750">
                <a:defRPr sz="2000" b="1">
                  <a:solidFill>
                    <a:schemeClr val="tx1"/>
                  </a:solidFill>
                  <a:latin typeface="Arial" charset="0"/>
                </a:defRPr>
              </a:lvl2pPr>
              <a:lvl3pPr marL="1143000" indent="-228600">
                <a:defRPr sz="2000" b="1">
                  <a:solidFill>
                    <a:schemeClr val="tx1"/>
                  </a:solidFill>
                  <a:latin typeface="Arial" charset="0"/>
                </a:defRPr>
              </a:lvl3pPr>
              <a:lvl4pPr marL="1600200" indent="-228600">
                <a:defRPr sz="2000" b="1">
                  <a:solidFill>
                    <a:schemeClr val="tx1"/>
                  </a:solidFill>
                  <a:latin typeface="Arial" charset="0"/>
                </a:defRPr>
              </a:lvl4pPr>
              <a:lvl5pPr marL="2057400" indent="-228600">
                <a:defRPr sz="2000" b="1">
                  <a:solidFill>
                    <a:schemeClr val="tx1"/>
                  </a:solidFill>
                  <a:latin typeface="Arial" charset="0"/>
                </a:defRPr>
              </a:lvl5pPr>
              <a:lvl6pPr marL="2514600" indent="-228600" eaLnBrk="0" fontAlgn="base" hangingPunct="0">
                <a:spcBef>
                  <a:spcPct val="0"/>
                </a:spcBef>
                <a:spcAft>
                  <a:spcPct val="0"/>
                </a:spcAft>
                <a:defRPr sz="2000" b="1">
                  <a:solidFill>
                    <a:schemeClr val="tx1"/>
                  </a:solidFill>
                  <a:latin typeface="Arial" charset="0"/>
                </a:defRPr>
              </a:lvl6pPr>
              <a:lvl7pPr marL="2971800" indent="-228600" eaLnBrk="0" fontAlgn="base" hangingPunct="0">
                <a:spcBef>
                  <a:spcPct val="0"/>
                </a:spcBef>
                <a:spcAft>
                  <a:spcPct val="0"/>
                </a:spcAft>
                <a:defRPr sz="2000" b="1">
                  <a:solidFill>
                    <a:schemeClr val="tx1"/>
                  </a:solidFill>
                  <a:latin typeface="Arial" charset="0"/>
                </a:defRPr>
              </a:lvl7pPr>
              <a:lvl8pPr marL="3429000" indent="-228600" eaLnBrk="0" fontAlgn="base" hangingPunct="0">
                <a:spcBef>
                  <a:spcPct val="0"/>
                </a:spcBef>
                <a:spcAft>
                  <a:spcPct val="0"/>
                </a:spcAft>
                <a:defRPr sz="2000" b="1">
                  <a:solidFill>
                    <a:schemeClr val="tx1"/>
                  </a:solidFill>
                  <a:latin typeface="Arial" charset="0"/>
                </a:defRPr>
              </a:lvl8pPr>
              <a:lvl9pPr marL="3886200" indent="-228600" eaLnBrk="0" fontAlgn="base" hangingPunct="0">
                <a:spcBef>
                  <a:spcPct val="0"/>
                </a:spcBef>
                <a:spcAft>
                  <a:spcPct val="0"/>
                </a:spcAft>
                <a:defRPr sz="2000" b="1">
                  <a:solidFill>
                    <a:schemeClr val="tx1"/>
                  </a:solidFill>
                  <a:latin typeface="Arial" charset="0"/>
                </a:defRPr>
              </a:lvl9pPr>
            </a:lstStyle>
            <a:p>
              <a:r>
                <a:rPr lang="en-US" altLang="en-US" sz="1439" b="0">
                  <a:solidFill>
                    <a:srgbClr val="FF0066"/>
                  </a:solidFill>
                </a:rPr>
                <a:t>HEP</a:t>
              </a:r>
            </a:p>
          </p:txBody>
        </p:sp>
      </p:grpSp>
      <p:sp>
        <p:nvSpPr>
          <p:cNvPr id="316441" name="Text Box 25"/>
          <p:cNvSpPr txBox="1">
            <a:spLocks noChangeArrowheads="1"/>
          </p:cNvSpPr>
          <p:nvPr/>
        </p:nvSpPr>
        <p:spPr bwMode="auto">
          <a:xfrm>
            <a:off x="1161848" y="4718588"/>
            <a:ext cx="6654560" cy="287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777" tIns="32889" rIns="65777" bIns="32889">
            <a:spAutoFit/>
          </a:bodyPr>
          <a:lstStyle>
            <a:lvl1pPr>
              <a:defRPr sz="2000" b="1">
                <a:solidFill>
                  <a:schemeClr val="tx1"/>
                </a:solidFill>
                <a:latin typeface="Arial" charset="0"/>
              </a:defRPr>
            </a:lvl1pPr>
            <a:lvl2pPr marL="742950" indent="-285750">
              <a:defRPr sz="2000" b="1">
                <a:solidFill>
                  <a:schemeClr val="tx1"/>
                </a:solidFill>
                <a:latin typeface="Arial" charset="0"/>
              </a:defRPr>
            </a:lvl2pPr>
            <a:lvl3pPr marL="1143000" indent="-228600">
              <a:defRPr sz="2000" b="1">
                <a:solidFill>
                  <a:schemeClr val="tx1"/>
                </a:solidFill>
                <a:latin typeface="Arial" charset="0"/>
              </a:defRPr>
            </a:lvl3pPr>
            <a:lvl4pPr marL="1600200" indent="-228600">
              <a:defRPr sz="2000" b="1">
                <a:solidFill>
                  <a:schemeClr val="tx1"/>
                </a:solidFill>
                <a:latin typeface="Arial" charset="0"/>
              </a:defRPr>
            </a:lvl4pPr>
            <a:lvl5pPr marL="2057400" indent="-228600">
              <a:defRPr sz="2000" b="1">
                <a:solidFill>
                  <a:schemeClr val="tx1"/>
                </a:solidFill>
                <a:latin typeface="Arial" charset="0"/>
              </a:defRPr>
            </a:lvl5pPr>
            <a:lvl6pPr marL="2514600" indent="-228600" eaLnBrk="0" fontAlgn="base" hangingPunct="0">
              <a:spcBef>
                <a:spcPct val="0"/>
              </a:spcBef>
              <a:spcAft>
                <a:spcPct val="0"/>
              </a:spcAft>
              <a:defRPr sz="2000" b="1">
                <a:solidFill>
                  <a:schemeClr val="tx1"/>
                </a:solidFill>
                <a:latin typeface="Arial" charset="0"/>
              </a:defRPr>
            </a:lvl6pPr>
            <a:lvl7pPr marL="2971800" indent="-228600" eaLnBrk="0" fontAlgn="base" hangingPunct="0">
              <a:spcBef>
                <a:spcPct val="0"/>
              </a:spcBef>
              <a:spcAft>
                <a:spcPct val="0"/>
              </a:spcAft>
              <a:defRPr sz="2000" b="1">
                <a:solidFill>
                  <a:schemeClr val="tx1"/>
                </a:solidFill>
                <a:latin typeface="Arial" charset="0"/>
              </a:defRPr>
            </a:lvl7pPr>
            <a:lvl8pPr marL="3429000" indent="-228600" eaLnBrk="0" fontAlgn="base" hangingPunct="0">
              <a:spcBef>
                <a:spcPct val="0"/>
              </a:spcBef>
              <a:spcAft>
                <a:spcPct val="0"/>
              </a:spcAft>
              <a:defRPr sz="2000" b="1">
                <a:solidFill>
                  <a:schemeClr val="tx1"/>
                </a:solidFill>
                <a:latin typeface="Arial" charset="0"/>
              </a:defRPr>
            </a:lvl8pPr>
            <a:lvl9pPr marL="3886200" indent="-228600" eaLnBrk="0" fontAlgn="base" hangingPunct="0">
              <a:spcBef>
                <a:spcPct val="0"/>
              </a:spcBef>
              <a:spcAft>
                <a:spcPct val="0"/>
              </a:spcAft>
              <a:defRPr sz="2000" b="1">
                <a:solidFill>
                  <a:schemeClr val="tx1"/>
                </a:solidFill>
                <a:latin typeface="Arial" charset="0"/>
              </a:defRPr>
            </a:lvl9pPr>
          </a:lstStyle>
          <a:p>
            <a:r>
              <a:rPr lang="en-US" altLang="en-US" sz="1439" dirty="0"/>
              <a:t>*Note: </a:t>
            </a:r>
            <a:r>
              <a:rPr lang="en-US" altLang="en-US" sz="1439" u="sng" dirty="0"/>
              <a:t>Too</a:t>
            </a:r>
            <a:r>
              <a:rPr lang="en-US" altLang="en-US" sz="1439" dirty="0"/>
              <a:t> sensitive to use to monitor heparin. aPTT used for that purpose</a:t>
            </a:r>
          </a:p>
        </p:txBody>
      </p:sp>
    </p:spTree>
    <p:extLst>
      <p:ext uri="{BB962C8B-B14F-4D97-AF65-F5344CB8AC3E}">
        <p14:creationId xmlns:p14="http://schemas.microsoft.com/office/powerpoint/2010/main" val="230743078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7442" name="Rectangle 2"/>
          <p:cNvSpPr>
            <a:spLocks noGrp="1" noChangeArrowheads="1"/>
          </p:cNvSpPr>
          <p:nvPr>
            <p:ph type="title"/>
          </p:nvPr>
        </p:nvSpPr>
        <p:spPr/>
        <p:txBody>
          <a:bodyPr>
            <a:normAutofit/>
          </a:bodyPr>
          <a:lstStyle/>
          <a:p>
            <a:pPr>
              <a:defRPr/>
            </a:pPr>
            <a:r>
              <a:rPr lang="en-US" dirty="0">
                <a:solidFill>
                  <a:schemeClr val="tx1"/>
                </a:solidFill>
                <a:effectLst>
                  <a:outerShdw blurRad="38100" dist="38100" dir="2700000" algn="tl">
                    <a:srgbClr val="000000"/>
                  </a:outerShdw>
                </a:effectLst>
              </a:rPr>
              <a:t>Mixing Study</a:t>
            </a:r>
          </a:p>
        </p:txBody>
      </p:sp>
      <p:sp>
        <p:nvSpPr>
          <p:cNvPr id="317443" name="Rectangle 3"/>
          <p:cNvSpPr>
            <a:spLocks noGrp="1" noChangeArrowheads="1"/>
          </p:cNvSpPr>
          <p:nvPr>
            <p:ph idx="1"/>
          </p:nvPr>
        </p:nvSpPr>
        <p:spPr>
          <a:xfrm>
            <a:off x="1292063" y="1150330"/>
            <a:ext cx="6564445" cy="3801940"/>
          </a:xfrm>
        </p:spPr>
        <p:txBody>
          <a:bodyPr/>
          <a:lstStyle/>
          <a:p>
            <a:pPr>
              <a:lnSpc>
                <a:spcPct val="90000"/>
              </a:lnSpc>
            </a:pPr>
            <a:r>
              <a:rPr lang="en-US" altLang="en-US" sz="1727" dirty="0">
                <a:solidFill>
                  <a:schemeClr val="tx1"/>
                </a:solidFill>
              </a:rPr>
              <a:t>Purpose: to determine whether long aPTT or PT is due to clotting factor deficiency or circulating inhibitor (</a:t>
            </a:r>
            <a:r>
              <a:rPr lang="en-US" altLang="en-US" sz="1727" dirty="0" err="1">
                <a:solidFill>
                  <a:schemeClr val="tx1"/>
                </a:solidFill>
              </a:rPr>
              <a:t>eg</a:t>
            </a:r>
            <a:r>
              <a:rPr lang="en-US" altLang="en-US" sz="1727" dirty="0">
                <a:solidFill>
                  <a:schemeClr val="tx1"/>
                </a:solidFill>
              </a:rPr>
              <a:t>, factor VIII inhibitor, anticoagulant drug, lupus-type inhibitor)</a:t>
            </a:r>
          </a:p>
          <a:p>
            <a:pPr>
              <a:lnSpc>
                <a:spcPct val="90000"/>
              </a:lnSpc>
            </a:pPr>
            <a:r>
              <a:rPr lang="en-US" altLang="en-US" sz="1727" dirty="0">
                <a:solidFill>
                  <a:schemeClr val="tx1"/>
                </a:solidFill>
              </a:rPr>
              <a:t>Mix patient plasma 1:1 with normal plasma, measure aPTT or PT</a:t>
            </a:r>
          </a:p>
          <a:p>
            <a:pPr>
              <a:lnSpc>
                <a:spcPct val="90000"/>
              </a:lnSpc>
            </a:pPr>
            <a:r>
              <a:rPr lang="en-US" altLang="en-US" sz="1727" dirty="0" smtClean="0">
                <a:solidFill>
                  <a:schemeClr val="tx1"/>
                </a:solidFill>
              </a:rPr>
              <a:t>Failure </a:t>
            </a:r>
            <a:r>
              <a:rPr lang="en-US" altLang="en-US" sz="1727" dirty="0">
                <a:solidFill>
                  <a:schemeClr val="tx1"/>
                </a:solidFill>
              </a:rPr>
              <a:t>to correct prolonged clotting time by mixing with normal plasma implies presence of a circulating </a:t>
            </a:r>
            <a:r>
              <a:rPr lang="en-US" altLang="en-US" sz="1727" dirty="0" smtClean="0">
                <a:solidFill>
                  <a:schemeClr val="tx1"/>
                </a:solidFill>
              </a:rPr>
              <a:t>inhibitor</a:t>
            </a:r>
          </a:p>
          <a:p>
            <a:pPr>
              <a:lnSpc>
                <a:spcPct val="90000"/>
              </a:lnSpc>
            </a:pPr>
            <a:endParaRPr lang="en-US" altLang="en-US" sz="1727" dirty="0">
              <a:solidFill>
                <a:schemeClr val="tx1"/>
              </a:solidFill>
            </a:endParaRPr>
          </a:p>
          <a:p>
            <a:pPr>
              <a:lnSpc>
                <a:spcPct val="90000"/>
              </a:lnSpc>
            </a:pPr>
            <a:r>
              <a:rPr lang="en-US" altLang="en-US" sz="1727" dirty="0">
                <a:solidFill>
                  <a:schemeClr val="tx1"/>
                </a:solidFill>
              </a:rPr>
              <a:t>Note: warfarin does not act as a circulating inhibitor.  It inhibits </a:t>
            </a:r>
            <a:r>
              <a:rPr lang="en-US" altLang="en-US" sz="1727" u="sng" dirty="0">
                <a:solidFill>
                  <a:schemeClr val="tx1"/>
                </a:solidFill>
              </a:rPr>
              <a:t>synthesis</a:t>
            </a:r>
            <a:r>
              <a:rPr lang="en-US" altLang="en-US" sz="1727" dirty="0">
                <a:solidFill>
                  <a:schemeClr val="tx1"/>
                </a:solidFill>
              </a:rPr>
              <a:t> of clotting factors by the liver </a:t>
            </a:r>
          </a:p>
        </p:txBody>
      </p:sp>
    </p:spTree>
    <p:extLst>
      <p:ext uri="{BB962C8B-B14F-4D97-AF65-F5344CB8AC3E}">
        <p14:creationId xmlns:p14="http://schemas.microsoft.com/office/powerpoint/2010/main" val="5230513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lstStyle/>
          <a:p>
            <a:pPr eaLnBrk="1" hangingPunct="1"/>
            <a:r>
              <a:rPr lang="en-US" altLang="en-US" sz="3166" dirty="0"/>
              <a:t>Mixing Study: Factor Deficiency</a:t>
            </a:r>
          </a:p>
        </p:txBody>
      </p:sp>
      <p:pic>
        <p:nvPicPr>
          <p:cNvPr id="46083"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766693" y="1200493"/>
            <a:ext cx="3486112" cy="371456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5369969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eaLnBrk="1" hangingPunct="1"/>
            <a:r>
              <a:rPr lang="en-US" altLang="en-US" sz="3166" dirty="0"/>
              <a:t>Mixing Study: Circulating Inhibitor</a:t>
            </a:r>
          </a:p>
        </p:txBody>
      </p:sp>
      <p:pic>
        <p:nvPicPr>
          <p:cNvPr id="47107"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a:xfrm>
            <a:off x="2766693" y="1200493"/>
            <a:ext cx="3486112" cy="3657448"/>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649410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18466" name="Rectangle 2"/>
          <p:cNvSpPr>
            <a:spLocks noGrp="1" noChangeArrowheads="1"/>
          </p:cNvSpPr>
          <p:nvPr>
            <p:ph type="title"/>
          </p:nvPr>
        </p:nvSpPr>
        <p:spPr/>
        <p:txBody>
          <a:bodyPr/>
          <a:lstStyle/>
          <a:p>
            <a:pPr>
              <a:tabLst>
                <a:tab pos="1483373" algn="l"/>
              </a:tabLst>
              <a:defRPr/>
            </a:pPr>
            <a:r>
              <a:rPr lang="en-US" sz="3166" dirty="0">
                <a:solidFill>
                  <a:schemeClr val="tx1"/>
                </a:solidFill>
                <a:effectLst>
                  <a:outerShdw blurRad="38100" dist="38100" dir="2700000" algn="tl">
                    <a:srgbClr val="000000"/>
                  </a:outerShdw>
                </a:effectLst>
              </a:rPr>
              <a:t>Bleeding time vs PFA-100</a:t>
            </a:r>
          </a:p>
        </p:txBody>
      </p:sp>
      <p:sp>
        <p:nvSpPr>
          <p:cNvPr id="318467" name="Rectangle 3"/>
          <p:cNvSpPr>
            <a:spLocks noGrp="1" noChangeArrowheads="1"/>
          </p:cNvSpPr>
          <p:nvPr>
            <p:ph idx="1"/>
          </p:nvPr>
        </p:nvSpPr>
        <p:spPr>
          <a:xfrm>
            <a:off x="437125" y="1236205"/>
            <a:ext cx="5482745" cy="3330162"/>
          </a:xfrm>
        </p:spPr>
        <p:txBody>
          <a:bodyPr>
            <a:normAutofit/>
          </a:bodyPr>
          <a:lstStyle/>
          <a:p>
            <a:r>
              <a:rPr lang="en-US" altLang="en-US" sz="1727" u="sng" dirty="0">
                <a:solidFill>
                  <a:schemeClr val="tx1"/>
                </a:solidFill>
              </a:rPr>
              <a:t>Bleeding time</a:t>
            </a:r>
            <a:r>
              <a:rPr lang="en-US" altLang="en-US" sz="1727" dirty="0">
                <a:solidFill>
                  <a:schemeClr val="tx1"/>
                </a:solidFill>
              </a:rPr>
              <a:t>: measure duration of bleeding after small skin incision</a:t>
            </a:r>
          </a:p>
          <a:p>
            <a:pPr lvl="1"/>
            <a:r>
              <a:rPr lang="en-US" altLang="en-US" sz="1727" dirty="0">
                <a:solidFill>
                  <a:schemeClr val="tx1"/>
                </a:solidFill>
              </a:rPr>
              <a:t>Difficult to standardize </a:t>
            </a:r>
          </a:p>
          <a:p>
            <a:pPr lvl="1"/>
            <a:r>
              <a:rPr lang="en-US" altLang="en-US" sz="1727" dirty="0">
                <a:solidFill>
                  <a:schemeClr val="tx1"/>
                </a:solidFill>
              </a:rPr>
              <a:t>Poor specificity</a:t>
            </a:r>
          </a:p>
          <a:p>
            <a:pPr lvl="1"/>
            <a:r>
              <a:rPr lang="en-US" altLang="en-US" sz="1727" dirty="0">
                <a:solidFill>
                  <a:schemeClr val="tx1"/>
                </a:solidFill>
              </a:rPr>
              <a:t>Rarely used today</a:t>
            </a:r>
          </a:p>
          <a:p>
            <a:r>
              <a:rPr lang="en-US" altLang="en-US" sz="1727" u="sng" dirty="0">
                <a:solidFill>
                  <a:schemeClr val="tx1"/>
                </a:solidFill>
              </a:rPr>
              <a:t>Platelet function analysis</a:t>
            </a:r>
            <a:r>
              <a:rPr lang="en-US" altLang="en-US" sz="1727" dirty="0">
                <a:solidFill>
                  <a:schemeClr val="tx1"/>
                </a:solidFill>
              </a:rPr>
              <a:t> (PFA-100): measure how long it takes flowing blood to clot in collagen coated tube in presence of ADP or epinephrine (done by machine)</a:t>
            </a:r>
          </a:p>
          <a:p>
            <a:pPr lvl="1"/>
            <a:r>
              <a:rPr lang="en-US" altLang="en-US" sz="1727" dirty="0">
                <a:solidFill>
                  <a:schemeClr val="tx1"/>
                </a:solidFill>
              </a:rPr>
              <a:t>Better standardized </a:t>
            </a:r>
          </a:p>
          <a:p>
            <a:pPr lvl="1"/>
            <a:r>
              <a:rPr lang="en-US" altLang="en-US" sz="1727" dirty="0">
                <a:solidFill>
                  <a:schemeClr val="tx1"/>
                </a:solidFill>
              </a:rPr>
              <a:t>Moderately sensitive to defects in platelet function, von </a:t>
            </a:r>
            <a:r>
              <a:rPr lang="en-US" altLang="en-US" sz="1727" dirty="0" err="1">
                <a:solidFill>
                  <a:schemeClr val="tx1"/>
                </a:solidFill>
              </a:rPr>
              <a:t>Willebrand</a:t>
            </a:r>
            <a:r>
              <a:rPr lang="en-US" altLang="en-US" sz="1727" dirty="0">
                <a:solidFill>
                  <a:schemeClr val="tx1"/>
                </a:solidFill>
              </a:rPr>
              <a:t> disease</a:t>
            </a:r>
          </a:p>
        </p:txBody>
      </p:sp>
      <p:sp>
        <p:nvSpPr>
          <p:cNvPr id="48132" name="Rectangle 4" descr="HGX19D"/>
          <p:cNvSpPr>
            <a:spLocks noChangeArrowheads="1"/>
          </p:cNvSpPr>
          <p:nvPr/>
        </p:nvSpPr>
        <p:spPr bwMode="auto">
          <a:xfrm>
            <a:off x="6875324" y="2901286"/>
            <a:ext cx="893231" cy="1529458"/>
          </a:xfrm>
          <a:prstGeom prst="rect">
            <a:avLst/>
          </a:prstGeom>
          <a:blipFill dpi="0" rotWithShape="0">
            <a:blip r:embed="rId3"/>
            <a:srcRect/>
            <a:stretch>
              <a:fillRect/>
            </a:stretch>
          </a:blipFill>
          <a:ln>
            <a:noFill/>
          </a:ln>
          <a:effectLst/>
          <a:extLst>
            <a:ext uri="{91240B29-F687-4F45-9708-019B960494DF}">
              <a14:hiddenLine xmlns:a14="http://schemas.microsoft.com/office/drawing/2010/main" w="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5777" tIns="32889" rIns="65777" bIns="32889" anchor="ctr"/>
          <a:lstStyle>
            <a:lvl1pPr>
              <a:defRPr sz="2000" b="1">
                <a:solidFill>
                  <a:schemeClr val="tx1"/>
                </a:solidFill>
                <a:latin typeface="Arial" charset="0"/>
              </a:defRPr>
            </a:lvl1pPr>
            <a:lvl2pPr marL="742950" indent="-285750">
              <a:defRPr sz="2000" b="1">
                <a:solidFill>
                  <a:schemeClr val="tx1"/>
                </a:solidFill>
                <a:latin typeface="Arial" charset="0"/>
              </a:defRPr>
            </a:lvl2pPr>
            <a:lvl3pPr marL="1143000" indent="-228600">
              <a:defRPr sz="2000" b="1">
                <a:solidFill>
                  <a:schemeClr val="tx1"/>
                </a:solidFill>
                <a:latin typeface="Arial" charset="0"/>
              </a:defRPr>
            </a:lvl3pPr>
            <a:lvl4pPr marL="1600200" indent="-228600">
              <a:defRPr sz="2000" b="1">
                <a:solidFill>
                  <a:schemeClr val="tx1"/>
                </a:solidFill>
                <a:latin typeface="Arial" charset="0"/>
              </a:defRPr>
            </a:lvl4pPr>
            <a:lvl5pPr marL="2057400" indent="-228600">
              <a:defRPr sz="2000" b="1">
                <a:solidFill>
                  <a:schemeClr val="tx1"/>
                </a:solidFill>
                <a:latin typeface="Arial" charset="0"/>
              </a:defRPr>
            </a:lvl5pPr>
            <a:lvl6pPr marL="2514600" indent="-228600" eaLnBrk="0" fontAlgn="base" hangingPunct="0">
              <a:spcBef>
                <a:spcPct val="0"/>
              </a:spcBef>
              <a:spcAft>
                <a:spcPct val="0"/>
              </a:spcAft>
              <a:defRPr sz="2000" b="1">
                <a:solidFill>
                  <a:schemeClr val="tx1"/>
                </a:solidFill>
                <a:latin typeface="Arial" charset="0"/>
              </a:defRPr>
            </a:lvl6pPr>
            <a:lvl7pPr marL="2971800" indent="-228600" eaLnBrk="0" fontAlgn="base" hangingPunct="0">
              <a:spcBef>
                <a:spcPct val="0"/>
              </a:spcBef>
              <a:spcAft>
                <a:spcPct val="0"/>
              </a:spcAft>
              <a:defRPr sz="2000" b="1">
                <a:solidFill>
                  <a:schemeClr val="tx1"/>
                </a:solidFill>
                <a:latin typeface="Arial" charset="0"/>
              </a:defRPr>
            </a:lvl7pPr>
            <a:lvl8pPr marL="3429000" indent="-228600" eaLnBrk="0" fontAlgn="base" hangingPunct="0">
              <a:spcBef>
                <a:spcPct val="0"/>
              </a:spcBef>
              <a:spcAft>
                <a:spcPct val="0"/>
              </a:spcAft>
              <a:defRPr sz="2000" b="1">
                <a:solidFill>
                  <a:schemeClr val="tx1"/>
                </a:solidFill>
                <a:latin typeface="Arial" charset="0"/>
              </a:defRPr>
            </a:lvl8pPr>
            <a:lvl9pPr marL="3886200" indent="-228600" eaLnBrk="0" fontAlgn="base" hangingPunct="0">
              <a:spcBef>
                <a:spcPct val="0"/>
              </a:spcBef>
              <a:spcAft>
                <a:spcPct val="0"/>
              </a:spcAft>
              <a:defRPr sz="2000" b="1">
                <a:solidFill>
                  <a:schemeClr val="tx1"/>
                </a:solidFill>
                <a:latin typeface="Arial" charset="0"/>
              </a:defRPr>
            </a:lvl9pPr>
          </a:lstStyle>
          <a:p>
            <a:endParaRPr lang="en-US" altLang="en-US" sz="1439"/>
          </a:p>
        </p:txBody>
      </p:sp>
      <p:sp>
        <p:nvSpPr>
          <p:cNvPr id="48133" name="Rectangle 5"/>
          <p:cNvSpPr>
            <a:spLocks noChangeArrowheads="1"/>
          </p:cNvSpPr>
          <p:nvPr/>
        </p:nvSpPr>
        <p:spPr bwMode="auto">
          <a:xfrm>
            <a:off x="6930152" y="4491282"/>
            <a:ext cx="850407" cy="287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777" tIns="32889" rIns="65777" bIns="32889">
            <a:spAutoFit/>
          </a:bodyPr>
          <a:lstStyle>
            <a:lvl1pPr>
              <a:defRPr sz="2000" b="1">
                <a:solidFill>
                  <a:schemeClr val="tx1"/>
                </a:solidFill>
                <a:latin typeface="Arial" charset="0"/>
              </a:defRPr>
            </a:lvl1pPr>
            <a:lvl2pPr marL="742950" indent="-285750">
              <a:defRPr sz="2000" b="1">
                <a:solidFill>
                  <a:schemeClr val="tx1"/>
                </a:solidFill>
                <a:latin typeface="Arial" charset="0"/>
              </a:defRPr>
            </a:lvl2pPr>
            <a:lvl3pPr marL="1143000" indent="-228600">
              <a:defRPr sz="2000" b="1">
                <a:solidFill>
                  <a:schemeClr val="tx1"/>
                </a:solidFill>
                <a:latin typeface="Arial" charset="0"/>
              </a:defRPr>
            </a:lvl3pPr>
            <a:lvl4pPr marL="1600200" indent="-228600">
              <a:defRPr sz="2000" b="1">
                <a:solidFill>
                  <a:schemeClr val="tx1"/>
                </a:solidFill>
                <a:latin typeface="Arial" charset="0"/>
              </a:defRPr>
            </a:lvl4pPr>
            <a:lvl5pPr marL="2057400" indent="-228600">
              <a:defRPr sz="2000" b="1">
                <a:solidFill>
                  <a:schemeClr val="tx1"/>
                </a:solidFill>
                <a:latin typeface="Arial" charset="0"/>
              </a:defRPr>
            </a:lvl5pPr>
            <a:lvl6pPr marL="2514600" indent="-228600" eaLnBrk="0" fontAlgn="base" hangingPunct="0">
              <a:spcBef>
                <a:spcPct val="0"/>
              </a:spcBef>
              <a:spcAft>
                <a:spcPct val="0"/>
              </a:spcAft>
              <a:defRPr sz="2000" b="1">
                <a:solidFill>
                  <a:schemeClr val="tx1"/>
                </a:solidFill>
                <a:latin typeface="Arial" charset="0"/>
              </a:defRPr>
            </a:lvl6pPr>
            <a:lvl7pPr marL="2971800" indent="-228600" eaLnBrk="0" fontAlgn="base" hangingPunct="0">
              <a:spcBef>
                <a:spcPct val="0"/>
              </a:spcBef>
              <a:spcAft>
                <a:spcPct val="0"/>
              </a:spcAft>
              <a:defRPr sz="2000" b="1">
                <a:solidFill>
                  <a:schemeClr val="tx1"/>
                </a:solidFill>
                <a:latin typeface="Arial" charset="0"/>
              </a:defRPr>
            </a:lvl7pPr>
            <a:lvl8pPr marL="3429000" indent="-228600" eaLnBrk="0" fontAlgn="base" hangingPunct="0">
              <a:spcBef>
                <a:spcPct val="0"/>
              </a:spcBef>
              <a:spcAft>
                <a:spcPct val="0"/>
              </a:spcAft>
              <a:defRPr sz="2000" b="1">
                <a:solidFill>
                  <a:schemeClr val="tx1"/>
                </a:solidFill>
                <a:latin typeface="Arial" charset="0"/>
              </a:defRPr>
            </a:lvl8pPr>
            <a:lvl9pPr marL="3886200" indent="-228600" eaLnBrk="0" fontAlgn="base" hangingPunct="0">
              <a:spcBef>
                <a:spcPct val="0"/>
              </a:spcBef>
              <a:spcAft>
                <a:spcPct val="0"/>
              </a:spcAft>
              <a:defRPr sz="2000" b="1">
                <a:solidFill>
                  <a:schemeClr val="tx1"/>
                </a:solidFill>
                <a:latin typeface="Arial" charset="0"/>
              </a:defRPr>
            </a:lvl9pPr>
          </a:lstStyle>
          <a:p>
            <a:pPr eaLnBrk="1" hangingPunct="1"/>
            <a:r>
              <a:rPr lang="en-US" altLang="en-US" sz="1439" b="0"/>
              <a:t>PFA-100</a:t>
            </a:r>
          </a:p>
        </p:txBody>
      </p:sp>
      <p:pic>
        <p:nvPicPr>
          <p:cNvPr id="4813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1877" y="927498"/>
            <a:ext cx="1821871" cy="13661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8135" name="Text Box 7"/>
          <p:cNvSpPr txBox="1">
            <a:spLocks noChangeArrowheads="1"/>
          </p:cNvSpPr>
          <p:nvPr/>
        </p:nvSpPr>
        <p:spPr bwMode="auto">
          <a:xfrm>
            <a:off x="6480110" y="2254779"/>
            <a:ext cx="132903" cy="420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777" tIns="32889" rIns="65777" bIns="32889">
            <a:spAutoFit/>
          </a:bodyPr>
          <a:lstStyle>
            <a:lvl1pPr>
              <a:defRPr sz="2000" b="1">
                <a:solidFill>
                  <a:schemeClr val="tx1"/>
                </a:solidFill>
                <a:latin typeface="Arial" charset="0"/>
              </a:defRPr>
            </a:lvl1pPr>
            <a:lvl2pPr marL="742950" indent="-285750">
              <a:defRPr sz="2000" b="1">
                <a:solidFill>
                  <a:schemeClr val="tx1"/>
                </a:solidFill>
                <a:latin typeface="Arial" charset="0"/>
              </a:defRPr>
            </a:lvl2pPr>
            <a:lvl3pPr marL="1143000" indent="-228600">
              <a:defRPr sz="2000" b="1">
                <a:solidFill>
                  <a:schemeClr val="tx1"/>
                </a:solidFill>
                <a:latin typeface="Arial" charset="0"/>
              </a:defRPr>
            </a:lvl3pPr>
            <a:lvl4pPr marL="1600200" indent="-228600">
              <a:defRPr sz="2000" b="1">
                <a:solidFill>
                  <a:schemeClr val="tx1"/>
                </a:solidFill>
                <a:latin typeface="Arial" charset="0"/>
              </a:defRPr>
            </a:lvl4pPr>
            <a:lvl5pPr marL="2057400" indent="-228600">
              <a:defRPr sz="2000" b="1">
                <a:solidFill>
                  <a:schemeClr val="tx1"/>
                </a:solidFill>
                <a:latin typeface="Arial" charset="0"/>
              </a:defRPr>
            </a:lvl5pPr>
            <a:lvl6pPr marL="2514600" indent="-228600" eaLnBrk="0" fontAlgn="base" hangingPunct="0">
              <a:spcBef>
                <a:spcPct val="0"/>
              </a:spcBef>
              <a:spcAft>
                <a:spcPct val="0"/>
              </a:spcAft>
              <a:defRPr sz="2000" b="1">
                <a:solidFill>
                  <a:schemeClr val="tx1"/>
                </a:solidFill>
                <a:latin typeface="Arial" charset="0"/>
              </a:defRPr>
            </a:lvl6pPr>
            <a:lvl7pPr marL="2971800" indent="-228600" eaLnBrk="0" fontAlgn="base" hangingPunct="0">
              <a:spcBef>
                <a:spcPct val="0"/>
              </a:spcBef>
              <a:spcAft>
                <a:spcPct val="0"/>
              </a:spcAft>
              <a:defRPr sz="2000" b="1">
                <a:solidFill>
                  <a:schemeClr val="tx1"/>
                </a:solidFill>
                <a:latin typeface="Arial" charset="0"/>
              </a:defRPr>
            </a:lvl7pPr>
            <a:lvl8pPr marL="3429000" indent="-228600" eaLnBrk="0" fontAlgn="base" hangingPunct="0">
              <a:spcBef>
                <a:spcPct val="0"/>
              </a:spcBef>
              <a:spcAft>
                <a:spcPct val="0"/>
              </a:spcAft>
              <a:defRPr sz="2000" b="1">
                <a:solidFill>
                  <a:schemeClr val="tx1"/>
                </a:solidFill>
                <a:latin typeface="Arial" charset="0"/>
              </a:defRPr>
            </a:lvl8pPr>
            <a:lvl9pPr marL="3886200" indent="-228600" eaLnBrk="0" fontAlgn="base" hangingPunct="0">
              <a:spcBef>
                <a:spcPct val="0"/>
              </a:spcBef>
              <a:spcAft>
                <a:spcPct val="0"/>
              </a:spcAft>
              <a:defRPr sz="2000" b="1">
                <a:solidFill>
                  <a:schemeClr val="tx1"/>
                </a:solidFill>
                <a:latin typeface="Arial" charset="0"/>
              </a:defRPr>
            </a:lvl9pPr>
          </a:lstStyle>
          <a:p>
            <a:endParaRPr lang="en-US" altLang="en-US" sz="2302"/>
          </a:p>
        </p:txBody>
      </p:sp>
      <p:sp>
        <p:nvSpPr>
          <p:cNvPr id="48136" name="Text Box 8"/>
          <p:cNvSpPr txBox="1">
            <a:spLocks noChangeArrowheads="1"/>
          </p:cNvSpPr>
          <p:nvPr/>
        </p:nvSpPr>
        <p:spPr bwMode="auto">
          <a:xfrm>
            <a:off x="6710842" y="2353011"/>
            <a:ext cx="1339900" cy="2878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777" tIns="32889" rIns="65777" bIns="32889">
            <a:spAutoFit/>
          </a:bodyPr>
          <a:lstStyle>
            <a:lvl1pPr>
              <a:defRPr sz="2000" b="1">
                <a:solidFill>
                  <a:schemeClr val="tx1"/>
                </a:solidFill>
                <a:latin typeface="Arial" charset="0"/>
              </a:defRPr>
            </a:lvl1pPr>
            <a:lvl2pPr marL="742950" indent="-285750">
              <a:defRPr sz="2000" b="1">
                <a:solidFill>
                  <a:schemeClr val="tx1"/>
                </a:solidFill>
                <a:latin typeface="Arial" charset="0"/>
              </a:defRPr>
            </a:lvl2pPr>
            <a:lvl3pPr marL="1143000" indent="-228600">
              <a:defRPr sz="2000" b="1">
                <a:solidFill>
                  <a:schemeClr val="tx1"/>
                </a:solidFill>
                <a:latin typeface="Arial" charset="0"/>
              </a:defRPr>
            </a:lvl3pPr>
            <a:lvl4pPr marL="1600200" indent="-228600">
              <a:defRPr sz="2000" b="1">
                <a:solidFill>
                  <a:schemeClr val="tx1"/>
                </a:solidFill>
                <a:latin typeface="Arial" charset="0"/>
              </a:defRPr>
            </a:lvl4pPr>
            <a:lvl5pPr marL="2057400" indent="-228600">
              <a:defRPr sz="2000" b="1">
                <a:solidFill>
                  <a:schemeClr val="tx1"/>
                </a:solidFill>
                <a:latin typeface="Arial" charset="0"/>
              </a:defRPr>
            </a:lvl5pPr>
            <a:lvl6pPr marL="2514600" indent="-228600" eaLnBrk="0" fontAlgn="base" hangingPunct="0">
              <a:spcBef>
                <a:spcPct val="0"/>
              </a:spcBef>
              <a:spcAft>
                <a:spcPct val="0"/>
              </a:spcAft>
              <a:defRPr sz="2000" b="1">
                <a:solidFill>
                  <a:schemeClr val="tx1"/>
                </a:solidFill>
                <a:latin typeface="Arial" charset="0"/>
              </a:defRPr>
            </a:lvl6pPr>
            <a:lvl7pPr marL="2971800" indent="-228600" eaLnBrk="0" fontAlgn="base" hangingPunct="0">
              <a:spcBef>
                <a:spcPct val="0"/>
              </a:spcBef>
              <a:spcAft>
                <a:spcPct val="0"/>
              </a:spcAft>
              <a:defRPr sz="2000" b="1">
                <a:solidFill>
                  <a:schemeClr val="tx1"/>
                </a:solidFill>
                <a:latin typeface="Arial" charset="0"/>
              </a:defRPr>
            </a:lvl7pPr>
            <a:lvl8pPr marL="3429000" indent="-228600" eaLnBrk="0" fontAlgn="base" hangingPunct="0">
              <a:spcBef>
                <a:spcPct val="0"/>
              </a:spcBef>
              <a:spcAft>
                <a:spcPct val="0"/>
              </a:spcAft>
              <a:defRPr sz="2000" b="1">
                <a:solidFill>
                  <a:schemeClr val="tx1"/>
                </a:solidFill>
                <a:latin typeface="Arial" charset="0"/>
              </a:defRPr>
            </a:lvl8pPr>
            <a:lvl9pPr marL="3886200" indent="-228600" eaLnBrk="0" fontAlgn="base" hangingPunct="0">
              <a:spcBef>
                <a:spcPct val="0"/>
              </a:spcBef>
              <a:spcAft>
                <a:spcPct val="0"/>
              </a:spcAft>
              <a:defRPr sz="2000" b="1">
                <a:solidFill>
                  <a:schemeClr val="tx1"/>
                </a:solidFill>
                <a:latin typeface="Arial" charset="0"/>
              </a:defRPr>
            </a:lvl9pPr>
          </a:lstStyle>
          <a:p>
            <a:r>
              <a:rPr lang="en-US" altLang="en-US" sz="1439"/>
              <a:t>Bleeding time</a:t>
            </a:r>
          </a:p>
        </p:txBody>
      </p:sp>
    </p:spTree>
    <p:extLst>
      <p:ext uri="{BB962C8B-B14F-4D97-AF65-F5344CB8AC3E}">
        <p14:creationId xmlns:p14="http://schemas.microsoft.com/office/powerpoint/2010/main" val="169044737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39363" y="1054858"/>
            <a:ext cx="4466153" cy="36722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a:bodyPr>
          <a:lstStyle/>
          <a:p>
            <a:pPr>
              <a:defRPr/>
            </a:pPr>
            <a:r>
              <a:rPr lang="en-US" dirty="0">
                <a:solidFill>
                  <a:schemeClr val="tx1"/>
                </a:solidFill>
                <a:effectLst>
                  <a:outerShdw blurRad="38100" dist="38100" dir="2700000" algn="tl">
                    <a:srgbClr val="000000">
                      <a:alpha val="43137"/>
                    </a:srgbClr>
                  </a:outerShdw>
                </a:effectLst>
              </a:rPr>
              <a:t>How the PFA-100 works</a:t>
            </a:r>
          </a:p>
        </p:txBody>
      </p:sp>
      <p:sp>
        <p:nvSpPr>
          <p:cNvPr id="49156" name="Content Placeholder 2"/>
          <p:cNvSpPr>
            <a:spLocks noGrp="1"/>
          </p:cNvSpPr>
          <p:nvPr>
            <p:ph idx="1"/>
          </p:nvPr>
        </p:nvSpPr>
        <p:spPr>
          <a:xfrm>
            <a:off x="1104639" y="1174492"/>
            <a:ext cx="2347300" cy="3433027"/>
          </a:xfrm>
        </p:spPr>
        <p:txBody>
          <a:bodyPr/>
          <a:lstStyle/>
          <a:p>
            <a:pPr marL="328955" indent="-328955">
              <a:buFontTx/>
              <a:buAutoNum type="arabicPeriod"/>
            </a:pPr>
            <a:r>
              <a:rPr lang="en-US" altLang="en-US" sz="1439" dirty="0">
                <a:solidFill>
                  <a:schemeClr val="tx1"/>
                </a:solidFill>
              </a:rPr>
              <a:t>Citrated whole blood passed through a capillary tube coated with collagen plus either ADP or epinephrine</a:t>
            </a:r>
          </a:p>
          <a:p>
            <a:pPr marL="328955" indent="-328955">
              <a:buFontTx/>
              <a:buAutoNum type="arabicPeriod"/>
            </a:pPr>
            <a:r>
              <a:rPr lang="en-US" altLang="en-US" sz="1439" dirty="0">
                <a:solidFill>
                  <a:schemeClr val="tx1"/>
                </a:solidFill>
              </a:rPr>
              <a:t>Platelets adhere to collagen (requires VWF from patient plasma) and are activated</a:t>
            </a:r>
          </a:p>
          <a:p>
            <a:pPr marL="328955" indent="-328955">
              <a:buFontTx/>
              <a:buAutoNum type="arabicPeriod"/>
            </a:pPr>
            <a:r>
              <a:rPr lang="en-US" altLang="en-US" sz="1439" dirty="0">
                <a:solidFill>
                  <a:schemeClr val="tx1"/>
                </a:solidFill>
              </a:rPr>
              <a:t>Platelet plug forms and occludes tube</a:t>
            </a:r>
          </a:p>
          <a:p>
            <a:pPr marL="328955" indent="-328955">
              <a:buFontTx/>
              <a:buAutoNum type="arabicPeriod"/>
            </a:pPr>
            <a:r>
              <a:rPr lang="en-US" altLang="en-US" sz="1439" dirty="0">
                <a:solidFill>
                  <a:schemeClr val="tx1"/>
                </a:solidFill>
              </a:rPr>
              <a:t>Time to occlusion is measured</a:t>
            </a:r>
          </a:p>
        </p:txBody>
      </p:sp>
    </p:spTree>
    <p:extLst>
      <p:ext uri="{BB962C8B-B14F-4D97-AF65-F5344CB8AC3E}">
        <p14:creationId xmlns:p14="http://schemas.microsoft.com/office/powerpoint/2010/main" val="333268112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227526" y="652789"/>
            <a:ext cx="3437438" cy="438620"/>
            <a:chOff x="999331" y="2355056"/>
            <a:chExt cx="4777402" cy="609600"/>
          </a:xfrm>
        </p:grpSpPr>
        <p:grpSp>
          <p:nvGrpSpPr>
            <p:cNvPr id="11" name="Group 10"/>
            <p:cNvGrpSpPr/>
            <p:nvPr/>
          </p:nvGrpSpPr>
          <p:grpSpPr>
            <a:xfrm>
              <a:off x="999331" y="2355056"/>
              <a:ext cx="2590800" cy="609600"/>
              <a:chOff x="999331" y="2355056"/>
              <a:chExt cx="2590800" cy="609600"/>
            </a:xfrm>
          </p:grpSpPr>
          <p:pic>
            <p:nvPicPr>
              <p:cNvPr id="8" name="Picture 7"/>
              <p:cNvPicPr>
                <a:picLocks noChangeAspect="1"/>
              </p:cNvPicPr>
              <p:nvPr/>
            </p:nvPicPr>
            <p:blipFill rotWithShape="1">
              <a:blip r:embed="rId3"/>
              <a:srcRect t="57143" r="68735" b="32142"/>
              <a:stretch/>
            </p:blipFill>
            <p:spPr>
              <a:xfrm>
                <a:off x="999331" y="2736056"/>
                <a:ext cx="2590800" cy="228600"/>
              </a:xfrm>
              <a:prstGeom prst="rect">
                <a:avLst/>
              </a:prstGeom>
            </p:spPr>
          </p:pic>
          <p:pic>
            <p:nvPicPr>
              <p:cNvPr id="9" name="Picture 8"/>
              <p:cNvPicPr>
                <a:picLocks noChangeAspect="1"/>
              </p:cNvPicPr>
              <p:nvPr/>
            </p:nvPicPr>
            <p:blipFill rotWithShape="1">
              <a:blip r:embed="rId3"/>
              <a:srcRect r="68735" b="82143"/>
              <a:stretch/>
            </p:blipFill>
            <p:spPr>
              <a:xfrm>
                <a:off x="999331" y="2355056"/>
                <a:ext cx="2590800" cy="381000"/>
              </a:xfrm>
              <a:prstGeom prst="rect">
                <a:avLst/>
              </a:prstGeom>
            </p:spPr>
          </p:pic>
        </p:grpSp>
        <p:pic>
          <p:nvPicPr>
            <p:cNvPr id="10" name="Picture 9"/>
            <p:cNvPicPr>
              <a:picLocks noChangeAspect="1"/>
            </p:cNvPicPr>
            <p:nvPr/>
          </p:nvPicPr>
          <p:blipFill rotWithShape="1">
            <a:blip r:embed="rId3"/>
            <a:srcRect l="74483" t="50000" b="39286"/>
            <a:stretch/>
          </p:blipFill>
          <p:spPr>
            <a:xfrm>
              <a:off x="3641937" y="2736056"/>
              <a:ext cx="2114550" cy="228600"/>
            </a:xfrm>
            <a:prstGeom prst="rect">
              <a:avLst/>
            </a:prstGeom>
          </p:spPr>
        </p:pic>
        <p:pic>
          <p:nvPicPr>
            <p:cNvPr id="12" name="Picture 11"/>
            <p:cNvPicPr>
              <a:picLocks noChangeAspect="1"/>
            </p:cNvPicPr>
            <p:nvPr/>
          </p:nvPicPr>
          <p:blipFill rotWithShape="1">
            <a:blip r:embed="rId3"/>
            <a:srcRect l="74828" r="-345" b="82143"/>
            <a:stretch/>
          </p:blipFill>
          <p:spPr>
            <a:xfrm>
              <a:off x="3662183" y="2360791"/>
              <a:ext cx="2114550" cy="381000"/>
            </a:xfrm>
            <a:prstGeom prst="rect">
              <a:avLst/>
            </a:prstGeom>
          </p:spPr>
        </p:pic>
      </p:grpSp>
      <p:sp>
        <p:nvSpPr>
          <p:cNvPr id="14" name="TextBox 13"/>
          <p:cNvSpPr txBox="1"/>
          <p:nvPr/>
        </p:nvSpPr>
        <p:spPr>
          <a:xfrm>
            <a:off x="4846138" y="717684"/>
            <a:ext cx="1508939" cy="291618"/>
          </a:xfrm>
          <a:prstGeom prst="rect">
            <a:avLst/>
          </a:prstGeom>
          <a:noFill/>
        </p:spPr>
        <p:txBody>
          <a:bodyPr wrap="none" rtlCol="0">
            <a:spAutoFit/>
          </a:bodyPr>
          <a:lstStyle/>
          <a:p>
            <a:r>
              <a:rPr lang="en-US" sz="1295" dirty="0"/>
              <a:t>Severe liver disease</a:t>
            </a:r>
          </a:p>
        </p:txBody>
      </p:sp>
      <p:grpSp>
        <p:nvGrpSpPr>
          <p:cNvPr id="21" name="Group 20"/>
          <p:cNvGrpSpPr/>
          <p:nvPr/>
        </p:nvGrpSpPr>
        <p:grpSpPr>
          <a:xfrm>
            <a:off x="1227526" y="1361420"/>
            <a:ext cx="2023878" cy="824077"/>
            <a:chOff x="527251" y="2200342"/>
            <a:chExt cx="2812815" cy="1145314"/>
          </a:xfrm>
        </p:grpSpPr>
        <p:pic>
          <p:nvPicPr>
            <p:cNvPr id="15" name="Picture 14"/>
            <p:cNvPicPr>
              <a:picLocks noChangeAspect="1"/>
            </p:cNvPicPr>
            <p:nvPr/>
          </p:nvPicPr>
          <p:blipFill rotWithShape="1">
            <a:blip r:embed="rId4"/>
            <a:srcRect r="89390" b="70588"/>
            <a:stretch/>
          </p:blipFill>
          <p:spPr>
            <a:xfrm>
              <a:off x="542131" y="2202656"/>
              <a:ext cx="1524000" cy="762000"/>
            </a:xfrm>
            <a:prstGeom prst="rect">
              <a:avLst/>
            </a:prstGeom>
          </p:spPr>
        </p:pic>
        <p:pic>
          <p:nvPicPr>
            <p:cNvPr id="16" name="Picture 15"/>
            <p:cNvPicPr>
              <a:picLocks noChangeAspect="1"/>
            </p:cNvPicPr>
            <p:nvPr/>
          </p:nvPicPr>
          <p:blipFill rotWithShape="1">
            <a:blip r:embed="rId4"/>
            <a:srcRect t="85294" r="89390"/>
            <a:stretch/>
          </p:blipFill>
          <p:spPr>
            <a:xfrm>
              <a:off x="527251" y="2964656"/>
              <a:ext cx="1524000" cy="381000"/>
            </a:xfrm>
            <a:prstGeom prst="rect">
              <a:avLst/>
            </a:prstGeom>
          </p:spPr>
        </p:pic>
        <p:pic>
          <p:nvPicPr>
            <p:cNvPr id="17" name="Picture 16"/>
            <p:cNvPicPr>
              <a:picLocks noChangeAspect="1"/>
            </p:cNvPicPr>
            <p:nvPr/>
          </p:nvPicPr>
          <p:blipFill rotWithShape="1">
            <a:blip r:embed="rId4"/>
            <a:srcRect l="94032" t="20589" b="70587"/>
            <a:stretch/>
          </p:blipFill>
          <p:spPr>
            <a:xfrm>
              <a:off x="2081011" y="2736056"/>
              <a:ext cx="857250" cy="228600"/>
            </a:xfrm>
            <a:prstGeom prst="rect">
              <a:avLst/>
            </a:prstGeom>
          </p:spPr>
        </p:pic>
        <p:pic>
          <p:nvPicPr>
            <p:cNvPr id="18" name="Picture 17"/>
            <p:cNvPicPr>
              <a:picLocks noChangeAspect="1"/>
            </p:cNvPicPr>
            <p:nvPr/>
          </p:nvPicPr>
          <p:blipFill rotWithShape="1">
            <a:blip r:embed="rId4"/>
            <a:srcRect l="85544" t="1" r="5968" b="91176"/>
            <a:stretch/>
          </p:blipFill>
          <p:spPr>
            <a:xfrm>
              <a:off x="2044666" y="2200342"/>
              <a:ext cx="1219200" cy="228600"/>
            </a:xfrm>
            <a:prstGeom prst="rect">
              <a:avLst/>
            </a:prstGeom>
          </p:spPr>
        </p:pic>
        <p:pic>
          <p:nvPicPr>
            <p:cNvPr id="20" name="Picture 19"/>
            <p:cNvPicPr>
              <a:picLocks noChangeAspect="1"/>
            </p:cNvPicPr>
            <p:nvPr/>
          </p:nvPicPr>
          <p:blipFill rotWithShape="1">
            <a:blip r:embed="rId4"/>
            <a:srcRect l="85110" t="90318" r="5872" b="858"/>
            <a:stretch/>
          </p:blipFill>
          <p:spPr>
            <a:xfrm>
              <a:off x="2044666" y="3097771"/>
              <a:ext cx="1295400" cy="228600"/>
            </a:xfrm>
            <a:prstGeom prst="rect">
              <a:avLst/>
            </a:prstGeom>
          </p:spPr>
        </p:pic>
      </p:grpSp>
      <p:sp>
        <p:nvSpPr>
          <p:cNvPr id="22" name="TextBox 21"/>
          <p:cNvSpPr txBox="1"/>
          <p:nvPr/>
        </p:nvSpPr>
        <p:spPr>
          <a:xfrm>
            <a:off x="3353277" y="1461767"/>
            <a:ext cx="2594240" cy="490904"/>
          </a:xfrm>
          <a:prstGeom prst="rect">
            <a:avLst/>
          </a:prstGeom>
          <a:noFill/>
        </p:spPr>
        <p:txBody>
          <a:bodyPr wrap="square" rtlCol="0">
            <a:spAutoFit/>
          </a:bodyPr>
          <a:lstStyle/>
          <a:p>
            <a:r>
              <a:rPr lang="en-US" sz="1295" dirty="0"/>
              <a:t>Acquired factor VIII inhibitor (factor VIII level less than 1% of normal)</a:t>
            </a:r>
          </a:p>
        </p:txBody>
      </p:sp>
      <p:pic>
        <p:nvPicPr>
          <p:cNvPr id="23" name="Picture 22"/>
          <p:cNvPicPr>
            <a:picLocks noChangeAspect="1"/>
          </p:cNvPicPr>
          <p:nvPr/>
        </p:nvPicPr>
        <p:blipFill rotWithShape="1">
          <a:blip r:embed="rId5"/>
          <a:srcRect b="24999"/>
          <a:stretch/>
        </p:blipFill>
        <p:spPr>
          <a:xfrm>
            <a:off x="1238232" y="2459633"/>
            <a:ext cx="1631117" cy="436913"/>
          </a:xfrm>
          <a:prstGeom prst="rect">
            <a:avLst/>
          </a:prstGeom>
        </p:spPr>
      </p:pic>
      <p:pic>
        <p:nvPicPr>
          <p:cNvPr id="24" name="Picture 23"/>
          <p:cNvPicPr>
            <a:picLocks noChangeAspect="1"/>
          </p:cNvPicPr>
          <p:nvPr/>
        </p:nvPicPr>
        <p:blipFill>
          <a:blip r:embed="rId6"/>
          <a:stretch>
            <a:fillRect/>
          </a:stretch>
        </p:blipFill>
        <p:spPr>
          <a:xfrm>
            <a:off x="1227526" y="3047846"/>
            <a:ext cx="1206204" cy="308404"/>
          </a:xfrm>
          <a:prstGeom prst="rect">
            <a:avLst/>
          </a:prstGeom>
        </p:spPr>
      </p:pic>
      <p:sp>
        <p:nvSpPr>
          <p:cNvPr id="25" name="TextBox 24"/>
          <p:cNvSpPr txBox="1"/>
          <p:nvPr/>
        </p:nvSpPr>
        <p:spPr>
          <a:xfrm>
            <a:off x="3353277" y="2575528"/>
            <a:ext cx="2467235" cy="490904"/>
          </a:xfrm>
          <a:prstGeom prst="rect">
            <a:avLst/>
          </a:prstGeom>
          <a:noFill/>
        </p:spPr>
        <p:txBody>
          <a:bodyPr wrap="square" rtlCol="0">
            <a:spAutoFit/>
          </a:bodyPr>
          <a:lstStyle/>
          <a:p>
            <a:r>
              <a:rPr lang="en-US" sz="1295" dirty="0"/>
              <a:t>Lupus-type anticoagulant (positive mixing study)</a:t>
            </a:r>
          </a:p>
        </p:txBody>
      </p:sp>
      <p:grpSp>
        <p:nvGrpSpPr>
          <p:cNvPr id="28" name="Group 27"/>
          <p:cNvGrpSpPr/>
          <p:nvPr/>
        </p:nvGrpSpPr>
        <p:grpSpPr>
          <a:xfrm>
            <a:off x="1238232" y="3654905"/>
            <a:ext cx="1921170" cy="1127389"/>
            <a:chOff x="709860" y="5098256"/>
            <a:chExt cx="2670070" cy="1566862"/>
          </a:xfrm>
        </p:grpSpPr>
        <p:pic>
          <p:nvPicPr>
            <p:cNvPr id="26" name="Picture 25"/>
            <p:cNvPicPr>
              <a:picLocks noChangeAspect="1"/>
            </p:cNvPicPr>
            <p:nvPr/>
          </p:nvPicPr>
          <p:blipFill rotWithShape="1">
            <a:blip r:embed="rId7"/>
            <a:srcRect r="54232"/>
            <a:stretch/>
          </p:blipFill>
          <p:spPr>
            <a:xfrm>
              <a:off x="709860" y="5098256"/>
              <a:ext cx="1661072" cy="1566862"/>
            </a:xfrm>
            <a:prstGeom prst="rect">
              <a:avLst/>
            </a:prstGeom>
          </p:spPr>
        </p:pic>
        <p:pic>
          <p:nvPicPr>
            <p:cNvPr id="29" name="Picture 28"/>
            <p:cNvPicPr>
              <a:picLocks noChangeAspect="1"/>
            </p:cNvPicPr>
            <p:nvPr/>
          </p:nvPicPr>
          <p:blipFill rotWithShape="1">
            <a:blip r:embed="rId7"/>
            <a:srcRect l="71385"/>
            <a:stretch/>
          </p:blipFill>
          <p:spPr>
            <a:xfrm>
              <a:off x="2341417" y="5098256"/>
              <a:ext cx="1038513" cy="1566862"/>
            </a:xfrm>
            <a:prstGeom prst="rect">
              <a:avLst/>
            </a:prstGeom>
          </p:spPr>
        </p:pic>
      </p:grpSp>
      <p:sp>
        <p:nvSpPr>
          <p:cNvPr id="27" name="TextBox 26"/>
          <p:cNvSpPr txBox="1"/>
          <p:nvPr/>
        </p:nvSpPr>
        <p:spPr>
          <a:xfrm>
            <a:off x="3353277" y="4072790"/>
            <a:ext cx="2026389" cy="291618"/>
          </a:xfrm>
          <a:prstGeom prst="rect">
            <a:avLst/>
          </a:prstGeom>
          <a:noFill/>
        </p:spPr>
        <p:txBody>
          <a:bodyPr wrap="none" rtlCol="0">
            <a:spAutoFit/>
          </a:bodyPr>
          <a:lstStyle/>
          <a:p>
            <a:r>
              <a:rPr lang="en-US" sz="1295" dirty="0"/>
              <a:t>Severe vitamin K deficiency</a:t>
            </a:r>
          </a:p>
        </p:txBody>
      </p:sp>
    </p:spTree>
    <p:extLst>
      <p:ext uri="{BB962C8B-B14F-4D97-AF65-F5344CB8AC3E}">
        <p14:creationId xmlns:p14="http://schemas.microsoft.com/office/powerpoint/2010/main" val="250710461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074513" y="744108"/>
            <a:ext cx="3125165" cy="1877840"/>
            <a:chOff x="770732" y="1212056"/>
            <a:chExt cx="4343400" cy="2609850"/>
          </a:xfrm>
        </p:grpSpPr>
        <p:pic>
          <p:nvPicPr>
            <p:cNvPr id="2" name="Picture 1"/>
            <p:cNvPicPr>
              <a:picLocks noChangeAspect="1"/>
            </p:cNvPicPr>
            <p:nvPr/>
          </p:nvPicPr>
          <p:blipFill rotWithShape="1">
            <a:blip r:embed="rId3"/>
            <a:srcRect r="76828"/>
            <a:stretch/>
          </p:blipFill>
          <p:spPr>
            <a:xfrm>
              <a:off x="770732" y="1212056"/>
              <a:ext cx="1600200" cy="2609850"/>
            </a:xfrm>
            <a:prstGeom prst="rect">
              <a:avLst/>
            </a:prstGeom>
          </p:spPr>
        </p:pic>
        <p:pic>
          <p:nvPicPr>
            <p:cNvPr id="3" name="Picture 2"/>
            <p:cNvPicPr>
              <a:picLocks noChangeAspect="1"/>
            </p:cNvPicPr>
            <p:nvPr/>
          </p:nvPicPr>
          <p:blipFill rotWithShape="1">
            <a:blip r:embed="rId3"/>
            <a:srcRect l="35655" r="24621"/>
            <a:stretch/>
          </p:blipFill>
          <p:spPr>
            <a:xfrm>
              <a:off x="2370932" y="1212056"/>
              <a:ext cx="2743200" cy="2609850"/>
            </a:xfrm>
            <a:prstGeom prst="rect">
              <a:avLst/>
            </a:prstGeom>
          </p:spPr>
        </p:pic>
      </p:grpSp>
      <p:grpSp>
        <p:nvGrpSpPr>
          <p:cNvPr id="30" name="Group 29"/>
          <p:cNvGrpSpPr/>
          <p:nvPr/>
        </p:nvGrpSpPr>
        <p:grpSpPr>
          <a:xfrm>
            <a:off x="1074513" y="2802866"/>
            <a:ext cx="4111174" cy="2014909"/>
            <a:chOff x="605742" y="3421856"/>
            <a:chExt cx="5713771" cy="2800350"/>
          </a:xfrm>
        </p:grpSpPr>
        <p:pic>
          <p:nvPicPr>
            <p:cNvPr id="5" name="Picture 4"/>
            <p:cNvPicPr>
              <a:picLocks noChangeAspect="1"/>
            </p:cNvPicPr>
            <p:nvPr/>
          </p:nvPicPr>
          <p:blipFill rotWithShape="1">
            <a:blip r:embed="rId4"/>
            <a:srcRect r="88822" b="69721"/>
            <a:stretch/>
          </p:blipFill>
          <p:spPr>
            <a:xfrm>
              <a:off x="609890" y="3421856"/>
              <a:ext cx="1600200" cy="1447800"/>
            </a:xfrm>
            <a:prstGeom prst="rect">
              <a:avLst/>
            </a:prstGeom>
          </p:spPr>
        </p:pic>
        <p:pic>
          <p:nvPicPr>
            <p:cNvPr id="6" name="Picture 5"/>
            <p:cNvPicPr>
              <a:picLocks noChangeAspect="1"/>
            </p:cNvPicPr>
            <p:nvPr/>
          </p:nvPicPr>
          <p:blipFill rotWithShape="1">
            <a:blip r:embed="rId4"/>
            <a:srcRect t="71713" r="88822"/>
            <a:stretch/>
          </p:blipFill>
          <p:spPr>
            <a:xfrm>
              <a:off x="605742" y="4869656"/>
              <a:ext cx="1600200" cy="1352550"/>
            </a:xfrm>
            <a:prstGeom prst="rect">
              <a:avLst/>
            </a:prstGeom>
          </p:spPr>
        </p:pic>
        <p:pic>
          <p:nvPicPr>
            <p:cNvPr id="7" name="Picture 6"/>
            <p:cNvPicPr>
              <a:picLocks noChangeAspect="1"/>
            </p:cNvPicPr>
            <p:nvPr/>
          </p:nvPicPr>
          <p:blipFill rotWithShape="1">
            <a:blip r:embed="rId4"/>
            <a:srcRect l="71324" b="69721"/>
            <a:stretch/>
          </p:blipFill>
          <p:spPr>
            <a:xfrm>
              <a:off x="2214238" y="3421856"/>
              <a:ext cx="4105275" cy="1447800"/>
            </a:xfrm>
            <a:prstGeom prst="rect">
              <a:avLst/>
            </a:prstGeom>
          </p:spPr>
        </p:pic>
        <p:pic>
          <p:nvPicPr>
            <p:cNvPr id="19" name="Picture 18"/>
            <p:cNvPicPr>
              <a:picLocks noChangeAspect="1"/>
            </p:cNvPicPr>
            <p:nvPr/>
          </p:nvPicPr>
          <p:blipFill rotWithShape="1">
            <a:blip r:embed="rId4"/>
            <a:srcRect l="71324" t="71713"/>
            <a:stretch/>
          </p:blipFill>
          <p:spPr>
            <a:xfrm>
              <a:off x="2205942" y="4869656"/>
              <a:ext cx="4105275" cy="1352550"/>
            </a:xfrm>
            <a:prstGeom prst="rect">
              <a:avLst/>
            </a:prstGeom>
          </p:spPr>
        </p:pic>
      </p:grpSp>
      <p:sp>
        <p:nvSpPr>
          <p:cNvPr id="31" name="TextBox 30"/>
          <p:cNvSpPr txBox="1"/>
          <p:nvPr/>
        </p:nvSpPr>
        <p:spPr>
          <a:xfrm>
            <a:off x="4437212" y="840105"/>
            <a:ext cx="3289647" cy="1685846"/>
          </a:xfrm>
          <a:prstGeom prst="rect">
            <a:avLst/>
          </a:prstGeom>
          <a:noFill/>
        </p:spPr>
        <p:txBody>
          <a:bodyPr wrap="square" rtlCol="0">
            <a:spAutoFit/>
          </a:bodyPr>
          <a:lstStyle/>
          <a:p>
            <a:r>
              <a:rPr lang="en-US" sz="863" dirty="0"/>
              <a:t>A case of fulminant liver failure caused by herpes simplex virus.  The very long INR and PTT are due to very low levels of the clotting factors made by hepatocytes (factors V and VII both &lt; 10% of normal).  Interestingly fibrinogen is normal, perhaps because it has a much longer half life than the other factors made in the liver, and factor VIII, which we believe is made in endothelial cells rather than hepatocytes, is also normal.</a:t>
            </a:r>
          </a:p>
          <a:p>
            <a:endParaRPr lang="en-US" sz="863" dirty="0"/>
          </a:p>
          <a:p>
            <a:r>
              <a:rPr lang="en-US" sz="863" dirty="0"/>
              <a:t>The positive fibrin monomer indicates the presence of </a:t>
            </a:r>
            <a:r>
              <a:rPr lang="en-US" sz="863" dirty="0" err="1"/>
              <a:t>unclotted</a:t>
            </a:r>
            <a:r>
              <a:rPr lang="en-US" sz="863" dirty="0"/>
              <a:t> fibrin in the blood, an indication of DIC which complicated this illness.  Very high D-dimer is a manifestation of increased fibrinolysis due to DIC.</a:t>
            </a:r>
          </a:p>
        </p:txBody>
      </p:sp>
      <p:sp>
        <p:nvSpPr>
          <p:cNvPr id="32" name="TextBox 31"/>
          <p:cNvSpPr txBox="1"/>
          <p:nvPr/>
        </p:nvSpPr>
        <p:spPr>
          <a:xfrm>
            <a:off x="5268896" y="2922136"/>
            <a:ext cx="2576890" cy="1685846"/>
          </a:xfrm>
          <a:prstGeom prst="rect">
            <a:avLst/>
          </a:prstGeom>
          <a:noFill/>
        </p:spPr>
        <p:txBody>
          <a:bodyPr wrap="square" rtlCol="0">
            <a:spAutoFit/>
          </a:bodyPr>
          <a:lstStyle/>
          <a:p>
            <a:r>
              <a:rPr lang="en-US" sz="863" dirty="0"/>
              <a:t>A patient with severe chronic liver disease complicated by bacterial sepsis with DIC.  Again, the fibrin monomer is positive and D-dimer level is very high. Fibrinogen level is very low in this case, likely due to decreased synthesis from long standing liver disease, with superimposed excess fibrinolysis (and </a:t>
            </a:r>
            <a:r>
              <a:rPr lang="en-US" sz="863" dirty="0" err="1"/>
              <a:t>fibrinogenolysis</a:t>
            </a:r>
            <a:r>
              <a:rPr lang="en-US" sz="863" dirty="0"/>
              <a:t>) from DIC.  The low </a:t>
            </a:r>
            <a:r>
              <a:rPr lang="en-US" sz="863" dirty="0" err="1"/>
              <a:t>antiplasmin</a:t>
            </a:r>
            <a:r>
              <a:rPr lang="en-US" sz="863" dirty="0"/>
              <a:t> level is also a manifestation of increased fibrinolysis; generation of excess plasmin leads to consumption of its inhibitor alpha-2 </a:t>
            </a:r>
            <a:r>
              <a:rPr lang="en-US" sz="863" dirty="0" err="1"/>
              <a:t>antiplasmin</a:t>
            </a:r>
            <a:r>
              <a:rPr lang="en-US" sz="863" dirty="0"/>
              <a:t>.  ADAMTS13 is often consumed in DIC, but the level here is not as low as would be seen in TTP.</a:t>
            </a:r>
          </a:p>
        </p:txBody>
      </p:sp>
    </p:spTree>
    <p:extLst>
      <p:ext uri="{BB962C8B-B14F-4D97-AF65-F5344CB8AC3E}">
        <p14:creationId xmlns:p14="http://schemas.microsoft.com/office/powerpoint/2010/main" val="395505205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srcRect l="64371" b="13924"/>
          <a:stretch/>
        </p:blipFill>
        <p:spPr>
          <a:xfrm>
            <a:off x="2598212" y="652789"/>
            <a:ext cx="1223337" cy="1864133"/>
          </a:xfrm>
          <a:prstGeom prst="rect">
            <a:avLst/>
          </a:prstGeom>
        </p:spPr>
      </p:pic>
      <p:sp>
        <p:nvSpPr>
          <p:cNvPr id="3" name="TextBox 2"/>
          <p:cNvSpPr txBox="1"/>
          <p:nvPr/>
        </p:nvSpPr>
        <p:spPr>
          <a:xfrm>
            <a:off x="1063044" y="1036582"/>
            <a:ext cx="1334020" cy="203133"/>
          </a:xfrm>
          <a:prstGeom prst="rect">
            <a:avLst/>
          </a:prstGeom>
          <a:noFill/>
        </p:spPr>
        <p:txBody>
          <a:bodyPr wrap="none" rtlCol="0">
            <a:spAutoFit/>
          </a:bodyPr>
          <a:lstStyle/>
          <a:p>
            <a:r>
              <a:rPr lang="en-US" sz="720" dirty="0"/>
              <a:t>Von Willebrand factor antigen </a:t>
            </a:r>
          </a:p>
        </p:txBody>
      </p:sp>
      <p:sp>
        <p:nvSpPr>
          <p:cNvPr id="4" name="TextBox 3"/>
          <p:cNvSpPr txBox="1"/>
          <p:nvPr/>
        </p:nvSpPr>
        <p:spPr>
          <a:xfrm>
            <a:off x="1063043" y="1201064"/>
            <a:ext cx="1300356" cy="203133"/>
          </a:xfrm>
          <a:prstGeom prst="rect">
            <a:avLst/>
          </a:prstGeom>
          <a:noFill/>
        </p:spPr>
        <p:txBody>
          <a:bodyPr wrap="none" rtlCol="0">
            <a:spAutoFit/>
          </a:bodyPr>
          <a:lstStyle/>
          <a:p>
            <a:r>
              <a:rPr lang="en-US" sz="720" dirty="0"/>
              <a:t>Von Willebrand factor activity</a:t>
            </a:r>
          </a:p>
        </p:txBody>
      </p:sp>
      <p:sp>
        <p:nvSpPr>
          <p:cNvPr id="5" name="TextBox 4"/>
          <p:cNvSpPr txBox="1"/>
          <p:nvPr/>
        </p:nvSpPr>
        <p:spPr>
          <a:xfrm>
            <a:off x="3893984" y="1036582"/>
            <a:ext cx="878767" cy="203133"/>
          </a:xfrm>
          <a:prstGeom prst="rect">
            <a:avLst/>
          </a:prstGeom>
          <a:noFill/>
        </p:spPr>
        <p:txBody>
          <a:bodyPr wrap="none" rtlCol="0">
            <a:spAutoFit/>
          </a:bodyPr>
          <a:lstStyle/>
          <a:p>
            <a:r>
              <a:rPr lang="en-US" sz="720" dirty="0"/>
              <a:t>Normal = 55-160%</a:t>
            </a:r>
          </a:p>
        </p:txBody>
      </p:sp>
      <p:sp>
        <p:nvSpPr>
          <p:cNvPr id="6" name="TextBox 5"/>
          <p:cNvSpPr txBox="1"/>
          <p:nvPr/>
        </p:nvSpPr>
        <p:spPr>
          <a:xfrm>
            <a:off x="3893984" y="1198016"/>
            <a:ext cx="878767" cy="203133"/>
          </a:xfrm>
          <a:prstGeom prst="rect">
            <a:avLst/>
          </a:prstGeom>
          <a:noFill/>
        </p:spPr>
        <p:txBody>
          <a:bodyPr wrap="none" rtlCol="0">
            <a:spAutoFit/>
          </a:bodyPr>
          <a:lstStyle/>
          <a:p>
            <a:r>
              <a:rPr lang="en-US" sz="720" dirty="0"/>
              <a:t>Normal = 50-170%</a:t>
            </a:r>
          </a:p>
        </p:txBody>
      </p:sp>
      <p:sp>
        <p:nvSpPr>
          <p:cNvPr id="7" name="TextBox 6"/>
          <p:cNvSpPr txBox="1"/>
          <p:nvPr/>
        </p:nvSpPr>
        <p:spPr>
          <a:xfrm>
            <a:off x="1064693" y="1454127"/>
            <a:ext cx="856325" cy="203133"/>
          </a:xfrm>
          <a:prstGeom prst="rect">
            <a:avLst/>
          </a:prstGeom>
          <a:noFill/>
        </p:spPr>
        <p:txBody>
          <a:bodyPr wrap="none" rtlCol="0">
            <a:spAutoFit/>
          </a:bodyPr>
          <a:lstStyle/>
          <a:p>
            <a:r>
              <a:rPr lang="en-US" sz="720" dirty="0"/>
              <a:t>Factor VIII activity</a:t>
            </a:r>
          </a:p>
        </p:txBody>
      </p:sp>
      <p:sp>
        <p:nvSpPr>
          <p:cNvPr id="19" name="TextBox 18"/>
          <p:cNvSpPr txBox="1"/>
          <p:nvPr/>
        </p:nvSpPr>
        <p:spPr>
          <a:xfrm>
            <a:off x="3891771" y="1449857"/>
            <a:ext cx="878767" cy="203133"/>
          </a:xfrm>
          <a:prstGeom prst="rect">
            <a:avLst/>
          </a:prstGeom>
          <a:noFill/>
        </p:spPr>
        <p:txBody>
          <a:bodyPr wrap="none" rtlCol="0">
            <a:spAutoFit/>
          </a:bodyPr>
          <a:lstStyle/>
          <a:p>
            <a:r>
              <a:rPr lang="en-US" sz="720" dirty="0"/>
              <a:t>Normal = 60-180%</a:t>
            </a:r>
          </a:p>
        </p:txBody>
      </p:sp>
      <p:sp>
        <p:nvSpPr>
          <p:cNvPr id="30" name="TextBox 29"/>
          <p:cNvSpPr txBox="1"/>
          <p:nvPr/>
        </p:nvSpPr>
        <p:spPr>
          <a:xfrm>
            <a:off x="1063043" y="1707189"/>
            <a:ext cx="317716" cy="203133"/>
          </a:xfrm>
          <a:prstGeom prst="rect">
            <a:avLst/>
          </a:prstGeom>
          <a:noFill/>
        </p:spPr>
        <p:txBody>
          <a:bodyPr wrap="none" rtlCol="0">
            <a:spAutoFit/>
          </a:bodyPr>
          <a:lstStyle/>
          <a:p>
            <a:r>
              <a:rPr lang="en-US" sz="720" dirty="0"/>
              <a:t>INR</a:t>
            </a:r>
          </a:p>
        </p:txBody>
      </p:sp>
      <p:sp>
        <p:nvSpPr>
          <p:cNvPr id="31" name="TextBox 30"/>
          <p:cNvSpPr txBox="1"/>
          <p:nvPr/>
        </p:nvSpPr>
        <p:spPr>
          <a:xfrm>
            <a:off x="1063044" y="1960251"/>
            <a:ext cx="1170513" cy="313932"/>
          </a:xfrm>
          <a:prstGeom prst="rect">
            <a:avLst/>
          </a:prstGeom>
          <a:noFill/>
        </p:spPr>
        <p:txBody>
          <a:bodyPr wrap="none" rtlCol="0">
            <a:spAutoFit/>
          </a:bodyPr>
          <a:lstStyle/>
          <a:p>
            <a:r>
              <a:rPr lang="en-US" sz="720" dirty="0"/>
              <a:t>PFA, collagen/ADP</a:t>
            </a:r>
          </a:p>
          <a:p>
            <a:r>
              <a:rPr lang="en-US" sz="720" dirty="0"/>
              <a:t>PFA, collagen/epinephrine</a:t>
            </a:r>
          </a:p>
        </p:txBody>
      </p:sp>
      <p:sp>
        <p:nvSpPr>
          <p:cNvPr id="32" name="TextBox 31"/>
          <p:cNvSpPr txBox="1"/>
          <p:nvPr/>
        </p:nvSpPr>
        <p:spPr>
          <a:xfrm>
            <a:off x="3891772" y="1960251"/>
            <a:ext cx="955711" cy="313932"/>
          </a:xfrm>
          <a:prstGeom prst="rect">
            <a:avLst/>
          </a:prstGeom>
          <a:noFill/>
        </p:spPr>
        <p:txBody>
          <a:bodyPr wrap="none" rtlCol="0">
            <a:spAutoFit/>
          </a:bodyPr>
          <a:lstStyle/>
          <a:p>
            <a:r>
              <a:rPr lang="en-US" sz="720" dirty="0"/>
              <a:t>Normal = 65-120 sec</a:t>
            </a:r>
          </a:p>
          <a:p>
            <a:r>
              <a:rPr lang="en-US" sz="720" dirty="0"/>
              <a:t>Normal = 85-175 sec</a:t>
            </a:r>
          </a:p>
        </p:txBody>
      </p:sp>
      <p:sp>
        <p:nvSpPr>
          <p:cNvPr id="33" name="TextBox 32"/>
          <p:cNvSpPr txBox="1"/>
          <p:nvPr/>
        </p:nvSpPr>
        <p:spPr>
          <a:xfrm>
            <a:off x="1063043" y="2352825"/>
            <a:ext cx="322524" cy="203133"/>
          </a:xfrm>
          <a:prstGeom prst="rect">
            <a:avLst/>
          </a:prstGeom>
          <a:noFill/>
        </p:spPr>
        <p:txBody>
          <a:bodyPr wrap="none" rtlCol="0">
            <a:spAutoFit/>
          </a:bodyPr>
          <a:lstStyle/>
          <a:p>
            <a:r>
              <a:rPr lang="en-US" sz="720" dirty="0"/>
              <a:t>PTT</a:t>
            </a:r>
          </a:p>
        </p:txBody>
      </p:sp>
      <p:sp>
        <p:nvSpPr>
          <p:cNvPr id="34" name="TextBox 33"/>
          <p:cNvSpPr txBox="1"/>
          <p:nvPr/>
        </p:nvSpPr>
        <p:spPr>
          <a:xfrm>
            <a:off x="3891772" y="2352824"/>
            <a:ext cx="909223" cy="203133"/>
          </a:xfrm>
          <a:prstGeom prst="rect">
            <a:avLst/>
          </a:prstGeom>
          <a:noFill/>
        </p:spPr>
        <p:txBody>
          <a:bodyPr wrap="none" rtlCol="0">
            <a:spAutoFit/>
          </a:bodyPr>
          <a:lstStyle/>
          <a:p>
            <a:r>
              <a:rPr lang="en-US" sz="720" dirty="0"/>
              <a:t>Normal = 26-35 sec</a:t>
            </a:r>
          </a:p>
        </p:txBody>
      </p:sp>
      <p:pic>
        <p:nvPicPr>
          <p:cNvPr id="35" name="Picture 34"/>
          <p:cNvPicPr>
            <a:picLocks noChangeAspect="1"/>
          </p:cNvPicPr>
          <p:nvPr/>
        </p:nvPicPr>
        <p:blipFill rotWithShape="1">
          <a:blip r:embed="rId4"/>
          <a:srcRect t="55112"/>
          <a:stretch/>
        </p:blipFill>
        <p:spPr>
          <a:xfrm>
            <a:off x="1050793" y="2704877"/>
            <a:ext cx="4786094" cy="1103402"/>
          </a:xfrm>
          <a:prstGeom prst="rect">
            <a:avLst/>
          </a:prstGeom>
        </p:spPr>
      </p:pic>
      <p:pic>
        <p:nvPicPr>
          <p:cNvPr id="36" name="Picture 35"/>
          <p:cNvPicPr>
            <a:picLocks noChangeAspect="1"/>
          </p:cNvPicPr>
          <p:nvPr/>
        </p:nvPicPr>
        <p:blipFill>
          <a:blip r:embed="rId5"/>
          <a:stretch>
            <a:fillRect/>
          </a:stretch>
        </p:blipFill>
        <p:spPr>
          <a:xfrm>
            <a:off x="1446836" y="3983171"/>
            <a:ext cx="4584945" cy="550625"/>
          </a:xfrm>
          <a:prstGeom prst="rect">
            <a:avLst/>
          </a:prstGeom>
        </p:spPr>
      </p:pic>
      <p:sp>
        <p:nvSpPr>
          <p:cNvPr id="37" name="TextBox 36"/>
          <p:cNvSpPr txBox="1"/>
          <p:nvPr/>
        </p:nvSpPr>
        <p:spPr>
          <a:xfrm>
            <a:off x="6031780" y="965326"/>
            <a:ext cx="2158831" cy="3810530"/>
          </a:xfrm>
          <a:prstGeom prst="rect">
            <a:avLst/>
          </a:prstGeom>
          <a:noFill/>
        </p:spPr>
        <p:txBody>
          <a:bodyPr wrap="square" rtlCol="0">
            <a:spAutoFit/>
          </a:bodyPr>
          <a:lstStyle/>
          <a:p>
            <a:r>
              <a:rPr lang="en-US" sz="863" dirty="0"/>
              <a:t>Low von Willebrand factor activity causes defective platelet adhesion, giving rise to the abnormal PFA result.</a:t>
            </a:r>
          </a:p>
          <a:p>
            <a:endParaRPr lang="en-US" sz="863" dirty="0"/>
          </a:p>
          <a:p>
            <a:r>
              <a:rPr lang="en-US" sz="863" dirty="0"/>
              <a:t>INR and PTT are normal since all of the other clotting factor levels (including factor VIII) are normal</a:t>
            </a:r>
          </a:p>
          <a:p>
            <a:endParaRPr lang="en-US" sz="863" dirty="0"/>
          </a:p>
          <a:p>
            <a:r>
              <a:rPr lang="en-US" sz="863" dirty="0"/>
              <a:t>The relatively low von Willebrand factor activity in comparison to the antigen level suggests the presence of a dysfunctional protein</a:t>
            </a:r>
          </a:p>
          <a:p>
            <a:endParaRPr lang="en-US" sz="863" dirty="0"/>
          </a:p>
          <a:p>
            <a:endParaRPr lang="en-US" sz="863" dirty="0"/>
          </a:p>
          <a:p>
            <a:endParaRPr lang="en-US" sz="863" dirty="0"/>
          </a:p>
          <a:p>
            <a:r>
              <a:rPr lang="en-US" sz="863" dirty="0"/>
              <a:t>Electrophoretic analysis of VWF shows a deficiency of the largest, “stickiest” </a:t>
            </a:r>
            <a:r>
              <a:rPr lang="en-US" sz="863" dirty="0" smtClean="0"/>
              <a:t>multimers</a:t>
            </a:r>
            <a:endParaRPr lang="en-US" sz="863" dirty="0"/>
          </a:p>
          <a:p>
            <a:endParaRPr lang="en-US" sz="863" dirty="0"/>
          </a:p>
          <a:p>
            <a:endParaRPr lang="en-US" sz="863" dirty="0"/>
          </a:p>
          <a:p>
            <a:endParaRPr lang="en-US" sz="863" dirty="0"/>
          </a:p>
          <a:p>
            <a:endParaRPr lang="en-US" sz="863" dirty="0"/>
          </a:p>
          <a:p>
            <a:r>
              <a:rPr lang="en-US" sz="863" dirty="0"/>
              <a:t>Gene sequencing reveals a mutation that causes excessive proteolytic degradation of larger VWF multimers by ADAMTS13. This is a “type 2A” variant of von Willebrand disease.</a:t>
            </a:r>
          </a:p>
        </p:txBody>
      </p:sp>
    </p:spTree>
    <p:extLst>
      <p:ext uri="{BB962C8B-B14F-4D97-AF65-F5344CB8AC3E}">
        <p14:creationId xmlns:p14="http://schemas.microsoft.com/office/powerpoint/2010/main" val="325421309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04103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340</TotalTime>
  <Words>2976</Words>
  <Application>Microsoft Office PowerPoint</Application>
  <PresentationFormat>On-screen Show (16:9)</PresentationFormat>
  <Paragraphs>297</Paragraphs>
  <Slides>29</Slides>
  <Notes>24</Notes>
  <HiddenSlides>0</HiddenSlides>
  <MMClips>1</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6" baseType="lpstr">
      <vt:lpstr>Arial</vt:lpstr>
      <vt:lpstr>Calibri</vt:lpstr>
      <vt:lpstr>Calibri Light</vt:lpstr>
      <vt:lpstr>Helvetica</vt:lpstr>
      <vt:lpstr>Wingdings</vt:lpstr>
      <vt:lpstr>Office Theme</vt:lpstr>
      <vt:lpstr>Photo Editor Photo</vt:lpstr>
      <vt:lpstr>PowerPoint Presentation</vt:lpstr>
      <vt:lpstr>Laboratory Testing of Hemostasis</vt:lpstr>
      <vt:lpstr>PowerPoint Presentation</vt:lpstr>
      <vt:lpstr>Dissecting the hemostatic system</vt:lpstr>
      <vt:lpstr>Primary hemostasis</vt:lpstr>
      <vt:lpstr>Fibrin formation</vt:lpstr>
      <vt:lpstr>Fibrinolysis</vt:lpstr>
      <vt:lpstr>Regulation</vt:lpstr>
      <vt:lpstr>PowerPoint Presentation</vt:lpstr>
      <vt:lpstr>The Prothrombin Time</vt:lpstr>
      <vt:lpstr>Uses of the PT/INR</vt:lpstr>
      <vt:lpstr>Why the INR?</vt:lpstr>
      <vt:lpstr>PowerPoint Presentation</vt:lpstr>
      <vt:lpstr>PowerPoint Presentation</vt:lpstr>
      <vt:lpstr>Activated partial thromboplastin time (aPTT)</vt:lpstr>
      <vt:lpstr>Uses of the PTT</vt:lpstr>
      <vt:lpstr>What  causes a long PT/INR and a normal PTT?</vt:lpstr>
      <vt:lpstr>What would cause a long PTT with a normal INR?</vt:lpstr>
      <vt:lpstr>What if both PT/INR and PTT are long?</vt:lpstr>
      <vt:lpstr>Thrombin time</vt:lpstr>
      <vt:lpstr>Mixing Study</vt:lpstr>
      <vt:lpstr>Mixing Study: Factor Deficiency</vt:lpstr>
      <vt:lpstr>Mixing Study: Circulating Inhibitor</vt:lpstr>
      <vt:lpstr>Bleeding time vs PFA-100</vt:lpstr>
      <vt:lpstr>How the PFA-100 works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Eliot Williams</cp:lastModifiedBy>
  <cp:revision>58</cp:revision>
  <dcterms:created xsi:type="dcterms:W3CDTF">2016-03-23T18:42:06Z</dcterms:created>
  <dcterms:modified xsi:type="dcterms:W3CDTF">2018-08-17T17:15:00Z</dcterms:modified>
</cp:coreProperties>
</file>